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3" r:id="rId1"/>
  </p:sldMasterIdLst>
  <p:notesMasterIdLst>
    <p:notesMasterId r:id="rId23"/>
  </p:notesMasterIdLst>
  <p:handoutMasterIdLst>
    <p:handoutMasterId r:id="rId24"/>
  </p:handoutMasterIdLst>
  <p:sldIdLst>
    <p:sldId id="365" r:id="rId2"/>
    <p:sldId id="338" r:id="rId3"/>
    <p:sldId id="396" r:id="rId4"/>
    <p:sldId id="400" r:id="rId5"/>
    <p:sldId id="391" r:id="rId6"/>
    <p:sldId id="388" r:id="rId7"/>
    <p:sldId id="401" r:id="rId8"/>
    <p:sldId id="390" r:id="rId9"/>
    <p:sldId id="397" r:id="rId10"/>
    <p:sldId id="402" r:id="rId11"/>
    <p:sldId id="399" r:id="rId12"/>
    <p:sldId id="403" r:id="rId13"/>
    <p:sldId id="404" r:id="rId14"/>
    <p:sldId id="380" r:id="rId15"/>
    <p:sldId id="385" r:id="rId16"/>
    <p:sldId id="392" r:id="rId17"/>
    <p:sldId id="393" r:id="rId18"/>
    <p:sldId id="394" r:id="rId19"/>
    <p:sldId id="395" r:id="rId20"/>
    <p:sldId id="387" r:id="rId21"/>
    <p:sldId id="271" r:id="rId22"/>
  </p:sldIdLst>
  <p:sldSz cx="9144000" cy="6858000" type="screen4x3"/>
  <p:notesSz cx="6858000" cy="9144000"/>
  <p:custDataLst>
    <p:tags r:id="rId25"/>
  </p:custDataLst>
  <p:defaultTextStyle>
    <a:defPPr>
      <a:defRPr lang="en-US"/>
    </a:defPPr>
    <a:lvl1pPr marL="0" algn="l" defTabSz="914327" rtl="0" eaLnBrk="1" latinLnBrk="0" hangingPunct="1">
      <a:defRPr sz="1800" kern="1200">
        <a:solidFill>
          <a:schemeClr val="tx1"/>
        </a:solidFill>
        <a:latin typeface="+mn-lt"/>
        <a:ea typeface="+mn-ea"/>
        <a:cs typeface="+mn-cs"/>
      </a:defRPr>
    </a:lvl1pPr>
    <a:lvl2pPr marL="457163" algn="l" defTabSz="914327" rtl="0" eaLnBrk="1" latinLnBrk="0" hangingPunct="1">
      <a:defRPr sz="1800" kern="1200">
        <a:solidFill>
          <a:schemeClr val="tx1"/>
        </a:solidFill>
        <a:latin typeface="+mn-lt"/>
        <a:ea typeface="+mn-ea"/>
        <a:cs typeface="+mn-cs"/>
      </a:defRPr>
    </a:lvl2pPr>
    <a:lvl3pPr marL="914327" algn="l" defTabSz="914327" rtl="0" eaLnBrk="1" latinLnBrk="0" hangingPunct="1">
      <a:defRPr sz="1800" kern="1200">
        <a:solidFill>
          <a:schemeClr val="tx1"/>
        </a:solidFill>
        <a:latin typeface="+mn-lt"/>
        <a:ea typeface="+mn-ea"/>
        <a:cs typeface="+mn-cs"/>
      </a:defRPr>
    </a:lvl3pPr>
    <a:lvl4pPr marL="1371490" algn="l" defTabSz="914327" rtl="0" eaLnBrk="1" latinLnBrk="0" hangingPunct="1">
      <a:defRPr sz="1800" kern="1200">
        <a:solidFill>
          <a:schemeClr val="tx1"/>
        </a:solidFill>
        <a:latin typeface="+mn-lt"/>
        <a:ea typeface="+mn-ea"/>
        <a:cs typeface="+mn-cs"/>
      </a:defRPr>
    </a:lvl4pPr>
    <a:lvl5pPr marL="1828654" algn="l" defTabSz="914327" rtl="0" eaLnBrk="1" latinLnBrk="0" hangingPunct="1">
      <a:defRPr sz="1800" kern="1200">
        <a:solidFill>
          <a:schemeClr val="tx1"/>
        </a:solidFill>
        <a:latin typeface="+mn-lt"/>
        <a:ea typeface="+mn-ea"/>
        <a:cs typeface="+mn-cs"/>
      </a:defRPr>
    </a:lvl5pPr>
    <a:lvl6pPr marL="2285818" algn="l" defTabSz="914327" rtl="0" eaLnBrk="1" latinLnBrk="0" hangingPunct="1">
      <a:defRPr sz="1800" kern="1200">
        <a:solidFill>
          <a:schemeClr val="tx1"/>
        </a:solidFill>
        <a:latin typeface="+mn-lt"/>
        <a:ea typeface="+mn-ea"/>
        <a:cs typeface="+mn-cs"/>
      </a:defRPr>
    </a:lvl6pPr>
    <a:lvl7pPr marL="2742980" algn="l" defTabSz="914327" rtl="0" eaLnBrk="1" latinLnBrk="0" hangingPunct="1">
      <a:defRPr sz="1800" kern="1200">
        <a:solidFill>
          <a:schemeClr val="tx1"/>
        </a:solidFill>
        <a:latin typeface="+mn-lt"/>
        <a:ea typeface="+mn-ea"/>
        <a:cs typeface="+mn-cs"/>
      </a:defRPr>
    </a:lvl7pPr>
    <a:lvl8pPr marL="3200144" algn="l" defTabSz="914327" rtl="0" eaLnBrk="1" latinLnBrk="0" hangingPunct="1">
      <a:defRPr sz="1800" kern="1200">
        <a:solidFill>
          <a:schemeClr val="tx1"/>
        </a:solidFill>
        <a:latin typeface="+mn-lt"/>
        <a:ea typeface="+mn-ea"/>
        <a:cs typeface="+mn-cs"/>
      </a:defRPr>
    </a:lvl8pPr>
    <a:lvl9pPr marL="3657308" algn="l" defTabSz="914327"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webPr encoding="windows-1252"/>
  <p:showPr showNarration="1" useTimings="0">
    <p:present/>
    <p:sldAll/>
    <p:penClr>
      <a:prstClr val="red"/>
    </p:penClr>
  </p:showPr>
  <p:clrMru>
    <a:srgbClr val="FFFFCC"/>
    <a:srgbClr val="27728D"/>
    <a:srgbClr val="3BA4C9"/>
    <a:srgbClr val="000000"/>
    <a:srgbClr val="CC9900"/>
    <a:srgbClr val="FFCC00"/>
    <a:srgbClr val="FFCC99"/>
    <a:srgbClr val="FF9900"/>
    <a:srgbClr val="FFCC66"/>
    <a:srgbClr val="99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273" autoAdjust="0"/>
    <p:restoredTop sz="94660"/>
  </p:normalViewPr>
  <p:slideViewPr>
    <p:cSldViewPr snapToGrid="0">
      <p:cViewPr varScale="1">
        <p:scale>
          <a:sx n="71" d="100"/>
          <a:sy n="71" d="100"/>
        </p:scale>
        <p:origin x="-486" y="-108"/>
      </p:cViewPr>
      <p:guideLst>
        <p:guide orient="horz" pos="139"/>
        <p:guide orient="horz" pos="849"/>
        <p:guide orient="horz" pos="1589"/>
        <p:guide orient="horz" pos="3053"/>
        <p:guide orient="horz" pos="1939"/>
        <p:guide orient="horz" pos="4177"/>
        <p:guide pos="2879"/>
        <p:guide pos="232"/>
        <p:guide pos="455"/>
        <p:guide pos="5528"/>
        <p:guide pos="863"/>
        <p:guide pos="5299"/>
        <p:guide pos="975"/>
        <p:guide pos="232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Arial" pitchFamily="34" charset="0"/>
              </a:rPr>
              <a:pPr/>
              <a:t>7/23/2007</a:t>
            </a:fld>
            <a:endParaRPr lang="en-US" dirty="0">
              <a:latin typeface="Arial"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Arial"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Arial" pitchFamily="34" charset="0"/>
              </a:rPr>
            </a:br>
            <a:r>
              <a:rPr lang="en-US" sz="500" dirty="0" smtClean="0">
                <a:solidFill>
                  <a:srgbClr val="000000"/>
                </a:solidFill>
                <a:latin typeface="Arial"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Arial" pitchFamily="34" charset="0"/>
              </a:rPr>
              <a:pPr/>
              <a:t>‹#›</a:t>
            </a:fld>
            <a:endParaRPr lang="en-US" dirty="0">
              <a:latin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7C3FBCD4-166E-446F-AF18-7D4A0CF9AEF6}" type="datetimeFigureOut">
              <a:rPr lang="en-US" smtClean="0"/>
              <a:pPr/>
              <a:t>7/23/2007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Arial"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Arial" pitchFamily="34" charset="0"/>
              </a:rPr>
            </a:br>
            <a:r>
              <a:rPr lang="en-US" dirty="0" smtClean="0">
                <a:solidFill>
                  <a:srgbClr val="000000"/>
                </a:solidFill>
                <a:latin typeface="Arial"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Arial"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27" rtl="0" eaLnBrk="1" latinLnBrk="0" hangingPunct="1">
      <a:lnSpc>
        <a:spcPct val="90000"/>
      </a:lnSpc>
      <a:spcAft>
        <a:spcPts val="333"/>
      </a:spcAft>
      <a:defRPr sz="900" kern="1200">
        <a:solidFill>
          <a:schemeClr val="tx1"/>
        </a:solidFill>
        <a:latin typeface="Arial" pitchFamily="34" charset="0"/>
        <a:ea typeface="+mn-ea"/>
        <a:cs typeface="+mn-cs"/>
      </a:defRPr>
    </a:lvl1pPr>
    <a:lvl2pPr marL="212972" indent="-105825" algn="l" defTabSz="914327" rtl="0" eaLnBrk="1" latinLnBrk="0" hangingPunct="1">
      <a:lnSpc>
        <a:spcPct val="90000"/>
      </a:lnSpc>
      <a:spcAft>
        <a:spcPts val="333"/>
      </a:spcAft>
      <a:buFont typeface="Arial" pitchFamily="34" charset="0"/>
      <a:buChar char="•"/>
      <a:defRPr sz="900" kern="1200">
        <a:solidFill>
          <a:schemeClr val="tx1"/>
        </a:solidFill>
        <a:latin typeface="Arial" pitchFamily="34" charset="0"/>
        <a:ea typeface="+mn-ea"/>
        <a:cs typeface="+mn-cs"/>
      </a:defRPr>
    </a:lvl2pPr>
    <a:lvl3pPr marL="328057" indent="-115085" algn="l" defTabSz="914327" rtl="0" eaLnBrk="1" latinLnBrk="0" hangingPunct="1">
      <a:lnSpc>
        <a:spcPct val="90000"/>
      </a:lnSpc>
      <a:spcAft>
        <a:spcPts val="333"/>
      </a:spcAft>
      <a:buFont typeface="Arial" pitchFamily="34" charset="0"/>
      <a:buChar char="•"/>
      <a:defRPr sz="900" kern="1200">
        <a:solidFill>
          <a:schemeClr val="tx1"/>
        </a:solidFill>
        <a:latin typeface="Arial" pitchFamily="34" charset="0"/>
        <a:ea typeface="+mn-ea"/>
        <a:cs typeface="+mn-cs"/>
      </a:defRPr>
    </a:lvl3pPr>
    <a:lvl4pPr marL="482827" indent="-146832" algn="l" defTabSz="914327" rtl="0" eaLnBrk="1" latinLnBrk="0" hangingPunct="1">
      <a:lnSpc>
        <a:spcPct val="90000"/>
      </a:lnSpc>
      <a:spcAft>
        <a:spcPts val="333"/>
      </a:spcAft>
      <a:buFont typeface="Arial" pitchFamily="34" charset="0"/>
      <a:buChar char="•"/>
      <a:defRPr sz="900" kern="1200">
        <a:solidFill>
          <a:schemeClr val="tx1"/>
        </a:solidFill>
        <a:latin typeface="Arial" pitchFamily="34" charset="0"/>
        <a:ea typeface="+mn-ea"/>
        <a:cs typeface="+mn-cs"/>
      </a:defRPr>
    </a:lvl4pPr>
    <a:lvl5pPr marL="615107" indent="-115085" algn="l" defTabSz="914327" rtl="0" eaLnBrk="1" latinLnBrk="0" hangingPunct="1">
      <a:lnSpc>
        <a:spcPct val="90000"/>
      </a:lnSpc>
      <a:spcAft>
        <a:spcPts val="333"/>
      </a:spcAft>
      <a:buFont typeface="Arial" pitchFamily="34" charset="0"/>
      <a:buChar char="•"/>
      <a:defRPr sz="900" kern="1200">
        <a:solidFill>
          <a:schemeClr val="tx1"/>
        </a:solidFill>
        <a:latin typeface="Arial" pitchFamily="34" charset="0"/>
        <a:ea typeface="+mn-ea"/>
        <a:cs typeface="+mn-cs"/>
      </a:defRPr>
    </a:lvl5pPr>
    <a:lvl6pPr marL="2285818" algn="l" defTabSz="914327" rtl="0" eaLnBrk="1" latinLnBrk="0" hangingPunct="1">
      <a:defRPr sz="1200" kern="1200">
        <a:solidFill>
          <a:schemeClr val="tx1"/>
        </a:solidFill>
        <a:latin typeface="+mn-lt"/>
        <a:ea typeface="+mn-ea"/>
        <a:cs typeface="+mn-cs"/>
      </a:defRPr>
    </a:lvl6pPr>
    <a:lvl7pPr marL="2742980" algn="l" defTabSz="914327" rtl="0" eaLnBrk="1" latinLnBrk="0" hangingPunct="1">
      <a:defRPr sz="1200" kern="1200">
        <a:solidFill>
          <a:schemeClr val="tx1"/>
        </a:solidFill>
        <a:latin typeface="+mn-lt"/>
        <a:ea typeface="+mn-ea"/>
        <a:cs typeface="+mn-cs"/>
      </a:defRPr>
    </a:lvl7pPr>
    <a:lvl8pPr marL="3200144" algn="l" defTabSz="914327" rtl="0" eaLnBrk="1" latinLnBrk="0" hangingPunct="1">
      <a:defRPr sz="1200" kern="1200">
        <a:solidFill>
          <a:schemeClr val="tx1"/>
        </a:solidFill>
        <a:latin typeface="+mn-lt"/>
        <a:ea typeface="+mn-ea"/>
        <a:cs typeface="+mn-cs"/>
      </a:defRPr>
    </a:lvl8pPr>
    <a:lvl9pPr marL="3657308" algn="l" defTabSz="9143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txBox="1">
            <a:spLocks noGrp="1" noChangeArrowheads="1"/>
          </p:cNvSpPr>
          <p:nvPr/>
        </p:nvSpPr>
        <p:spPr bwMode="auto">
          <a:xfrm>
            <a:off x="3884613" y="0"/>
            <a:ext cx="2971800" cy="457200"/>
          </a:xfrm>
          <a:prstGeom prst="rect">
            <a:avLst/>
          </a:prstGeom>
          <a:noFill/>
          <a:ln w="9525">
            <a:noFill/>
            <a:miter lim="800000"/>
            <a:headEnd/>
            <a:tailEnd/>
          </a:ln>
        </p:spPr>
        <p:txBody>
          <a:bodyPr/>
          <a:lstStyle/>
          <a:p>
            <a:pPr algn="r"/>
            <a:fld id="{632BF772-37EC-4574-A2F1-4FEA0239C42B}" type="datetime8">
              <a:rPr lang="en-US" sz="1200">
                <a:solidFill>
                  <a:schemeClr val="tx1"/>
                </a:solidFill>
              </a:rPr>
              <a:pPr algn="r"/>
              <a:t>7/23/2007 2:49 PM</a:t>
            </a:fld>
            <a:endParaRPr lang="en-US" sz="1200">
              <a:solidFill>
                <a:schemeClr val="tx1"/>
              </a:solidFill>
            </a:endParaRPr>
          </a:p>
        </p:txBody>
      </p:sp>
      <p:sp>
        <p:nvSpPr>
          <p:cNvPr id="95235" name="Rectangle 6"/>
          <p:cNvSpPr txBox="1">
            <a:spLocks noGrp="1" noChangeArrowheads="1"/>
          </p:cNvSpPr>
          <p:nvPr/>
        </p:nvSpPr>
        <p:spPr bwMode="auto">
          <a:xfrm>
            <a:off x="0" y="8523288"/>
            <a:ext cx="5959475" cy="619125"/>
          </a:xfrm>
          <a:prstGeom prst="rect">
            <a:avLst/>
          </a:prstGeom>
          <a:noFill/>
          <a:ln w="9525">
            <a:noFill/>
            <a:miter lim="800000"/>
            <a:headEnd/>
            <a:tailEnd/>
          </a:ln>
        </p:spPr>
        <p:txBody>
          <a:bodyPr anchor="b"/>
          <a:lstStyle/>
          <a:p>
            <a:r>
              <a:rPr lang="en-US" sz="500">
                <a:latin typeface="Segoe" pitchFamily="34" charset="0"/>
              </a:rPr>
              <a:t>© 2005 Microsoft Corporation. All rights reserved.</a:t>
            </a:r>
          </a:p>
          <a:p>
            <a:pPr eaLnBrk="0" hangingPunct="0"/>
            <a:r>
              <a:rPr lang="en-US" sz="500">
                <a:latin typeface="Segoe" pitchFamily="34" charset="0"/>
              </a:rPr>
              <a:t>This presentation is for informational purposes only. Microsoft makes no warranties, express or implied, in this summary.</a:t>
            </a:r>
          </a:p>
        </p:txBody>
      </p:sp>
      <p:sp>
        <p:nvSpPr>
          <p:cNvPr id="95236" name="Rectangle 7"/>
          <p:cNvSpPr txBox="1">
            <a:spLocks noGrp="1" noChangeArrowheads="1"/>
          </p:cNvSpPr>
          <p:nvPr/>
        </p:nvSpPr>
        <p:spPr bwMode="auto">
          <a:xfrm>
            <a:off x="5583238" y="8685213"/>
            <a:ext cx="1273175" cy="457200"/>
          </a:xfrm>
          <a:prstGeom prst="rect">
            <a:avLst/>
          </a:prstGeom>
          <a:noFill/>
          <a:ln w="9525">
            <a:noFill/>
            <a:miter lim="800000"/>
            <a:headEnd/>
            <a:tailEnd/>
          </a:ln>
        </p:spPr>
        <p:txBody>
          <a:bodyPr anchor="b"/>
          <a:lstStyle/>
          <a:p>
            <a:pPr algn="r"/>
            <a:fld id="{2443EAF3-C912-44B8-B72A-8592245E55F0}" type="slidenum">
              <a:rPr lang="en-US" sz="1200">
                <a:solidFill>
                  <a:schemeClr val="tx1"/>
                </a:solidFill>
              </a:rPr>
              <a:pPr algn="r"/>
              <a:t>16</a:t>
            </a:fld>
            <a:endParaRPr lang="en-US" sz="1200">
              <a:solidFill>
                <a:schemeClr val="tx1"/>
              </a:solidFill>
            </a:endParaRPr>
          </a:p>
        </p:txBody>
      </p:sp>
      <p:sp>
        <p:nvSpPr>
          <p:cNvPr id="95237"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pPr>
              <a:buFontTx/>
              <a:buNone/>
            </a:pP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7/23/2007 2:49 PM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Arial"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Arial" pitchFamily="34" charset="0"/>
              </a:rPr>
            </a:br>
            <a:r>
              <a:rPr lang="en-US" sz="500" dirty="0" smtClean="0">
                <a:solidFill>
                  <a:srgbClr val="000000"/>
                </a:solidFill>
                <a:latin typeface="Arial" pitchFamily="34" charset="0"/>
              </a:rPr>
              <a:t>MICROSOFT MAKES NO WARRANTIES, EXPRESS, IMPLIED OR STATUTORY, AS TO THE INFORMATION IN THIS PRESENTATION.</a:t>
            </a:r>
          </a:p>
          <a:p>
            <a:endParaRPr lang="en-US" sz="500" dirty="0">
              <a:latin typeface="Arial"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7/23/2007 2:49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Arial"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Arial" pitchFamily="34" charset="0"/>
              </a:rPr>
            </a:br>
            <a:r>
              <a:rPr lang="en-US" dirty="0" smtClean="0">
                <a:solidFill>
                  <a:srgbClr val="000000"/>
                </a:solidFill>
                <a:latin typeface="Arial" pitchFamily="34" charset="0"/>
              </a:rPr>
              <a:t>MICROSOFT MAKES NO WARRANTIES, EXPRESS, IMPLIED OR STATUTORY, AS TO THE INFORMATION IN THIS PRESENTATION.</a:t>
            </a:r>
          </a:p>
          <a:p>
            <a:endParaRPr lang="en-US" dirty="0">
              <a:latin typeface="Arial"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7/23/2007 2:49 PM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Arial"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Arial" pitchFamily="34" charset="0"/>
              </a:rPr>
            </a:br>
            <a:r>
              <a:rPr lang="en-US" sz="500" dirty="0" smtClean="0">
                <a:solidFill>
                  <a:srgbClr val="000000"/>
                </a:solidFill>
                <a:latin typeface="Arial" pitchFamily="34" charset="0"/>
              </a:rPr>
              <a:t>MICROSOFT MAKES NO WARRANTIES, EXPRESS, IMPLIED OR STATUTORY, AS TO THE INFORMATION IN THIS PRESENTATION.</a:t>
            </a:r>
          </a:p>
          <a:p>
            <a:endParaRPr lang="en-US" sz="500" dirty="0">
              <a:latin typeface="Arial"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7/23/2007 2:49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7/23/2007 2:49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7/23/2007 2:49 PM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Arial"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Arial" pitchFamily="34" charset="0"/>
              </a:rPr>
            </a:br>
            <a:r>
              <a:rPr lang="en-US" sz="500" dirty="0" smtClean="0">
                <a:solidFill>
                  <a:srgbClr val="000000"/>
                </a:solidFill>
                <a:latin typeface="Arial" pitchFamily="34" charset="0"/>
              </a:rPr>
              <a:t>MICROSOFT MAKES NO WARRANTIES, EXPRESS, IMPLIED OR STATUTORY, AS TO THE INFORMATION IN THIS PRESENTATION.</a:t>
            </a:r>
          </a:p>
          <a:p>
            <a:endParaRPr lang="en-US" sz="500" dirty="0">
              <a:latin typeface="Arial"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348825" y="220790"/>
            <a:ext cx="3340525" cy="590927"/>
          </a:xfrm>
          <a:noFill/>
        </p:spPr>
        <p:txBody>
          <a:bodyPr vert="horz" wrap="square" lIns="91436" tIns="45718" rIns="91436" bIns="45718" rtlCol="0">
            <a:spAutoFit/>
          </a:bodyPr>
          <a:lstStyle>
            <a:lvl1pPr marL="0" indent="0" algn="l">
              <a:buFont typeface="Arial" pitchFamily="34" charset="0"/>
              <a:buNone/>
              <a:defRPr lang="en-US" sz="3600" kern="1200" cap="all" dirty="0" smtClean="0">
                <a:solidFill>
                  <a:schemeClr val="bg1"/>
                </a:solidFill>
                <a:effectLst>
                  <a:reflection blurRad="6350" stA="55000" endA="300" endPos="45500" dir="5400000" sy="-100000" algn="bl" rotWithShape="0"/>
                </a:effectLst>
                <a:latin typeface="Arial Narrow" pitchFamily="34" charset="0"/>
                <a:ea typeface="+mn-ea"/>
                <a:cs typeface="+mn-cs"/>
              </a:defRPr>
            </a:lvl1pPr>
          </a:lstStyle>
          <a:p>
            <a:pPr marL="0" marR="0" lvl="0" indent="-384939" algn="l" defTabSz="914327" rtl="0" eaLnBrk="1" fontAlgn="base" latinLnBrk="0" hangingPunct="1">
              <a:lnSpc>
                <a:spcPct val="90000"/>
              </a:lnSpc>
              <a:spcBef>
                <a:spcPct val="20000"/>
              </a:spcBef>
              <a:spcAft>
                <a:spcPct val="0"/>
              </a:spcAft>
              <a:buClrTx/>
              <a:buSzTx/>
              <a:buFontTx/>
              <a:buNone/>
              <a:tabLst/>
              <a:defRPr/>
            </a:pPr>
            <a:r>
              <a:rPr lang="en-US" dirty="0" smtClean="0"/>
              <a:t>SESSION code</a:t>
            </a:r>
          </a:p>
        </p:txBody>
      </p:sp>
      <p:sp>
        <p:nvSpPr>
          <p:cNvPr id="2" name="Title 1"/>
          <p:cNvSpPr>
            <a:spLocks noGrp="1"/>
          </p:cNvSpPr>
          <p:nvPr>
            <p:ph type="ctrTitle" hasCustomPrompt="1"/>
          </p:nvPr>
        </p:nvSpPr>
        <p:spPr>
          <a:xfrm>
            <a:off x="368300" y="2522539"/>
            <a:ext cx="8394699" cy="2324099"/>
          </a:xfrm>
          <a:noFill/>
          <a:ln w="9525">
            <a:noFill/>
            <a:miter lim="800000"/>
            <a:headEnd/>
            <a:tailEnd/>
          </a:ln>
          <a:effectLst/>
        </p:spPr>
        <p:txBody>
          <a:bodyPr vert="horz" wrap="square" lIns="0" tIns="0" rIns="0" bIns="0" numCol="1" rtlCol="0" anchor="ctr"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ctr">
              <a:lnSpc>
                <a:spcPct val="90000"/>
              </a:lnSpc>
              <a:defRPr lang="en-US" sz="4000" b="0" kern="1200" cap="none" spc="-125" baseline="0" dirty="0">
                <a:ln w="3175">
                  <a:noFill/>
                </a:ln>
                <a:solidFill>
                  <a:schemeClr val="tx1"/>
                </a:solidFill>
                <a:effectLst/>
                <a:latin typeface="+mj-lt"/>
                <a:ea typeface="+mj-ea"/>
                <a:cs typeface="+mj-cs"/>
              </a:defRPr>
            </a:lvl1pPr>
          </a:lstStyle>
          <a:p>
            <a:pPr marL="0" marR="0" lvl="0" indent="0" algn="ctr" defTabSz="914363" rtl="0" eaLnBrk="1" fontAlgn="base" latinLnBrk="0" hangingPunct="1">
              <a:lnSpc>
                <a:spcPct val="90000"/>
              </a:lnSpc>
              <a:spcBef>
                <a:spcPct val="0"/>
              </a:spcBef>
              <a:spcAft>
                <a:spcPct val="0"/>
              </a:spcAft>
              <a:buClrTx/>
              <a:buSzTx/>
              <a:buFontTx/>
              <a:buNone/>
              <a:tabLst/>
              <a:defRPr/>
            </a:pPr>
            <a:r>
              <a:rPr lang="en-US" dirty="0" smtClean="0"/>
              <a:t>Click to Edit Session Title</a:t>
            </a:r>
            <a:endParaRPr lang="en-US" dirty="0"/>
          </a:p>
        </p:txBody>
      </p:sp>
      <p:sp>
        <p:nvSpPr>
          <p:cNvPr id="3" name="Subtitle 2"/>
          <p:cNvSpPr>
            <a:spLocks noGrp="1"/>
          </p:cNvSpPr>
          <p:nvPr>
            <p:ph type="subTitle" idx="1" hasCustomPrompt="1"/>
          </p:nvPr>
        </p:nvSpPr>
        <p:spPr bwMode="invGray">
          <a:xfrm>
            <a:off x="1547813" y="4846638"/>
            <a:ext cx="5316626" cy="332399"/>
          </a:xfrm>
        </p:spPr>
        <p:txBody>
          <a:bodyPr vert="horz" wrap="square" lIns="0" tIns="0" rIns="0" bIns="0" rtlCol="0">
            <a:spAutoFit/>
            <a:sp3d extrusionH="57150">
              <a:bevelT w="12700" h="12700"/>
            </a:sp3d>
          </a:bodyPr>
          <a:lstStyle>
            <a:lvl1pPr marL="0" indent="0" algn="l" defTabSz="914327" rtl="0" eaLnBrk="1" fontAlgn="base" latinLnBrk="0" hangingPunct="1">
              <a:lnSpc>
                <a:spcPct val="90000"/>
              </a:lnSpc>
              <a:spcBef>
                <a:spcPct val="20000"/>
              </a:spcBef>
              <a:spcAft>
                <a:spcPct val="0"/>
              </a:spcAft>
              <a:buFontTx/>
              <a:buNone/>
              <a:defRPr lang="en-US" sz="2400" kern="1200" dirty="0">
                <a:gradFill>
                  <a:gsLst>
                    <a:gs pos="0">
                      <a:schemeClr val="bg1">
                        <a:lumMod val="65000"/>
                        <a:lumOff val="35000"/>
                      </a:schemeClr>
                    </a:gs>
                    <a:gs pos="50000">
                      <a:srgbClr val="27728D"/>
                    </a:gs>
                    <a:gs pos="100000">
                      <a:schemeClr val="tx1">
                        <a:lumMod val="75000"/>
                        <a:alpha val="85000"/>
                      </a:schemeClr>
                    </a:gs>
                  </a:gsLst>
                  <a:lin ang="16200000" scaled="1"/>
                </a:gradFill>
                <a:effectLst/>
                <a:latin typeface="+mn-lt"/>
                <a:ea typeface="+mn-ea"/>
                <a:cs typeface="+mn-cs"/>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dirty="0" smtClean="0"/>
              <a:t>Click to edit Speaker Name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PreEvent - Prints in GRAYSCA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D:\Slidework\Jobs\TechEd2007 - Brian Marble\Template\Design\Round 3\images\Hand.png"/>
          <p:cNvPicPr>
            <a:picLocks noChangeAspect="1" noChangeArrowheads="1"/>
          </p:cNvPicPr>
          <p:nvPr userDrawn="1"/>
        </p:nvPicPr>
        <p:blipFill>
          <a:blip r:embed="rId3"/>
          <a:srcRect/>
          <a:stretch>
            <a:fillRect/>
          </a:stretch>
        </p:blipFill>
        <p:spPr bwMode="invGray">
          <a:xfrm>
            <a:off x="2881185" y="182563"/>
            <a:ext cx="6119447" cy="4751071"/>
          </a:xfrm>
          <a:prstGeom prst="rect">
            <a:avLst/>
          </a:prstGeom>
          <a:noFill/>
          <a:effectLst>
            <a:outerShdw blurRad="127000" algn="ctr" rotWithShape="0">
              <a:prstClr val="black">
                <a:alpha val="50000"/>
              </a:prstClr>
            </a:outerShdw>
          </a:effectLst>
        </p:spPr>
      </p:pic>
      <p:pic>
        <p:nvPicPr>
          <p:cNvPr id="5" name="Picture 4" descr="TE_logo-wht.tif"/>
          <p:cNvPicPr>
            <a:picLocks noChangeAspect="1"/>
          </p:cNvPicPr>
          <p:nvPr userDrawn="1"/>
        </p:nvPicPr>
        <p:blipFill>
          <a:blip r:embed="rId4"/>
          <a:stretch>
            <a:fillRect/>
          </a:stretch>
        </p:blipFill>
        <p:spPr bwMode="black">
          <a:xfrm>
            <a:off x="3387194" y="3363560"/>
            <a:ext cx="3140830" cy="1788278"/>
          </a:xfrm>
          <a:prstGeom prst="rect">
            <a:avLst/>
          </a:prstGeom>
          <a:effectLst/>
        </p:spPr>
      </p:pic>
      <p:pic>
        <p:nvPicPr>
          <p:cNvPr id="6" name="Picture 2" descr="D:\Slidework\Jobs\TechEd2007 - Brian Marble\Template\Hand_2.png"/>
          <p:cNvPicPr>
            <a:picLocks noChangeAspect="1" noChangeArrowheads="1"/>
          </p:cNvPicPr>
          <p:nvPr userDrawn="1"/>
        </p:nvPicPr>
        <p:blipFill>
          <a:blip r:embed="rId5"/>
          <a:stretch>
            <a:fillRect/>
          </a:stretch>
        </p:blipFill>
        <p:spPr bwMode="auto">
          <a:xfrm rot="303948">
            <a:off x="2293533" y="6052531"/>
            <a:ext cx="6851232" cy="1148735"/>
          </a:xfrm>
          <a:prstGeom prst="rect">
            <a:avLst/>
          </a:prstGeom>
          <a:noFill/>
        </p:spPr>
      </p:pic>
      <p:sp>
        <p:nvSpPr>
          <p:cNvPr id="8" name="TextBox 7"/>
          <p:cNvSpPr txBox="1"/>
          <p:nvPr userDrawn="1"/>
        </p:nvSpPr>
        <p:spPr>
          <a:xfrm>
            <a:off x="381000" y="231775"/>
            <a:ext cx="3429000" cy="646327"/>
          </a:xfrm>
          <a:prstGeom prst="rect">
            <a:avLst/>
          </a:prstGeom>
          <a:noFill/>
        </p:spPr>
        <p:txBody>
          <a:bodyPr wrap="square" lIns="91436" tIns="45718" rIns="91436" bIns="45718" rtlCol="0">
            <a:spAutoFit/>
          </a:bodyPr>
          <a:lstStyle/>
          <a:p>
            <a:r>
              <a:rPr lang="en-US" sz="3600" dirty="0" smtClean="0">
                <a:solidFill>
                  <a:schemeClr val="bg1"/>
                </a:solidFill>
                <a:effectLst>
                  <a:outerShdw blurRad="38100" dist="310007" dir="7680000" sy="30000" kx="1300200" algn="ctr" rotWithShape="0">
                    <a:prstClr val="black">
                      <a:alpha val="32000"/>
                    </a:prstClr>
                  </a:outerShdw>
                </a:effectLst>
                <a:latin typeface="Arial Narrow" pitchFamily="34" charset="0"/>
              </a:rPr>
              <a:t>June 4-8  Orlando</a:t>
            </a:r>
            <a:endParaRPr lang="en-US" sz="3600" dirty="0">
              <a:solidFill>
                <a:schemeClr val="bg1"/>
              </a:solidFill>
              <a:effectLst>
                <a:outerShdw blurRad="38100" dist="310007" dir="7680000" sy="30000" kx="1300200" algn="ctr" rotWithShape="0">
                  <a:prstClr val="black">
                    <a:alpha val="32000"/>
                  </a:prstClr>
                </a:outerShdw>
              </a:effectLst>
              <a:latin typeface="Arial Narrow" pitchFamily="34" charset="0"/>
            </a:endParaRPr>
          </a:p>
        </p:txBody>
      </p:sp>
      <p:grpSp>
        <p:nvGrpSpPr>
          <p:cNvPr id="9" name="Group 10"/>
          <p:cNvGrpSpPr/>
          <p:nvPr userDrawn="1"/>
        </p:nvGrpSpPr>
        <p:grpSpPr bwMode="black">
          <a:xfrm>
            <a:off x="866527" y="938867"/>
            <a:ext cx="3678486" cy="358121"/>
            <a:chOff x="3874522" y="5742451"/>
            <a:chExt cx="3678486" cy="358121"/>
          </a:xfrm>
        </p:grpSpPr>
        <p:pic>
          <p:nvPicPr>
            <p:cNvPr id="10" name="Picture 2" descr="D:\Slidework\Jobs\TechEd2007 - Brian Marble\Template\Design\graphics\Tagline_white.png"/>
            <p:cNvPicPr>
              <a:picLocks noChangeAspect="1" noChangeArrowheads="1"/>
            </p:cNvPicPr>
            <p:nvPr/>
          </p:nvPicPr>
          <p:blipFill>
            <a:blip r:embed="rId6"/>
            <a:stretch>
              <a:fillRect/>
            </a:stretch>
          </p:blipFill>
          <p:spPr bwMode="black">
            <a:xfrm>
              <a:off x="3874522" y="5742451"/>
              <a:ext cx="3608760" cy="358121"/>
            </a:xfrm>
            <a:prstGeom prst="rect">
              <a:avLst/>
            </a:prstGeom>
            <a:noFill/>
          </p:spPr>
        </p:pic>
        <p:sp>
          <p:nvSpPr>
            <p:cNvPr id="11" name="Oval 10"/>
            <p:cNvSpPr/>
            <p:nvPr/>
          </p:nvSpPr>
          <p:spPr bwMode="black">
            <a:xfrm flipV="1">
              <a:off x="7507288" y="5964237"/>
              <a:ext cx="45720" cy="45720"/>
            </a:xfrm>
            <a:prstGeom prst="ellipse">
              <a:avLst/>
            </a:prstGeom>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Arial" pitchFamily="34" charset="0"/>
              </a:endParaRPr>
            </a:p>
          </p:txBody>
        </p:sp>
      </p:grpSp>
      <p:sp>
        <p:nvSpPr>
          <p:cNvPr id="12" name="Oval 11"/>
          <p:cNvSpPr/>
          <p:nvPr userDrawn="1"/>
        </p:nvSpPr>
        <p:spPr bwMode="auto">
          <a:xfrm flipV="1">
            <a:off x="2000705" y="535179"/>
            <a:ext cx="45720" cy="45720"/>
          </a:xfrm>
          <a:prstGeom prst="ellipse">
            <a:avLst/>
          </a:prstGeom>
          <a:solidFill>
            <a:schemeClr val="bg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Arial" pitchFamily="34" charset="0"/>
            </a:endParaRPr>
          </a:p>
        </p:txBody>
      </p:sp>
      <p:pic>
        <p:nvPicPr>
          <p:cNvPr id="13" name="Picture 2" descr="C:\Documents and Settings\Owner\Desktop\images\images\teched07_Logo_whitereflect2.png"/>
          <p:cNvPicPr>
            <a:picLocks noChangeAspect="1" noChangeArrowheads="1"/>
          </p:cNvPicPr>
          <p:nvPr userDrawn="1"/>
        </p:nvPicPr>
        <p:blipFill>
          <a:blip r:embed="rId7"/>
          <a:srcRect/>
          <a:stretch>
            <a:fillRect/>
          </a:stretch>
        </p:blipFill>
        <p:spPr bwMode="black">
          <a:xfrm>
            <a:off x="3327400" y="3530600"/>
            <a:ext cx="3208716" cy="2984500"/>
          </a:xfrm>
          <a:prstGeom prst="rect">
            <a:avLst/>
          </a:prstGeom>
          <a:noFill/>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WALKIN Event - Prints in GRAYSCA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D:\Slidework\Jobs\TechEd2007 - Brian Marble\Template\Design\Round 3\images\Hand.png"/>
          <p:cNvPicPr>
            <a:picLocks noChangeAspect="1" noChangeArrowheads="1"/>
          </p:cNvPicPr>
          <p:nvPr userDrawn="1"/>
        </p:nvPicPr>
        <p:blipFill>
          <a:blip r:embed="rId3"/>
          <a:srcRect/>
          <a:stretch>
            <a:fillRect/>
          </a:stretch>
        </p:blipFill>
        <p:spPr bwMode="invGray">
          <a:xfrm>
            <a:off x="2881185" y="182563"/>
            <a:ext cx="6119447" cy="4751071"/>
          </a:xfrm>
          <a:prstGeom prst="rect">
            <a:avLst/>
          </a:prstGeom>
          <a:noFill/>
          <a:effectLst>
            <a:outerShdw blurRad="127000" algn="ctr" rotWithShape="0">
              <a:prstClr val="black">
                <a:alpha val="50000"/>
              </a:prstClr>
            </a:outerShdw>
          </a:effectLst>
        </p:spPr>
      </p:pic>
      <p:pic>
        <p:nvPicPr>
          <p:cNvPr id="5" name="Picture 4" descr="TE_logo-wht.tif"/>
          <p:cNvPicPr>
            <a:picLocks noChangeAspect="1"/>
          </p:cNvPicPr>
          <p:nvPr userDrawn="1"/>
        </p:nvPicPr>
        <p:blipFill>
          <a:blip r:embed="rId4"/>
          <a:stretch>
            <a:fillRect/>
          </a:stretch>
        </p:blipFill>
        <p:spPr bwMode="black">
          <a:xfrm>
            <a:off x="3387194" y="3363560"/>
            <a:ext cx="3140830" cy="1788278"/>
          </a:xfrm>
          <a:prstGeom prst="rect">
            <a:avLst/>
          </a:prstGeom>
          <a:effectLst/>
        </p:spPr>
      </p:pic>
      <p:pic>
        <p:nvPicPr>
          <p:cNvPr id="6" name="Picture 2" descr="D:\Slidework\Jobs\TechEd2007 - Brian Marble\Template\Hand_2.png"/>
          <p:cNvPicPr>
            <a:picLocks noChangeAspect="1" noChangeArrowheads="1"/>
          </p:cNvPicPr>
          <p:nvPr userDrawn="1"/>
        </p:nvPicPr>
        <p:blipFill>
          <a:blip r:embed="rId5"/>
          <a:stretch>
            <a:fillRect/>
          </a:stretch>
        </p:blipFill>
        <p:spPr bwMode="auto">
          <a:xfrm rot="303948">
            <a:off x="2293533" y="6052531"/>
            <a:ext cx="6851232" cy="1148735"/>
          </a:xfrm>
          <a:prstGeom prst="rect">
            <a:avLst/>
          </a:prstGeom>
          <a:noFill/>
        </p:spPr>
      </p:pic>
      <p:pic>
        <p:nvPicPr>
          <p:cNvPr id="8" name="Picture 2" descr="C:\Documents and Settings\Owner\Desktop\images\images\teched07_Logo_whitereflect2.png"/>
          <p:cNvPicPr>
            <a:picLocks noChangeAspect="1" noChangeArrowheads="1"/>
          </p:cNvPicPr>
          <p:nvPr userDrawn="1"/>
        </p:nvPicPr>
        <p:blipFill>
          <a:blip r:embed="rId6"/>
          <a:srcRect/>
          <a:stretch>
            <a:fillRect/>
          </a:stretch>
        </p:blipFill>
        <p:spPr bwMode="black">
          <a:xfrm>
            <a:off x="3327400" y="3530600"/>
            <a:ext cx="3208716" cy="2984500"/>
          </a:xfrm>
          <a:prstGeom prst="rect">
            <a:avLst/>
          </a:prstGeom>
          <a:noFill/>
        </p:spPr>
      </p:pic>
      <p:grpSp>
        <p:nvGrpSpPr>
          <p:cNvPr id="9" name="Group 8"/>
          <p:cNvGrpSpPr/>
          <p:nvPr userDrawn="1"/>
        </p:nvGrpSpPr>
        <p:grpSpPr bwMode="black">
          <a:xfrm>
            <a:off x="906684" y="914400"/>
            <a:ext cx="2547019" cy="407987"/>
            <a:chOff x="1998884" y="914400"/>
            <a:chExt cx="2547019" cy="407987"/>
          </a:xfrm>
        </p:grpSpPr>
        <p:sp>
          <p:nvSpPr>
            <p:cNvPr id="10" name="Oval 9"/>
            <p:cNvSpPr/>
            <p:nvPr/>
          </p:nvSpPr>
          <p:spPr bwMode="black">
            <a:xfrm flipV="1">
              <a:off x="4491039" y="1166815"/>
              <a:ext cx="54864" cy="54864"/>
            </a:xfrm>
            <a:prstGeom prst="ellipse">
              <a:avLst/>
            </a:prstGeom>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Arial" pitchFamily="34" charset="0"/>
              </a:endParaRPr>
            </a:p>
          </p:txBody>
        </p:sp>
        <p:pic>
          <p:nvPicPr>
            <p:cNvPr id="11" name="Picture 2" descr="D:\Slidework\Jobs\TechEd2007 - Brian Marble\Template\Template\images\Tagline2_white.png"/>
            <p:cNvPicPr>
              <a:picLocks noChangeAspect="1" noChangeArrowheads="1"/>
            </p:cNvPicPr>
            <p:nvPr/>
          </p:nvPicPr>
          <p:blipFill>
            <a:blip r:embed="rId7"/>
            <a:srcRect/>
            <a:stretch>
              <a:fillRect/>
            </a:stretch>
          </p:blipFill>
          <p:spPr bwMode="black">
            <a:xfrm>
              <a:off x="1998884" y="914400"/>
              <a:ext cx="2466754" cy="407987"/>
            </a:xfrm>
            <a:prstGeom prst="rect">
              <a:avLst/>
            </a:prstGeom>
            <a:noFill/>
          </p:spPr>
        </p:pic>
      </p:gr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WALKIN PreEvent v2 - Prints in GRAYSCA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Microsoft logo and tagline"/>
          <p:cNvPicPr>
            <a:picLocks noChangeAspect="1" noChangeArrowheads="1"/>
          </p:cNvPicPr>
          <p:nvPr userDrawn="1"/>
        </p:nvPicPr>
        <p:blipFill>
          <a:blip r:embed="rId3"/>
          <a:srcRect/>
          <a:stretch>
            <a:fillRect/>
          </a:stretch>
        </p:blipFill>
        <p:spPr bwMode="black">
          <a:xfrm>
            <a:off x="1602054" y="2787387"/>
            <a:ext cx="5939896" cy="1283229"/>
          </a:xfrm>
          <a:prstGeom prst="rect">
            <a:avLst/>
          </a:prstGeom>
          <a:noFill/>
          <a:effectLst>
            <a:outerShdw blurRad="63500" algn="ctr" rotWithShape="0">
              <a:prstClr val="black">
                <a:alpha val="40000"/>
              </a:prstClr>
            </a:outerShdw>
          </a:effectLst>
        </p:spPr>
      </p:pic>
      <p:sp>
        <p:nvSpPr>
          <p:cNvPr id="3" name="Text Box 3"/>
          <p:cNvSpPr txBox="1">
            <a:spLocks noChangeArrowheads="1"/>
          </p:cNvSpPr>
          <p:nvPr userDrawn="1"/>
        </p:nvSpPr>
        <p:spPr bwMode="blackWhite">
          <a:xfrm>
            <a:off x="381000" y="6083574"/>
            <a:ext cx="8382000" cy="523204"/>
          </a:xfrm>
          <a:prstGeom prst="rect">
            <a:avLst/>
          </a:prstGeom>
          <a:noFill/>
          <a:ln w="12700">
            <a:noFill/>
            <a:miter lim="800000"/>
            <a:headEnd type="none" w="sm" len="sm"/>
            <a:tailEnd type="none" w="sm" len="sm"/>
          </a:ln>
          <a:effectLst/>
        </p:spPr>
        <p:txBody>
          <a:bodyPr vert="horz" wrap="square" lIns="91421" tIns="45712" rIns="91421" bIns="45712" numCol="1" anchor="t" anchorCtr="0" compatLnSpc="1">
            <a:prstTxWarp prst="textNoShape">
              <a:avLst/>
            </a:prstTxWarp>
            <a:spAutoFit/>
          </a:bodyPr>
          <a:lstStyle/>
          <a:p>
            <a:pPr algn="ctr" defTabSz="914063" eaLnBrk="0" hangingPunct="0"/>
            <a:r>
              <a:rPr lang="en-US" sz="700" dirty="0">
                <a:latin typeface="Arial" pitchFamily="34" charset="0"/>
                <a:cs typeface="Arial" charset="0"/>
              </a:rPr>
              <a:t>© </a:t>
            </a:r>
            <a:r>
              <a:rPr lang="en-US" sz="700" dirty="0" smtClean="0">
                <a:latin typeface="Arial" pitchFamily="34" charset="0"/>
                <a:cs typeface="Arial" charset="0"/>
              </a:rPr>
              <a:t>2007 Microsoft </a:t>
            </a:r>
            <a:r>
              <a:rPr lang="en-US" sz="700" dirty="0">
                <a:latin typeface="Arial" pitchFamily="34" charset="0"/>
                <a:cs typeface="Arial" charset="0"/>
              </a:rPr>
              <a:t>Corporation. All rights reserved. Microsoft, Windows, Windows Vista and other product names are or may be registered trademarks and/or trademarks in the U.S. and/or other countries.</a:t>
            </a:r>
          </a:p>
          <a:p>
            <a:pPr algn="ctr" defTabSz="914063" eaLnBrk="0" hangingPunct="0"/>
            <a:r>
              <a:rPr lang="en-US" sz="700" dirty="0">
                <a:latin typeface="Arial"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latin typeface="Arial" pitchFamily="34" charset="0"/>
                <a:cs typeface="Arial" charset="0"/>
              </a:rPr>
            </a:br>
            <a:r>
              <a:rPr lang="en-US" sz="700" dirty="0">
                <a:latin typeface="Arial" pitchFamily="34" charset="0"/>
                <a:cs typeface="Arial" charset="0"/>
              </a:rPr>
              <a:t>MICROSOFT MAKES NO WARRANTIES, EXPRESS, IMPLIED OR STATUTORY, AS TO THE INFORMATION IN THIS PRESENTATION.</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d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a:ln w="9525">
            <a:noFill/>
            <a:miter lim="800000"/>
            <a:headEnd/>
            <a:tailEnd/>
          </a:ln>
          <a:effectLst/>
        </p:spPr>
        <p:txBody>
          <a:bodyPr vert="horz" wrap="square" lIns="9144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latin typeface="+mj-lt"/>
                <a:ea typeface="+mj-ea"/>
                <a:cs typeface="+mj-cs"/>
              </a:defRPr>
            </a:lvl1pPr>
          </a:lstStyle>
          <a:p>
            <a:r>
              <a:rPr lang="en-US" dirty="0" smtClean="0"/>
              <a:t>Click to Edit Title Text</a:t>
            </a:r>
            <a:endParaRPr lang="en-US" dirty="0"/>
          </a:p>
        </p:txBody>
      </p:sp>
      <p:sp>
        <p:nvSpPr>
          <p:cNvPr id="3" name="Content Placeholder 2"/>
          <p:cNvSpPr>
            <a:spLocks noGrp="1"/>
          </p:cNvSpPr>
          <p:nvPr>
            <p:ph idx="1"/>
          </p:nvPr>
        </p:nvSpPr>
        <p:spPr>
          <a:xfrm>
            <a:off x="722312" y="1347788"/>
            <a:ext cx="7689851" cy="1660968"/>
          </a:xfrm>
        </p:spPr>
        <p:txBody>
          <a:bodyPr/>
          <a:lstStyle>
            <a:lvl1pPr>
              <a:lnSpc>
                <a:spcPct val="90000"/>
              </a:lnSpc>
              <a:buFontTx/>
              <a:buNone/>
              <a:defRPr sz="2400">
                <a:latin typeface="Courier New" pitchFamily="49" charset="0"/>
                <a:cs typeface="Courier New" pitchFamily="49" charset="0"/>
              </a:defRPr>
            </a:lvl1pPr>
            <a:lvl2pPr>
              <a:lnSpc>
                <a:spcPct val="90000"/>
              </a:lnSpc>
              <a:buFontTx/>
              <a:buNone/>
              <a:defRPr sz="2000">
                <a:latin typeface="Courier New" pitchFamily="49" charset="0"/>
                <a:cs typeface="Courier New" pitchFamily="49" charset="0"/>
              </a:defRPr>
            </a:lvl2pPr>
            <a:lvl3pPr>
              <a:lnSpc>
                <a:spcPct val="90000"/>
              </a:lnSpc>
              <a:buFontTx/>
              <a:buNone/>
              <a:defRPr sz="1800">
                <a:latin typeface="Courier New" pitchFamily="49" charset="0"/>
                <a:cs typeface="Courier New" pitchFamily="49" charset="0"/>
              </a:defRPr>
            </a:lvl3pPr>
            <a:lvl4pPr>
              <a:lnSpc>
                <a:spcPct val="90000"/>
              </a:lnSpc>
              <a:buFontTx/>
              <a:buNone/>
              <a:defRPr sz="1600">
                <a:latin typeface="Courier New" pitchFamily="49" charset="0"/>
                <a:cs typeface="Courier New" pitchFamily="49" charset="0"/>
              </a:defRPr>
            </a:lvl4pPr>
            <a:lvl5pPr>
              <a:lnSpc>
                <a:spcPct val="90000"/>
              </a:lnSpc>
              <a:buFontTx/>
              <a:buNone/>
              <a:defRPr sz="1600">
                <a:latin typeface="Courier New"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722312" y="2925354"/>
            <a:ext cx="7689851" cy="1384995"/>
          </a:xfrm>
          <a:noFill/>
          <a:ln w="9525">
            <a:noFill/>
            <a:miter lim="800000"/>
            <a:headEnd/>
            <a:tailEnd/>
          </a:ln>
          <a:effectLst/>
        </p:spPr>
        <p:txBody>
          <a:bodyPr vert="horz" wrap="square" lIns="0" tIns="0" rIns="0" bIns="0" numCol="1" anchor="b" anchorCtr="0" compatLnSpc="1">
            <a:prstTxWarp prst="textNoShape">
              <a:avLst/>
            </a:prstTxWarp>
            <a:normAutofit/>
          </a:bodyPr>
          <a:lstStyle>
            <a:lvl1pPr marL="0" indent="0" algn="ctr">
              <a:buFont typeface="Arial" pitchFamily="34" charset="0"/>
              <a:buNone/>
              <a:defRPr lang="en-US" sz="10000" kern="1200" cap="all" dirty="0" smtClean="0">
                <a:solidFill>
                  <a:schemeClr val="bg1">
                    <a:alpha val="35000"/>
                  </a:schemeClr>
                </a:solidFill>
                <a:effectLst/>
                <a:latin typeface="Arial Black" pitchFamily="34" charset="0"/>
                <a:ea typeface="+mj-ea"/>
                <a:cs typeface="+mj-cs"/>
              </a:defRPr>
            </a:lvl1pPr>
          </a:lstStyle>
          <a:p>
            <a:pPr marL="0" marR="0" lvl="0" indent="0" algn="ctr" defTabSz="914363" rtl="0" eaLnBrk="1" fontAlgn="base" latinLnBrk="0" hangingPunct="1">
              <a:lnSpc>
                <a:spcPct val="90000"/>
              </a:lnSpc>
              <a:spcBef>
                <a:spcPct val="0"/>
              </a:spcBef>
              <a:spcAft>
                <a:spcPct val="0"/>
              </a:spcAft>
              <a:buClrTx/>
              <a:buSzTx/>
              <a:buFontTx/>
              <a:buNone/>
              <a:tabLst/>
              <a:defRPr/>
            </a:pPr>
            <a:r>
              <a:rPr lang="en-US" dirty="0" smtClean="0"/>
              <a:t>demo</a:t>
            </a:r>
          </a:p>
        </p:txBody>
      </p:sp>
      <p:sp>
        <p:nvSpPr>
          <p:cNvPr id="2" name="Title 1"/>
          <p:cNvSpPr>
            <a:spLocks noGrp="1"/>
          </p:cNvSpPr>
          <p:nvPr>
            <p:ph type="ctrTitle" hasCustomPrompt="1"/>
          </p:nvPr>
        </p:nvSpPr>
        <p:spPr>
          <a:xfrm>
            <a:off x="368300" y="3692141"/>
            <a:ext cx="8394699" cy="1154497"/>
          </a:xfrm>
          <a:noFill/>
          <a:ln w="9525">
            <a:noFill/>
            <a:miter lim="800000"/>
            <a:headEnd/>
            <a:tailEnd/>
          </a:ln>
          <a:effectLst/>
        </p:spPr>
        <p:txBody>
          <a:bodyPr vert="horz" wrap="square" lIns="0" tIns="0" rIns="0" bIns="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ctr">
              <a:lnSpc>
                <a:spcPct val="90000"/>
              </a:lnSpc>
              <a:defRPr lang="en-US" sz="4000" b="0" kern="1200" cap="none" spc="-125" dirty="0">
                <a:ln w="3175">
                  <a:noFill/>
                </a:ln>
                <a:solidFill>
                  <a:schemeClr val="tx1"/>
                </a:solidFill>
                <a:effectLst/>
                <a:latin typeface="+mj-lt"/>
                <a:ea typeface="+mj-ea"/>
                <a:cs typeface="+mj-cs"/>
              </a:defRPr>
            </a:lvl1pPr>
          </a:lstStyle>
          <a:p>
            <a:pPr marL="0" marR="0" lvl="0" indent="0" algn="ctr" defTabSz="914363" rtl="0" eaLnBrk="1" fontAlgn="base" latinLnBrk="0" hangingPunct="1">
              <a:lnSpc>
                <a:spcPct val="90000"/>
              </a:lnSpc>
              <a:spcBef>
                <a:spcPct val="0"/>
              </a:spcBef>
              <a:spcAft>
                <a:spcPct val="0"/>
              </a:spcAft>
              <a:buClrTx/>
              <a:buSzTx/>
              <a:buFontTx/>
              <a:buNone/>
              <a:tabLst/>
              <a:defRPr/>
            </a:pPr>
            <a:r>
              <a:rPr lang="en-US" dirty="0" smtClean="0"/>
              <a:t>Click to Edit Transition Title</a:t>
            </a:r>
            <a:endParaRPr lang="en-US" dirty="0"/>
          </a:p>
        </p:txBody>
      </p:sp>
      <p:sp>
        <p:nvSpPr>
          <p:cNvPr id="3" name="Subtitle 2"/>
          <p:cNvSpPr>
            <a:spLocks noGrp="1"/>
          </p:cNvSpPr>
          <p:nvPr>
            <p:ph type="subTitle" idx="1" hasCustomPrompt="1"/>
          </p:nvPr>
        </p:nvSpPr>
        <p:spPr bwMode="invGray">
          <a:xfrm>
            <a:off x="4570412" y="4879296"/>
            <a:ext cx="4192587" cy="332399"/>
          </a:xfrm>
        </p:spPr>
        <p:txBody>
          <a:bodyPr vert="horz" wrap="square" lIns="0" tIns="0" rIns="0" bIns="0" rtlCol="0">
            <a:spAutoFit/>
            <a:sp3d extrusionH="57150">
              <a:bevelT w="12700" h="12700"/>
            </a:sp3d>
          </a:bodyPr>
          <a:lstStyle>
            <a:lvl1pPr marL="0" indent="0" algn="l" defTabSz="914327" rtl="0" eaLnBrk="1" fontAlgn="base" latinLnBrk="0" hangingPunct="1">
              <a:lnSpc>
                <a:spcPct val="90000"/>
              </a:lnSpc>
              <a:spcBef>
                <a:spcPct val="20000"/>
              </a:spcBef>
              <a:spcAft>
                <a:spcPct val="0"/>
              </a:spcAft>
              <a:buFontTx/>
              <a:buNone/>
              <a:defRPr lang="en-US" sz="2400" kern="1200" dirty="0">
                <a:gradFill>
                  <a:gsLst>
                    <a:gs pos="0">
                      <a:schemeClr val="bg1">
                        <a:lumMod val="65000"/>
                        <a:lumOff val="35000"/>
                      </a:schemeClr>
                    </a:gs>
                    <a:gs pos="50000">
                      <a:srgbClr val="27728D"/>
                    </a:gs>
                    <a:gs pos="100000">
                      <a:schemeClr val="tx1">
                        <a:lumMod val="75000"/>
                        <a:alpha val="85000"/>
                      </a:schemeClr>
                    </a:gs>
                  </a:gsLst>
                  <a:lin ang="16200000" scaled="1"/>
                </a:gradFill>
                <a:effectLst/>
                <a:latin typeface="+mn-lt"/>
                <a:ea typeface="+mn-ea"/>
                <a:cs typeface="+mn-cs"/>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dirty="0" smtClean="0"/>
              <a:t>Click to edit Speaker Name</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a:ln w="9525">
            <a:noFill/>
            <a:miter lim="800000"/>
            <a:headEnd/>
            <a:tailEnd/>
          </a:ln>
          <a:effectLst/>
        </p:spPr>
        <p:txBody>
          <a:bodyPr vert="horz" wrap="square" lIns="9144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latin typeface="+mj-lt"/>
                <a:ea typeface="+mj-ea"/>
                <a:cs typeface="+mj-cs"/>
              </a:defRPr>
            </a:lvl1pPr>
          </a:lstStyle>
          <a:p>
            <a:r>
              <a:rPr lang="en-US" dirty="0" smtClean="0"/>
              <a:t>Click to Edit Title Text</a:t>
            </a:r>
            <a:endParaRPr lang="en-US" dirty="0"/>
          </a:p>
        </p:txBody>
      </p:sp>
      <p:sp>
        <p:nvSpPr>
          <p:cNvPr id="3" name="Content Placeholder 2"/>
          <p:cNvSpPr>
            <a:spLocks noGrp="1"/>
          </p:cNvSpPr>
          <p:nvPr>
            <p:ph idx="1"/>
          </p:nvPr>
        </p:nvSpPr>
        <p:spPr>
          <a:xfrm>
            <a:off x="368300" y="1347788"/>
            <a:ext cx="8382000" cy="1854867"/>
          </a:xfrm>
        </p:spPr>
        <p:txBody>
          <a:bodyPr/>
          <a:lstStyle>
            <a:lvl1pPr>
              <a:lnSpc>
                <a:spcPct val="90000"/>
              </a:lnSpc>
              <a:defRPr sz="2800"/>
            </a:lvl1pPr>
            <a:lvl2pPr>
              <a:lnSpc>
                <a:spcPct val="90000"/>
              </a:lnSpc>
              <a:defRPr sz="2400"/>
            </a:lvl2pPr>
            <a:lvl3pPr>
              <a:lnSpc>
                <a:spcPct val="90000"/>
              </a:lnSpc>
              <a:defRPr sz="20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8" descr="D:\Slidework\Jobs\TechEd2007 - Brian Marble\Template\Template\images\TE_logo.png"/>
          <p:cNvPicPr>
            <a:picLocks noChangeAspect="1" noChangeArrowheads="1"/>
          </p:cNvPicPr>
          <p:nvPr userDrawn="1"/>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with Subhead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a:ln w="9525">
            <a:noFill/>
            <a:miter lim="800000"/>
            <a:headEnd/>
            <a:tailEnd/>
          </a:ln>
          <a:effectLst/>
        </p:spPr>
        <p:txBody>
          <a:bodyPr vert="horz" wrap="square" lIns="9144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latin typeface="+mj-lt"/>
                <a:ea typeface="+mj-ea"/>
                <a:cs typeface="+mj-cs"/>
              </a:defRPr>
            </a:lvl1pPr>
          </a:lstStyle>
          <a:p>
            <a:r>
              <a:rPr lang="en-US" dirty="0" smtClean="0"/>
              <a:t>Click to Edit Title Text</a:t>
            </a:r>
            <a:endParaRPr lang="en-US" dirty="0"/>
          </a:p>
        </p:txBody>
      </p:sp>
      <p:sp>
        <p:nvSpPr>
          <p:cNvPr id="3" name="Content Placeholder 2"/>
          <p:cNvSpPr>
            <a:spLocks noGrp="1"/>
          </p:cNvSpPr>
          <p:nvPr>
            <p:ph idx="1"/>
          </p:nvPr>
        </p:nvSpPr>
        <p:spPr>
          <a:xfrm>
            <a:off x="368300" y="1839913"/>
            <a:ext cx="8382000" cy="1854867"/>
          </a:xfrm>
        </p:spPr>
        <p:txBody>
          <a:bodyPr/>
          <a:lstStyle>
            <a:lvl1pPr>
              <a:lnSpc>
                <a:spcPct val="90000"/>
              </a:lnSpc>
              <a:defRPr sz="2800"/>
            </a:lvl1pPr>
            <a:lvl2pPr>
              <a:lnSpc>
                <a:spcPct val="90000"/>
              </a:lnSpc>
              <a:defRPr sz="2400"/>
            </a:lvl2pPr>
            <a:lvl3pPr>
              <a:lnSpc>
                <a:spcPct val="90000"/>
              </a:lnSpc>
              <a:defRPr sz="20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userDrawn="1">
            <p:ph type="body" sz="quarter" idx="10" hasCustomPrompt="1"/>
          </p:nvPr>
        </p:nvSpPr>
        <p:spPr>
          <a:xfrm>
            <a:off x="368300" y="767292"/>
            <a:ext cx="8394700" cy="443198"/>
          </a:xfrm>
        </p:spPr>
        <p:txBody>
          <a:bodyPr vert="horz" wrap="square" lIns="91440" tIns="0" rIns="91440" bIns="0" rtlCol="0">
            <a:spAutoFit/>
          </a:bodyPr>
          <a:lstStyle>
            <a:lvl1pPr marL="384939" indent="-384939" algn="l" defTabSz="914327" rtl="0" eaLnBrk="1" latinLnBrk="0" hangingPunct="1">
              <a:lnSpc>
                <a:spcPct val="90000"/>
              </a:lnSpc>
              <a:spcBef>
                <a:spcPct val="20000"/>
              </a:spcBef>
              <a:buFontTx/>
              <a:buNone/>
              <a:defRPr lang="en-US" sz="3200" b="0" kern="1200" baseline="0">
                <a:ln w="18415" cmpd="sng">
                  <a:noFill/>
                  <a:prstDash val="solid"/>
                </a:ln>
                <a:solidFill>
                  <a:srgbClr val="FFFFCC"/>
                </a:solidFill>
                <a:effectLst>
                  <a:outerShdw blurRad="60007" dist="310007" dir="7680000" sy="30000" kx="1300200" algn="ctr" rotWithShape="0">
                    <a:prstClr val="black">
                      <a:alpha val="32000"/>
                    </a:prstClr>
                  </a:outerShdw>
                </a:effectLst>
                <a:latin typeface="Arial Narrow" pitchFamily="34" charset="0"/>
                <a:ea typeface="+mn-ea"/>
                <a:cs typeface="+mn-cs"/>
              </a:defRPr>
            </a:lvl1pPr>
          </a:lstStyle>
          <a:p>
            <a:r>
              <a:rPr lang="en-US" dirty="0" smtClean="0">
                <a:effectLst>
                  <a:outerShdw blurRad="60007" dist="310007" dir="7680000" sy="30000" kx="1300200" algn="ctr" rotWithShape="0">
                    <a:prstClr val="black">
                      <a:alpha val="32000"/>
                    </a:prstClr>
                  </a:outerShdw>
                </a:effectLst>
              </a:rPr>
              <a:t>Click to edit subtitle text</a:t>
            </a:r>
            <a:endParaRPr>
              <a:effectLst>
                <a:outerShdw blurRad="60007" dist="310007" dir="7680000" sy="30000" kx="1300200" algn="ctr" rotWithShape="0">
                  <a:prstClr val="black">
                    <a:alpha val="32000"/>
                  </a:prstClr>
                </a:outerShdw>
              </a:effectLst>
            </a:endParaRPr>
          </a:p>
        </p:txBody>
      </p:sp>
      <p:pic>
        <p:nvPicPr>
          <p:cNvPr id="5" name="Picture 8" descr="D:\Slidework\Jobs\TechEd2007 - Brian Marble\Template\Template\images\TE_logo.png"/>
          <p:cNvPicPr>
            <a:picLocks noChangeAspect="1" noChangeArrowheads="1"/>
          </p:cNvPicPr>
          <p:nvPr userDrawn="1"/>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a:ln w="9525">
            <a:noFill/>
            <a:miter lim="800000"/>
            <a:headEnd/>
            <a:tailEnd/>
          </a:ln>
          <a:effectLst/>
        </p:spPr>
        <p:txBody>
          <a:bodyPr vert="horz" wrap="square" lIns="9144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latin typeface="+mj-lt"/>
                <a:ea typeface="+mj-ea"/>
                <a:cs typeface="+mj-cs"/>
              </a:defRPr>
            </a:lvl1pPr>
          </a:lstStyle>
          <a:p>
            <a:r>
              <a:rPr lang="en-US" dirty="0" smtClean="0"/>
              <a:t>Click to Edit Title Text</a:t>
            </a:r>
            <a:endParaRPr lang="en-US" dirty="0"/>
          </a:p>
        </p:txBody>
      </p:sp>
      <p:sp>
        <p:nvSpPr>
          <p:cNvPr id="3" name="Content Placeholder 2"/>
          <p:cNvSpPr>
            <a:spLocks noGrp="1"/>
          </p:cNvSpPr>
          <p:nvPr>
            <p:ph sz="half" idx="1"/>
          </p:nvPr>
        </p:nvSpPr>
        <p:spPr>
          <a:xfrm>
            <a:off x="368300" y="1347788"/>
            <a:ext cx="4114800" cy="1917448"/>
          </a:xfrm>
        </p:spPr>
        <p:txBody>
          <a:bodyPr/>
          <a:lstStyle>
            <a:lvl1pPr marL="339962" indent="-339962">
              <a:lnSpc>
                <a:spcPct val="90000"/>
              </a:lnSpc>
              <a:defRPr sz="2400"/>
            </a:lvl1pPr>
            <a:lvl2pPr marL="673311" indent="-325411">
              <a:lnSpc>
                <a:spcPct val="90000"/>
              </a:lnSpc>
              <a:defRPr sz="2000"/>
            </a:lvl2pPr>
            <a:lvl3pPr marL="953747" indent="-288373">
              <a:lnSpc>
                <a:spcPct val="90000"/>
              </a:lnSpc>
              <a:defRPr sz="1800"/>
            </a:lvl3pPr>
            <a:lvl4pPr marL="1227569" indent="-273822">
              <a:lnSpc>
                <a:spcPct val="90000"/>
              </a:lnSpc>
              <a:defRPr sz="1600"/>
            </a:lvl4pPr>
            <a:lvl5pPr marL="1515941" indent="-280435">
              <a:lnSpc>
                <a:spcPct val="90000"/>
              </a:lnSpc>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0900" y="1347788"/>
            <a:ext cx="4114800" cy="1917448"/>
          </a:xfrm>
        </p:spPr>
        <p:txBody>
          <a:bodyPr/>
          <a:lstStyle>
            <a:lvl1pPr marL="347900" indent="-347900">
              <a:lnSpc>
                <a:spcPct val="90000"/>
              </a:lnSpc>
              <a:defRPr sz="2400"/>
            </a:lvl1pPr>
            <a:lvl2pPr marL="673311" indent="-339962">
              <a:lnSpc>
                <a:spcPct val="90000"/>
              </a:lnSpc>
              <a:defRPr sz="2000"/>
            </a:lvl2pPr>
            <a:lvl3pPr marL="961683" indent="-302924">
              <a:lnSpc>
                <a:spcPct val="90000"/>
              </a:lnSpc>
              <a:defRPr sz="1800"/>
            </a:lvl3pPr>
            <a:lvl4pPr marL="1227569" indent="-265885">
              <a:lnSpc>
                <a:spcPct val="90000"/>
              </a:lnSpc>
              <a:defRPr sz="1600"/>
            </a:lvl4pPr>
            <a:lvl5pPr marL="1515941" indent="-273822">
              <a:lnSpc>
                <a:spcPct val="90000"/>
              </a:lnSpc>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8" descr="D:\Slidework\Jobs\TechEd2007 - Brian Marble\Template\Template\images\TE_logo.png"/>
          <p:cNvPicPr>
            <a:picLocks noChangeAspect="1" noChangeArrowheads="1"/>
          </p:cNvPicPr>
          <p:nvPr userDrawn="1"/>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 Text</a:t>
            </a:r>
            <a:endParaRPr lang="en-US" dirty="0"/>
          </a:p>
        </p:txBody>
      </p:sp>
      <p:sp>
        <p:nvSpPr>
          <p:cNvPr id="3" name="Text Placeholder 2"/>
          <p:cNvSpPr>
            <a:spLocks noGrp="1"/>
          </p:cNvSpPr>
          <p:nvPr>
            <p:ph type="body" idx="1"/>
          </p:nvPr>
        </p:nvSpPr>
        <p:spPr>
          <a:xfrm>
            <a:off x="368301" y="1347788"/>
            <a:ext cx="4114800" cy="692498"/>
          </a:xfrm>
        </p:spPr>
        <p:txBody>
          <a:bodyPr anchor="b"/>
          <a:lstStyle>
            <a:lvl1pPr marL="0" indent="0">
              <a:lnSpc>
                <a:spcPct val="90000"/>
              </a:lnSpc>
              <a:spcBef>
                <a:spcPts val="0"/>
              </a:spcBef>
              <a:buNone/>
              <a:defRPr sz="2500" b="1">
                <a:latin typeface="Arial" pitchFamily="34" charset="0"/>
                <a:cs typeface="Arial" pitchFamily="34" charset="0"/>
              </a:defRPr>
            </a:lvl1pPr>
            <a:lvl2pPr marL="457163" indent="0">
              <a:buNone/>
              <a:defRPr sz="2000" b="1"/>
            </a:lvl2pPr>
            <a:lvl3pPr marL="914327" indent="0">
              <a:buNone/>
              <a:defRPr sz="1800" b="1"/>
            </a:lvl3pPr>
            <a:lvl4pPr marL="1371490" indent="0">
              <a:buNone/>
              <a:defRPr sz="1600" b="1"/>
            </a:lvl4pPr>
            <a:lvl5pPr marL="1828654" indent="0">
              <a:buNone/>
              <a:defRPr sz="1600" b="1"/>
            </a:lvl5pPr>
            <a:lvl6pPr marL="2285818" indent="0">
              <a:buNone/>
              <a:defRPr sz="1600" b="1"/>
            </a:lvl6pPr>
            <a:lvl7pPr marL="2742980" indent="0">
              <a:buNone/>
              <a:defRPr sz="1600" b="1"/>
            </a:lvl7pPr>
            <a:lvl8pPr marL="3200144" indent="0">
              <a:buNone/>
              <a:defRPr sz="1600" b="1"/>
            </a:lvl8pPr>
            <a:lvl9pPr marL="365730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68300" y="2111110"/>
            <a:ext cx="4114800" cy="1537344"/>
          </a:xfrm>
        </p:spPr>
        <p:txBody>
          <a:bodyPr/>
          <a:lstStyle>
            <a:lvl1pPr marL="281759" indent="-281759">
              <a:defRPr sz="2300"/>
            </a:lvl1pPr>
            <a:lvl2pPr marL="562196" indent="-265885">
              <a:defRPr sz="2000"/>
            </a:lvl2pPr>
            <a:lvl3pPr marL="813529" indent="-243397">
              <a:defRPr sz="1800"/>
            </a:lvl3pPr>
            <a:lvl4pPr marL="1050312" indent="-228847">
              <a:defRPr sz="1700"/>
            </a:lvl4pPr>
            <a:lvl5pPr marL="1279159" indent="-206358">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3283" y="1347788"/>
            <a:ext cx="4117019" cy="692498"/>
          </a:xfrm>
        </p:spPr>
        <p:txBody>
          <a:bodyPr vert="horz" wrap="square" lIns="0" tIns="0" rIns="0" bIns="0" rtlCol="0" anchor="b">
            <a:spAutoFit/>
          </a:bodyPr>
          <a:lstStyle>
            <a:lvl1pPr marL="0" indent="0">
              <a:lnSpc>
                <a:spcPct val="90000"/>
              </a:lnSpc>
              <a:spcBef>
                <a:spcPts val="0"/>
              </a:spcBef>
              <a:buNone/>
              <a:defRPr lang="en-US" sz="2500" b="1" kern="1200" smtClean="0">
                <a:solidFill>
                  <a:schemeClr val="tx1"/>
                </a:solidFill>
                <a:effectLst/>
                <a:latin typeface="Arial" pitchFamily="34" charset="0"/>
                <a:ea typeface="+mn-ea"/>
                <a:cs typeface="Arial" pitchFamily="34" charset="0"/>
              </a:defRPr>
            </a:lvl1pPr>
            <a:lvl2pPr marL="457163" indent="0">
              <a:buNone/>
              <a:defRPr sz="2000" b="1"/>
            </a:lvl2pPr>
            <a:lvl3pPr marL="914327" indent="0">
              <a:buNone/>
              <a:defRPr sz="1800" b="1"/>
            </a:lvl3pPr>
            <a:lvl4pPr marL="1371490" indent="0">
              <a:buNone/>
              <a:defRPr sz="1600" b="1"/>
            </a:lvl4pPr>
            <a:lvl5pPr marL="1828654" indent="0">
              <a:buNone/>
              <a:defRPr sz="1600" b="1"/>
            </a:lvl5pPr>
            <a:lvl6pPr marL="2285818" indent="0">
              <a:buNone/>
              <a:defRPr sz="1600" b="1"/>
            </a:lvl6pPr>
            <a:lvl7pPr marL="2742980" indent="0">
              <a:buNone/>
              <a:defRPr sz="1600" b="1"/>
            </a:lvl7pPr>
            <a:lvl8pPr marL="3200144" indent="0">
              <a:buNone/>
              <a:defRPr sz="1600" b="1"/>
            </a:lvl8pPr>
            <a:lvl9pPr marL="3657308" indent="0">
              <a:buNone/>
              <a:defRPr sz="1600" b="1"/>
            </a:lvl9pPr>
          </a:lstStyle>
          <a:p>
            <a:pPr marL="0" lvl="0" indent="0" algn="l" defTabSz="914327" rtl="0" eaLnBrk="1" latinLnBrk="0" hangingPunct="1">
              <a:lnSpc>
                <a:spcPct val="90000"/>
              </a:lnSpc>
              <a:spcBef>
                <a:spcPts val="0"/>
              </a:spcBef>
              <a:buFontTx/>
              <a:buNone/>
            </a:pPr>
            <a:r>
              <a:rPr lang="en-US" smtClean="0"/>
              <a:t>Click to edit Master text styles</a:t>
            </a:r>
          </a:p>
        </p:txBody>
      </p:sp>
      <p:sp>
        <p:nvSpPr>
          <p:cNvPr id="6" name="Content Placeholder 5"/>
          <p:cNvSpPr>
            <a:spLocks noGrp="1"/>
          </p:cNvSpPr>
          <p:nvPr>
            <p:ph sz="quarter" idx="4"/>
          </p:nvPr>
        </p:nvSpPr>
        <p:spPr>
          <a:xfrm>
            <a:off x="4632327" y="2111110"/>
            <a:ext cx="4117974" cy="1537344"/>
          </a:xfrm>
        </p:spPr>
        <p:txBody>
          <a:bodyPr/>
          <a:lstStyle>
            <a:lvl1pPr marL="296309" indent="-296309">
              <a:defRPr sz="2300"/>
            </a:lvl1pPr>
            <a:lvl2pPr marL="570132" indent="-273822">
              <a:defRPr sz="2000"/>
            </a:lvl2pPr>
            <a:lvl3pPr marL="821466" indent="-244720">
              <a:defRPr sz="1800"/>
            </a:lvl3pPr>
            <a:lvl4pPr marL="1050312" indent="-236784">
              <a:defRPr sz="1700"/>
            </a:lvl4pPr>
            <a:lvl5pPr marL="1279159" indent="-220910">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8" descr="D:\Slidework\Jobs\TechEd2007 - Brian Marble\Template\Template\images\TE_logo.png"/>
          <p:cNvPicPr>
            <a:picLocks noChangeAspect="1" noChangeArrowheads="1"/>
          </p:cNvPicPr>
          <p:nvPr userDrawn="1"/>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Text</a:t>
            </a:r>
            <a:endParaRPr lang="en-US" dirty="0"/>
          </a:p>
        </p:txBody>
      </p:sp>
      <p:pic>
        <p:nvPicPr>
          <p:cNvPr id="3" name="Picture 8" descr="D:\Slidework\Jobs\TechEd2007 - Brian Marble\Template\Template\images\TE_logo.png"/>
          <p:cNvPicPr>
            <a:picLocks noChangeAspect="1" noChangeArrowheads="1"/>
          </p:cNvPicPr>
          <p:nvPr userDrawn="1"/>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no log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Text</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D:\Slidework\Jobs\TechEd2007 - Brian Marble\Template\Template\images\TE_logo.png"/>
          <p:cNvPicPr>
            <a:picLocks noChangeAspect="1" noChangeArrowheads="1"/>
          </p:cNvPicPr>
          <p:nvPr userDrawn="1"/>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0"/>
            <a:ext cx="9144000" cy="1411288"/>
          </a:xfrm>
          <a:prstGeom prst="rect">
            <a:avLst/>
          </a:prstGeom>
          <a:gradFill>
            <a:gsLst>
              <a:gs pos="0">
                <a:srgbClr val="0070C0">
                  <a:alpha val="0"/>
                </a:srgbClr>
              </a:gs>
              <a:gs pos="41000">
                <a:schemeClr val="tx1">
                  <a:alpha val="15000"/>
                </a:schemeClr>
              </a:gs>
              <a:gs pos="56000">
                <a:schemeClr val="tx1">
                  <a:alpha val="25000"/>
                </a:schemeClr>
              </a:gs>
              <a:gs pos="100000">
                <a:schemeClr val="tx1">
                  <a:alpha val="70000"/>
                </a:schemeClr>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chemeClr val="tx1"/>
              </a:solidFill>
              <a:effectLst>
                <a:outerShdw blurRad="38100" dist="38100" dir="2700000" algn="tl">
                  <a:srgbClr val="000000">
                    <a:alpha val="43137"/>
                  </a:srgbClr>
                </a:outerShdw>
              </a:effectLst>
              <a:latin typeface="Arial" pitchFamily="34" charset="0"/>
            </a:endParaRPr>
          </a:p>
        </p:txBody>
      </p:sp>
      <p:sp>
        <p:nvSpPr>
          <p:cNvPr id="2" name="Title Placeholder 1"/>
          <p:cNvSpPr>
            <a:spLocks noGrp="1"/>
          </p:cNvSpPr>
          <p:nvPr>
            <p:ph type="title"/>
          </p:nvPr>
        </p:nvSpPr>
        <p:spPr>
          <a:xfrm>
            <a:off x="368300" y="220663"/>
            <a:ext cx="8382000" cy="609398"/>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p>
            <a:r>
              <a:rPr lang="en-US" dirty="0" smtClean="0"/>
              <a:t>Click to Edit Title Text</a:t>
            </a:r>
            <a:endParaRPr lang="en-US" dirty="0"/>
          </a:p>
        </p:txBody>
      </p:sp>
      <p:sp>
        <p:nvSpPr>
          <p:cNvPr id="3" name="Text Placeholder 2"/>
          <p:cNvSpPr>
            <a:spLocks noGrp="1"/>
          </p:cNvSpPr>
          <p:nvPr>
            <p:ph type="body" idx="1"/>
          </p:nvPr>
        </p:nvSpPr>
        <p:spPr>
          <a:xfrm>
            <a:off x="366713" y="1347788"/>
            <a:ext cx="8407400" cy="185486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49" r:id="rId1"/>
    <p:sldLayoutId id="2147483695" r:id="rId2"/>
    <p:sldLayoutId id="2147483697" r:id="rId3"/>
    <p:sldLayoutId id="2147483743" r:id="rId4"/>
    <p:sldLayoutId id="2147483698" r:id="rId5"/>
    <p:sldLayoutId id="2147483699" r:id="rId6"/>
    <p:sldLayoutId id="2147483700" r:id="rId7"/>
    <p:sldLayoutId id="2147483747" r:id="rId8"/>
    <p:sldLayoutId id="2147483701" r:id="rId9"/>
    <p:sldLayoutId id="2147483702" r:id="rId10"/>
    <p:sldLayoutId id="2147483722" r:id="rId11"/>
    <p:sldLayoutId id="2147483744" r:id="rId12"/>
    <p:sldLayoutId id="2147483746" r:id="rId13"/>
  </p:sldLayoutIdLst>
  <p:transition>
    <p:fade/>
  </p:transition>
  <p:txStyles>
    <p:title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latin typeface="+mj-lt"/>
          <a:ea typeface="+mj-ea"/>
          <a:cs typeface="+mj-cs"/>
        </a:defRPr>
      </a:lvl1pPr>
    </p:titleStyle>
    <p:bodyStyle>
      <a:lvl1pPr marL="384939" indent="-384939" algn="l" defTabSz="914327" rtl="0" eaLnBrk="1" latinLnBrk="0" hangingPunct="1">
        <a:lnSpc>
          <a:spcPct val="90000"/>
        </a:lnSpc>
        <a:spcBef>
          <a:spcPts val="700"/>
        </a:spcBef>
        <a:buFontTx/>
        <a:buBlip>
          <a:blip r:embed="rId16"/>
        </a:buBlip>
        <a:defRPr sz="2800" kern="1200">
          <a:solidFill>
            <a:schemeClr val="tx1"/>
          </a:solidFill>
          <a:effectLst/>
          <a:latin typeface="+mj-lt"/>
          <a:ea typeface="+mn-ea"/>
          <a:cs typeface="+mn-cs"/>
        </a:defRPr>
      </a:lvl1pPr>
      <a:lvl2pPr marL="739451" indent="-362451" algn="l" defTabSz="914327" rtl="0" eaLnBrk="1" latinLnBrk="0" hangingPunct="1">
        <a:lnSpc>
          <a:spcPct val="90000"/>
        </a:lnSpc>
        <a:spcBef>
          <a:spcPts val="700"/>
        </a:spcBef>
        <a:buFontTx/>
        <a:buBlip>
          <a:blip r:embed="rId16"/>
        </a:buBlip>
        <a:defRPr sz="2400" kern="1200">
          <a:solidFill>
            <a:schemeClr val="tx1"/>
          </a:solidFill>
          <a:effectLst/>
          <a:latin typeface="+mj-lt"/>
          <a:ea typeface="+mn-ea"/>
          <a:cs typeface="+mn-cs"/>
        </a:defRPr>
      </a:lvl2pPr>
      <a:lvl3pPr marL="1101902" indent="-347900" algn="l" defTabSz="914327" rtl="0" eaLnBrk="1" latinLnBrk="0" hangingPunct="1">
        <a:lnSpc>
          <a:spcPct val="90000"/>
        </a:lnSpc>
        <a:spcBef>
          <a:spcPts val="700"/>
        </a:spcBef>
        <a:buFontTx/>
        <a:buBlip>
          <a:blip r:embed="rId16"/>
        </a:buBlip>
        <a:defRPr sz="2000" kern="1200">
          <a:solidFill>
            <a:schemeClr val="tx1"/>
          </a:solidFill>
          <a:effectLst/>
          <a:latin typeface="+mj-lt"/>
          <a:ea typeface="+mn-ea"/>
          <a:cs typeface="+mn-cs"/>
        </a:defRPr>
      </a:lvl3pPr>
      <a:lvl4pPr marL="1420699" indent="-318798" algn="l" defTabSz="914327" rtl="0" eaLnBrk="1" latinLnBrk="0" hangingPunct="1">
        <a:lnSpc>
          <a:spcPct val="90000"/>
        </a:lnSpc>
        <a:spcBef>
          <a:spcPts val="700"/>
        </a:spcBef>
        <a:buFontTx/>
        <a:buBlip>
          <a:blip r:embed="rId16"/>
        </a:buBlip>
        <a:defRPr sz="1800" kern="1200">
          <a:solidFill>
            <a:schemeClr val="tx1"/>
          </a:solidFill>
          <a:effectLst/>
          <a:latin typeface="+mj-lt"/>
          <a:ea typeface="+mn-ea"/>
          <a:cs typeface="+mn-cs"/>
        </a:defRPr>
      </a:lvl4pPr>
      <a:lvl5pPr marL="1760661" indent="-318798" algn="l" defTabSz="914327" rtl="0" eaLnBrk="1" latinLnBrk="0" hangingPunct="1">
        <a:lnSpc>
          <a:spcPct val="90000"/>
        </a:lnSpc>
        <a:spcBef>
          <a:spcPts val="700"/>
        </a:spcBef>
        <a:buFontTx/>
        <a:buBlip>
          <a:blip r:embed="rId16"/>
        </a:buBlip>
        <a:defRPr sz="1800" kern="1200">
          <a:solidFill>
            <a:schemeClr val="tx1"/>
          </a:solidFill>
          <a:effectLst/>
          <a:latin typeface="+mj-lt"/>
          <a:ea typeface="+mn-ea"/>
          <a:cs typeface="+mn-cs"/>
        </a:defRPr>
      </a:lvl5pPr>
      <a:lvl6pPr marL="2514399"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62"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6"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90"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7" rtl="0" eaLnBrk="1" latinLnBrk="0" hangingPunct="1">
        <a:defRPr sz="1800" kern="1200">
          <a:solidFill>
            <a:schemeClr val="tx1"/>
          </a:solidFill>
          <a:latin typeface="+mn-lt"/>
          <a:ea typeface="+mn-ea"/>
          <a:cs typeface="+mn-cs"/>
        </a:defRPr>
      </a:lvl1pPr>
      <a:lvl2pPr marL="457163" algn="l" defTabSz="914327" rtl="0" eaLnBrk="1" latinLnBrk="0" hangingPunct="1">
        <a:defRPr sz="1800" kern="1200">
          <a:solidFill>
            <a:schemeClr val="tx1"/>
          </a:solidFill>
          <a:latin typeface="+mn-lt"/>
          <a:ea typeface="+mn-ea"/>
          <a:cs typeface="+mn-cs"/>
        </a:defRPr>
      </a:lvl2pPr>
      <a:lvl3pPr marL="914327" algn="l" defTabSz="914327" rtl="0" eaLnBrk="1" latinLnBrk="0" hangingPunct="1">
        <a:defRPr sz="1800" kern="1200">
          <a:solidFill>
            <a:schemeClr val="tx1"/>
          </a:solidFill>
          <a:latin typeface="+mn-lt"/>
          <a:ea typeface="+mn-ea"/>
          <a:cs typeface="+mn-cs"/>
        </a:defRPr>
      </a:lvl3pPr>
      <a:lvl4pPr marL="1371490" algn="l" defTabSz="914327" rtl="0" eaLnBrk="1" latinLnBrk="0" hangingPunct="1">
        <a:defRPr sz="1800" kern="1200">
          <a:solidFill>
            <a:schemeClr val="tx1"/>
          </a:solidFill>
          <a:latin typeface="+mn-lt"/>
          <a:ea typeface="+mn-ea"/>
          <a:cs typeface="+mn-cs"/>
        </a:defRPr>
      </a:lvl4pPr>
      <a:lvl5pPr marL="1828654" algn="l" defTabSz="914327" rtl="0" eaLnBrk="1" latinLnBrk="0" hangingPunct="1">
        <a:defRPr sz="1800" kern="1200">
          <a:solidFill>
            <a:schemeClr val="tx1"/>
          </a:solidFill>
          <a:latin typeface="+mn-lt"/>
          <a:ea typeface="+mn-ea"/>
          <a:cs typeface="+mn-cs"/>
        </a:defRPr>
      </a:lvl5pPr>
      <a:lvl6pPr marL="2285818" algn="l" defTabSz="914327" rtl="0" eaLnBrk="1" latinLnBrk="0" hangingPunct="1">
        <a:defRPr sz="1800" kern="1200">
          <a:solidFill>
            <a:schemeClr val="tx1"/>
          </a:solidFill>
          <a:latin typeface="+mn-lt"/>
          <a:ea typeface="+mn-ea"/>
          <a:cs typeface="+mn-cs"/>
        </a:defRPr>
      </a:lvl6pPr>
      <a:lvl7pPr marL="2742980" algn="l" defTabSz="914327" rtl="0" eaLnBrk="1" latinLnBrk="0" hangingPunct="1">
        <a:defRPr sz="1800" kern="1200">
          <a:solidFill>
            <a:schemeClr val="tx1"/>
          </a:solidFill>
          <a:latin typeface="+mn-lt"/>
          <a:ea typeface="+mn-ea"/>
          <a:cs typeface="+mn-cs"/>
        </a:defRPr>
      </a:lvl7pPr>
      <a:lvl8pPr marL="3200144" algn="l" defTabSz="914327" rtl="0" eaLnBrk="1" latinLnBrk="0" hangingPunct="1">
        <a:defRPr sz="1800" kern="1200">
          <a:solidFill>
            <a:schemeClr val="tx1"/>
          </a:solidFill>
          <a:latin typeface="+mn-lt"/>
          <a:ea typeface="+mn-ea"/>
          <a:cs typeface="+mn-cs"/>
        </a:defRPr>
      </a:lvl8pPr>
      <a:lvl9pPr marL="3657308" algn="l" defTabSz="91432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hyperlink" Target="http://msdn2.microsoft.com/en-us/vcsharp/default.aspx" TargetMode="External"/><Relationship Id="rId3" Type="http://schemas.openxmlformats.org/officeDocument/2006/relationships/hyperlink" Target="http://www.microsoft.com/communities/default.mspx" TargetMode="External"/><Relationship Id="rId7" Type="http://schemas.openxmlformats.org/officeDocument/2006/relationships/hyperlink" Target="http://www.microsoft.com/learning/default.mspx"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hyperlink" Target="http://www.microsoft.com/technet/downloads/trials/default.mspx" TargetMode="External"/><Relationship Id="rId5" Type="http://schemas.openxmlformats.org/officeDocument/2006/relationships/hyperlink" Target="http://microsoft.com/technet" TargetMode="External"/><Relationship Id="rId10" Type="http://schemas.openxmlformats.org/officeDocument/2006/relationships/hyperlink" Target="http://msdn2.microsoft.com/en-us/bb330936.aspx" TargetMode="External"/><Relationship Id="rId4" Type="http://schemas.openxmlformats.org/officeDocument/2006/relationships/hyperlink" Target="http://microsoft.com/msdn" TargetMode="External"/><Relationship Id="rId9" Type="http://schemas.openxmlformats.org/officeDocument/2006/relationships/hyperlink" Target="http://msdn2.microsoft.com/en-us/vstudio/aa700831.aspx"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hyperlink" Target="http://msdn.microsoft.com/vstudio/eula.aspx?id=c8bf88e7-841c-43fd-c63d-379943617f36" TargetMode="External"/><Relationship Id="rId5" Type="http://schemas.openxmlformats.org/officeDocument/2006/relationships/hyperlink" Target="http://msdn2.microsoft.com/en-us/silverlight/default.aspx" TargetMode="External"/><Relationship Id="rId4" Type="http://schemas.openxmlformats.org/officeDocument/2006/relationships/hyperlink" Target="http://channel9.msdn.com/showpost.aspx?postid=30450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msdn2.microsoft.com/en-us/vcsharp/default.aspx" TargetMode="External"/><Relationship Id="rId3" Type="http://schemas.openxmlformats.org/officeDocument/2006/relationships/hyperlink" Target="http://www.microsoft.com/communities/default.mspx" TargetMode="External"/><Relationship Id="rId7" Type="http://schemas.openxmlformats.org/officeDocument/2006/relationships/hyperlink" Target="http://www.microsoft.com/learning/default.mspx"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hyperlink" Target="http://www.microsoft.com/technet/downloads/trials/default.mspx" TargetMode="External"/><Relationship Id="rId5" Type="http://schemas.openxmlformats.org/officeDocument/2006/relationships/hyperlink" Target="http://microsoft.com/technet" TargetMode="External"/><Relationship Id="rId10" Type="http://schemas.openxmlformats.org/officeDocument/2006/relationships/hyperlink" Target="http://msdn2.microsoft.com/en-us/bb330936.aspx" TargetMode="External"/><Relationship Id="rId4" Type="http://schemas.openxmlformats.org/officeDocument/2006/relationships/hyperlink" Target="http://microsoft.com/msdn" TargetMode="External"/><Relationship Id="rId9" Type="http://schemas.openxmlformats.org/officeDocument/2006/relationships/hyperlink" Target="http://msdn2.microsoft.com/en-us/vstudio/aa700831.aspx"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Tm="1185">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meline"/>
          <p:cNvPicPr>
            <a:picLocks noChangeAspect="1" noChangeArrowheads="1"/>
          </p:cNvPicPr>
          <p:nvPr/>
        </p:nvPicPr>
        <p:blipFill>
          <a:blip r:embed="rId3"/>
          <a:srcRect/>
          <a:stretch>
            <a:fillRect/>
          </a:stretch>
        </p:blipFill>
        <p:spPr bwMode="auto">
          <a:xfrm>
            <a:off x="372611" y="997897"/>
            <a:ext cx="1098550" cy="5805487"/>
          </a:xfrm>
          <a:prstGeom prst="rect">
            <a:avLst/>
          </a:prstGeom>
          <a:noFill/>
        </p:spPr>
      </p:pic>
      <p:pic>
        <p:nvPicPr>
          <p:cNvPr id="10" name="Picture 11" descr="Ball 2"/>
          <p:cNvPicPr>
            <a:picLocks noChangeAspect="1" noChangeArrowheads="1"/>
          </p:cNvPicPr>
          <p:nvPr/>
        </p:nvPicPr>
        <p:blipFill>
          <a:blip r:embed="rId4"/>
          <a:srcRect/>
          <a:stretch>
            <a:fillRect/>
          </a:stretch>
        </p:blipFill>
        <p:spPr bwMode="auto">
          <a:xfrm>
            <a:off x="746737" y="886509"/>
            <a:ext cx="762000" cy="762000"/>
          </a:xfrm>
          <a:prstGeom prst="rect">
            <a:avLst/>
          </a:prstGeom>
          <a:noFill/>
        </p:spPr>
      </p:pic>
      <p:sp>
        <p:nvSpPr>
          <p:cNvPr id="2" name="Title 1"/>
          <p:cNvSpPr>
            <a:spLocks noGrp="1"/>
          </p:cNvSpPr>
          <p:nvPr>
            <p:ph type="title"/>
          </p:nvPr>
        </p:nvSpPr>
        <p:spPr/>
        <p:txBody>
          <a:bodyPr/>
          <a:lstStyle/>
          <a:p>
            <a:r>
              <a:rPr smtClean="0"/>
              <a:t>C# 3.0 – New Language Features</a:t>
            </a:r>
            <a:endParaRPr lang="en-US" dirty="0"/>
          </a:p>
        </p:txBody>
      </p:sp>
      <p:sp>
        <p:nvSpPr>
          <p:cNvPr id="8" name="Line 9"/>
          <p:cNvSpPr>
            <a:spLocks noChangeShapeType="1"/>
          </p:cNvSpPr>
          <p:nvPr/>
        </p:nvSpPr>
        <p:spPr bwMode="auto">
          <a:xfrm flipV="1">
            <a:off x="1385828" y="1228521"/>
            <a:ext cx="1371600" cy="7938"/>
          </a:xfrm>
          <a:prstGeom prst="line">
            <a:avLst/>
          </a:prstGeom>
          <a:noFill/>
          <a:ln w="38100" cap="rnd">
            <a:solidFill>
              <a:schemeClr val="tx1"/>
            </a:solidFill>
            <a:prstDash val="sysDot"/>
            <a:round/>
            <a:headEnd/>
            <a:tailEnd/>
          </a:ln>
          <a:effectLst/>
        </p:spPr>
        <p:txBody>
          <a:bodyPr anchor="ctr"/>
          <a:lstStyle/>
          <a:p>
            <a:endParaRPr lang="en-US"/>
          </a:p>
        </p:txBody>
      </p:sp>
      <p:pic>
        <p:nvPicPr>
          <p:cNvPr id="9" name="Picture 10" descr="Ball 4"/>
          <p:cNvPicPr>
            <a:picLocks noChangeAspect="1" noChangeArrowheads="1"/>
          </p:cNvPicPr>
          <p:nvPr/>
        </p:nvPicPr>
        <p:blipFill>
          <a:blip r:embed="rId5"/>
          <a:srcRect/>
          <a:stretch>
            <a:fillRect/>
          </a:stretch>
        </p:blipFill>
        <p:spPr bwMode="auto">
          <a:xfrm>
            <a:off x="387802" y="1919156"/>
            <a:ext cx="762000" cy="762000"/>
          </a:xfrm>
          <a:prstGeom prst="rect">
            <a:avLst/>
          </a:prstGeom>
          <a:noFill/>
        </p:spPr>
      </p:pic>
      <p:pic>
        <p:nvPicPr>
          <p:cNvPr id="12" name="Picture 13"/>
          <p:cNvPicPr>
            <a:picLocks noChangeAspect="1" noChangeArrowheads="1"/>
          </p:cNvPicPr>
          <p:nvPr/>
        </p:nvPicPr>
        <p:blipFill>
          <a:blip r:embed="rId6"/>
          <a:srcRect/>
          <a:stretch>
            <a:fillRect/>
          </a:stretch>
        </p:blipFill>
        <p:spPr bwMode="auto">
          <a:xfrm>
            <a:off x="548052" y="1397945"/>
            <a:ext cx="755650" cy="755650"/>
          </a:xfrm>
          <a:prstGeom prst="rect">
            <a:avLst/>
          </a:prstGeom>
          <a:noFill/>
          <a:ln w="9525">
            <a:noFill/>
            <a:miter lim="800000"/>
            <a:headEnd/>
            <a:tailEnd/>
          </a:ln>
          <a:effectLst/>
        </p:spPr>
      </p:pic>
      <p:pic>
        <p:nvPicPr>
          <p:cNvPr id="14" name="Picture 10" descr="Ball 4"/>
          <p:cNvPicPr>
            <a:picLocks noChangeAspect="1" noChangeArrowheads="1"/>
          </p:cNvPicPr>
          <p:nvPr/>
        </p:nvPicPr>
        <p:blipFill>
          <a:blip r:embed="rId5"/>
          <a:srcRect/>
          <a:stretch>
            <a:fillRect/>
          </a:stretch>
        </p:blipFill>
        <p:spPr bwMode="auto">
          <a:xfrm>
            <a:off x="179474" y="3556407"/>
            <a:ext cx="762000" cy="762000"/>
          </a:xfrm>
          <a:prstGeom prst="rect">
            <a:avLst/>
          </a:prstGeom>
          <a:noFill/>
        </p:spPr>
      </p:pic>
      <p:pic>
        <p:nvPicPr>
          <p:cNvPr id="15" name="Picture 11" descr="Ball 2"/>
          <p:cNvPicPr>
            <a:picLocks noChangeAspect="1" noChangeArrowheads="1"/>
          </p:cNvPicPr>
          <p:nvPr/>
        </p:nvPicPr>
        <p:blipFill>
          <a:blip r:embed="rId4"/>
          <a:srcRect/>
          <a:stretch>
            <a:fillRect/>
          </a:stretch>
        </p:blipFill>
        <p:spPr bwMode="auto">
          <a:xfrm>
            <a:off x="278351" y="2465037"/>
            <a:ext cx="762000" cy="762000"/>
          </a:xfrm>
          <a:prstGeom prst="rect">
            <a:avLst/>
          </a:prstGeom>
          <a:noFill/>
        </p:spPr>
      </p:pic>
      <p:pic>
        <p:nvPicPr>
          <p:cNvPr id="16" name="Picture 13"/>
          <p:cNvPicPr>
            <a:picLocks noChangeAspect="1" noChangeArrowheads="1"/>
          </p:cNvPicPr>
          <p:nvPr/>
        </p:nvPicPr>
        <p:blipFill>
          <a:blip r:embed="rId6"/>
          <a:srcRect/>
          <a:stretch>
            <a:fillRect/>
          </a:stretch>
        </p:blipFill>
        <p:spPr bwMode="auto">
          <a:xfrm>
            <a:off x="197112" y="3010029"/>
            <a:ext cx="755650" cy="755650"/>
          </a:xfrm>
          <a:prstGeom prst="rect">
            <a:avLst/>
          </a:prstGeom>
          <a:noFill/>
          <a:ln w="9525">
            <a:noFill/>
            <a:miter lim="800000"/>
            <a:headEnd/>
            <a:tailEnd/>
          </a:ln>
          <a:effectLst/>
        </p:spPr>
      </p:pic>
      <p:pic>
        <p:nvPicPr>
          <p:cNvPr id="17" name="Picture 10" descr="Ball 4"/>
          <p:cNvPicPr>
            <a:picLocks noChangeAspect="1" noChangeArrowheads="1"/>
          </p:cNvPicPr>
          <p:nvPr/>
        </p:nvPicPr>
        <p:blipFill>
          <a:blip r:embed="rId5"/>
          <a:srcRect/>
          <a:stretch>
            <a:fillRect/>
          </a:stretch>
        </p:blipFill>
        <p:spPr bwMode="auto">
          <a:xfrm>
            <a:off x="457709" y="5193658"/>
            <a:ext cx="762000" cy="762000"/>
          </a:xfrm>
          <a:prstGeom prst="rect">
            <a:avLst/>
          </a:prstGeom>
          <a:noFill/>
        </p:spPr>
      </p:pic>
      <p:pic>
        <p:nvPicPr>
          <p:cNvPr id="18" name="Picture 11" descr="Ball 2"/>
          <p:cNvPicPr>
            <a:picLocks noChangeAspect="1" noChangeArrowheads="1"/>
          </p:cNvPicPr>
          <p:nvPr/>
        </p:nvPicPr>
        <p:blipFill>
          <a:blip r:embed="rId4"/>
          <a:srcRect/>
          <a:stretch>
            <a:fillRect/>
          </a:stretch>
        </p:blipFill>
        <p:spPr bwMode="auto">
          <a:xfrm>
            <a:off x="204248" y="4119066"/>
            <a:ext cx="762000" cy="762000"/>
          </a:xfrm>
          <a:prstGeom prst="rect">
            <a:avLst/>
          </a:prstGeom>
          <a:noFill/>
        </p:spPr>
      </p:pic>
      <p:pic>
        <p:nvPicPr>
          <p:cNvPr id="19" name="Picture 13"/>
          <p:cNvPicPr>
            <a:picLocks noChangeAspect="1" noChangeArrowheads="1"/>
          </p:cNvPicPr>
          <p:nvPr/>
        </p:nvPicPr>
        <p:blipFill>
          <a:blip r:embed="rId6"/>
          <a:srcRect/>
          <a:stretch>
            <a:fillRect/>
          </a:stretch>
        </p:blipFill>
        <p:spPr bwMode="auto">
          <a:xfrm>
            <a:off x="307567" y="4664059"/>
            <a:ext cx="755650" cy="755650"/>
          </a:xfrm>
          <a:prstGeom prst="rect">
            <a:avLst/>
          </a:prstGeom>
          <a:noFill/>
          <a:ln w="9525">
            <a:noFill/>
            <a:miter lim="800000"/>
            <a:headEnd/>
            <a:tailEnd/>
          </a:ln>
          <a:effectLst/>
        </p:spPr>
      </p:pic>
      <p:pic>
        <p:nvPicPr>
          <p:cNvPr id="20" name="Picture 11" descr="Ball 2"/>
          <p:cNvPicPr>
            <a:picLocks noChangeAspect="1" noChangeArrowheads="1"/>
          </p:cNvPicPr>
          <p:nvPr/>
        </p:nvPicPr>
        <p:blipFill>
          <a:blip r:embed="rId4"/>
          <a:srcRect/>
          <a:stretch>
            <a:fillRect/>
          </a:stretch>
        </p:blipFill>
        <p:spPr bwMode="auto">
          <a:xfrm>
            <a:off x="658652" y="5714372"/>
            <a:ext cx="762000" cy="762000"/>
          </a:xfrm>
          <a:prstGeom prst="rect">
            <a:avLst/>
          </a:prstGeom>
          <a:noFill/>
        </p:spPr>
      </p:pic>
      <p:pic>
        <p:nvPicPr>
          <p:cNvPr id="22" name="Picture 13"/>
          <p:cNvPicPr>
            <a:picLocks noChangeAspect="1" noChangeArrowheads="1"/>
          </p:cNvPicPr>
          <p:nvPr/>
        </p:nvPicPr>
        <p:blipFill>
          <a:blip r:embed="rId6"/>
          <a:srcRect/>
          <a:stretch>
            <a:fillRect/>
          </a:stretch>
        </p:blipFill>
        <p:spPr bwMode="auto">
          <a:xfrm>
            <a:off x="887806" y="6225810"/>
            <a:ext cx="755650" cy="755650"/>
          </a:xfrm>
          <a:prstGeom prst="rect">
            <a:avLst/>
          </a:prstGeom>
          <a:noFill/>
          <a:ln w="9525">
            <a:noFill/>
            <a:miter lim="800000"/>
            <a:headEnd/>
            <a:tailEnd/>
          </a:ln>
          <a:effectLst/>
        </p:spPr>
      </p:pic>
      <p:sp>
        <p:nvSpPr>
          <p:cNvPr id="24" name="Line 9"/>
          <p:cNvSpPr>
            <a:spLocks noChangeShapeType="1"/>
          </p:cNvSpPr>
          <p:nvPr/>
        </p:nvSpPr>
        <p:spPr bwMode="auto">
          <a:xfrm flipV="1">
            <a:off x="1534163" y="6540151"/>
            <a:ext cx="1188720" cy="7938"/>
          </a:xfrm>
          <a:prstGeom prst="line">
            <a:avLst/>
          </a:prstGeom>
          <a:noFill/>
          <a:ln w="38100" cap="rnd">
            <a:solidFill>
              <a:schemeClr val="tx1"/>
            </a:solidFill>
            <a:prstDash val="sysDot"/>
            <a:round/>
            <a:headEnd/>
            <a:tailEnd/>
          </a:ln>
          <a:effectLst/>
        </p:spPr>
        <p:txBody>
          <a:bodyPr anchor="ctr"/>
          <a:lstStyle/>
          <a:p>
            <a:endParaRPr lang="en-US"/>
          </a:p>
        </p:txBody>
      </p:sp>
      <p:sp>
        <p:nvSpPr>
          <p:cNvPr id="25" name="Line 9"/>
          <p:cNvSpPr>
            <a:spLocks noChangeShapeType="1"/>
          </p:cNvSpPr>
          <p:nvPr/>
        </p:nvSpPr>
        <p:spPr bwMode="auto">
          <a:xfrm flipV="1">
            <a:off x="1192968" y="1743046"/>
            <a:ext cx="1554480" cy="7938"/>
          </a:xfrm>
          <a:prstGeom prst="line">
            <a:avLst/>
          </a:prstGeom>
          <a:noFill/>
          <a:ln w="38100" cap="rnd">
            <a:solidFill>
              <a:schemeClr val="tx1"/>
            </a:solidFill>
            <a:prstDash val="sysDot"/>
            <a:round/>
            <a:headEnd/>
            <a:tailEnd/>
          </a:ln>
          <a:effectLst/>
        </p:spPr>
        <p:txBody>
          <a:bodyPr anchor="ctr"/>
          <a:lstStyle/>
          <a:p>
            <a:endParaRPr lang="en-US"/>
          </a:p>
        </p:txBody>
      </p:sp>
      <p:sp>
        <p:nvSpPr>
          <p:cNvPr id="26" name="Line 9"/>
          <p:cNvSpPr>
            <a:spLocks noChangeShapeType="1"/>
          </p:cNvSpPr>
          <p:nvPr/>
        </p:nvSpPr>
        <p:spPr bwMode="auto">
          <a:xfrm flipV="1">
            <a:off x="1034975" y="2264561"/>
            <a:ext cx="1737360" cy="7938"/>
          </a:xfrm>
          <a:prstGeom prst="line">
            <a:avLst/>
          </a:prstGeom>
          <a:noFill/>
          <a:ln w="38100" cap="rnd">
            <a:solidFill>
              <a:schemeClr val="tx1"/>
            </a:solidFill>
            <a:prstDash val="sysDot"/>
            <a:round/>
            <a:headEnd/>
            <a:tailEnd/>
          </a:ln>
          <a:effectLst/>
        </p:spPr>
        <p:txBody>
          <a:bodyPr anchor="ctr"/>
          <a:lstStyle/>
          <a:p>
            <a:endParaRPr lang="en-US"/>
          </a:p>
        </p:txBody>
      </p:sp>
      <p:sp>
        <p:nvSpPr>
          <p:cNvPr id="27" name="Line 9"/>
          <p:cNvSpPr>
            <a:spLocks noChangeShapeType="1"/>
          </p:cNvSpPr>
          <p:nvPr/>
        </p:nvSpPr>
        <p:spPr bwMode="auto">
          <a:xfrm flipV="1">
            <a:off x="928671" y="2802855"/>
            <a:ext cx="1828800" cy="7938"/>
          </a:xfrm>
          <a:prstGeom prst="line">
            <a:avLst/>
          </a:prstGeom>
          <a:noFill/>
          <a:ln w="38100" cap="rnd">
            <a:solidFill>
              <a:schemeClr val="tx1"/>
            </a:solidFill>
            <a:prstDash val="sysDot"/>
            <a:round/>
            <a:headEnd/>
            <a:tailEnd/>
          </a:ln>
          <a:effectLst/>
        </p:spPr>
        <p:txBody>
          <a:bodyPr anchor="ctr"/>
          <a:lstStyle/>
          <a:p>
            <a:endParaRPr lang="en-US"/>
          </a:p>
        </p:txBody>
      </p:sp>
      <p:sp>
        <p:nvSpPr>
          <p:cNvPr id="28" name="Line 9"/>
          <p:cNvSpPr>
            <a:spLocks noChangeShapeType="1"/>
          </p:cNvSpPr>
          <p:nvPr/>
        </p:nvSpPr>
        <p:spPr bwMode="auto">
          <a:xfrm flipV="1">
            <a:off x="837791" y="3341148"/>
            <a:ext cx="1920240" cy="7938"/>
          </a:xfrm>
          <a:prstGeom prst="line">
            <a:avLst/>
          </a:prstGeom>
          <a:noFill/>
          <a:ln w="38100" cap="rnd">
            <a:solidFill>
              <a:schemeClr val="tx1"/>
            </a:solidFill>
            <a:prstDash val="sysDot"/>
            <a:round/>
            <a:headEnd/>
            <a:tailEnd/>
          </a:ln>
          <a:effectLst/>
        </p:spPr>
        <p:txBody>
          <a:bodyPr anchor="ctr"/>
          <a:lstStyle/>
          <a:p>
            <a:endParaRPr lang="en-US"/>
          </a:p>
        </p:txBody>
      </p:sp>
      <p:sp>
        <p:nvSpPr>
          <p:cNvPr id="29" name="Line 9"/>
          <p:cNvSpPr>
            <a:spLocks noChangeShapeType="1"/>
          </p:cNvSpPr>
          <p:nvPr/>
        </p:nvSpPr>
        <p:spPr bwMode="auto">
          <a:xfrm flipV="1">
            <a:off x="836479" y="3879442"/>
            <a:ext cx="1920240" cy="7938"/>
          </a:xfrm>
          <a:prstGeom prst="line">
            <a:avLst/>
          </a:prstGeom>
          <a:noFill/>
          <a:ln w="38100" cap="rnd">
            <a:solidFill>
              <a:schemeClr val="tx1"/>
            </a:solidFill>
            <a:prstDash val="sysDot"/>
            <a:round/>
            <a:headEnd/>
            <a:tailEnd/>
          </a:ln>
          <a:effectLst/>
        </p:spPr>
        <p:txBody>
          <a:bodyPr anchor="ctr"/>
          <a:lstStyle/>
          <a:p>
            <a:endParaRPr lang="en-US"/>
          </a:p>
        </p:txBody>
      </p:sp>
      <p:sp>
        <p:nvSpPr>
          <p:cNvPr id="30" name="Line 9"/>
          <p:cNvSpPr>
            <a:spLocks noChangeShapeType="1"/>
          </p:cNvSpPr>
          <p:nvPr/>
        </p:nvSpPr>
        <p:spPr bwMode="auto">
          <a:xfrm flipV="1">
            <a:off x="853300" y="4442903"/>
            <a:ext cx="1920240" cy="7938"/>
          </a:xfrm>
          <a:prstGeom prst="line">
            <a:avLst/>
          </a:prstGeom>
          <a:noFill/>
          <a:ln w="38100" cap="rnd">
            <a:solidFill>
              <a:schemeClr val="tx1"/>
            </a:solidFill>
            <a:prstDash val="sysDot"/>
            <a:round/>
            <a:headEnd/>
            <a:tailEnd/>
          </a:ln>
          <a:effectLst/>
        </p:spPr>
        <p:txBody>
          <a:bodyPr anchor="ctr"/>
          <a:lstStyle/>
          <a:p>
            <a:endParaRPr lang="en-US"/>
          </a:p>
        </p:txBody>
      </p:sp>
      <p:sp>
        <p:nvSpPr>
          <p:cNvPr id="31" name="Line 9"/>
          <p:cNvSpPr>
            <a:spLocks noChangeShapeType="1"/>
          </p:cNvSpPr>
          <p:nvPr/>
        </p:nvSpPr>
        <p:spPr bwMode="auto">
          <a:xfrm flipV="1">
            <a:off x="949687" y="4972808"/>
            <a:ext cx="1828800" cy="7938"/>
          </a:xfrm>
          <a:prstGeom prst="line">
            <a:avLst/>
          </a:prstGeom>
          <a:noFill/>
          <a:ln w="38100" cap="rnd">
            <a:solidFill>
              <a:schemeClr val="tx1"/>
            </a:solidFill>
            <a:prstDash val="sysDot"/>
            <a:round/>
            <a:headEnd/>
            <a:tailEnd/>
          </a:ln>
          <a:effectLst/>
        </p:spPr>
        <p:txBody>
          <a:bodyPr anchor="ctr"/>
          <a:lstStyle/>
          <a:p>
            <a:endParaRPr lang="en-US"/>
          </a:p>
        </p:txBody>
      </p:sp>
      <p:sp>
        <p:nvSpPr>
          <p:cNvPr id="32" name="Line 9"/>
          <p:cNvSpPr>
            <a:spLocks noChangeShapeType="1"/>
          </p:cNvSpPr>
          <p:nvPr/>
        </p:nvSpPr>
        <p:spPr bwMode="auto">
          <a:xfrm flipV="1">
            <a:off x="1107766" y="5502712"/>
            <a:ext cx="1645920" cy="7938"/>
          </a:xfrm>
          <a:prstGeom prst="line">
            <a:avLst/>
          </a:prstGeom>
          <a:noFill/>
          <a:ln w="38100" cap="rnd">
            <a:solidFill>
              <a:schemeClr val="tx1"/>
            </a:solidFill>
            <a:prstDash val="sysDot"/>
            <a:round/>
            <a:headEnd/>
            <a:tailEnd/>
          </a:ln>
          <a:effectLst/>
        </p:spPr>
        <p:txBody>
          <a:bodyPr anchor="ctr"/>
          <a:lstStyle/>
          <a:p>
            <a:endParaRPr lang="en-US"/>
          </a:p>
        </p:txBody>
      </p:sp>
      <p:sp>
        <p:nvSpPr>
          <p:cNvPr id="33" name="Line 9"/>
          <p:cNvSpPr>
            <a:spLocks noChangeShapeType="1"/>
          </p:cNvSpPr>
          <p:nvPr/>
        </p:nvSpPr>
        <p:spPr bwMode="auto">
          <a:xfrm flipV="1">
            <a:off x="1306175" y="6015838"/>
            <a:ext cx="1463040" cy="7938"/>
          </a:xfrm>
          <a:prstGeom prst="line">
            <a:avLst/>
          </a:prstGeom>
          <a:noFill/>
          <a:ln w="38100" cap="rnd">
            <a:solidFill>
              <a:schemeClr val="tx1"/>
            </a:solidFill>
            <a:prstDash val="sysDot"/>
            <a:round/>
            <a:headEnd/>
            <a:tailEnd/>
          </a:ln>
          <a:effectLst/>
        </p:spPr>
        <p:txBody>
          <a:bodyPr anchor="ctr"/>
          <a:lstStyle/>
          <a:p>
            <a:endParaRPr lang="en-US"/>
          </a:p>
        </p:txBody>
      </p:sp>
      <p:sp>
        <p:nvSpPr>
          <p:cNvPr id="34" name="Rectangle 33"/>
          <p:cNvSpPr/>
          <p:nvPr/>
        </p:nvSpPr>
        <p:spPr>
          <a:xfrm>
            <a:off x="2759881" y="972403"/>
            <a:ext cx="5555235" cy="523220"/>
          </a:xfrm>
          <a:prstGeom prst="rect">
            <a:avLst/>
          </a:prstGeom>
        </p:spPr>
        <p:txBody>
          <a:bodyPr wrap="square">
            <a:spAutoFit/>
          </a:bodyPr>
          <a:lstStyle/>
          <a:p>
            <a:r>
              <a:rPr lang="en-US" sz="2800" dirty="0" smtClean="0">
                <a:solidFill>
                  <a:srgbClr val="FFFFFF"/>
                </a:solidFill>
              </a:rPr>
              <a:t>Local Variable Type Inference</a:t>
            </a:r>
            <a:endParaRPr lang="en-US" sz="2800" dirty="0"/>
          </a:p>
        </p:txBody>
      </p:sp>
      <p:sp>
        <p:nvSpPr>
          <p:cNvPr id="35" name="Rectangle 34"/>
          <p:cNvSpPr/>
          <p:nvPr/>
        </p:nvSpPr>
        <p:spPr>
          <a:xfrm>
            <a:off x="2759881" y="1512277"/>
            <a:ext cx="3299123" cy="480131"/>
          </a:xfrm>
          <a:prstGeom prst="rect">
            <a:avLst/>
          </a:prstGeom>
        </p:spPr>
        <p:txBody>
          <a:bodyPr wrap="square">
            <a:spAutoFit/>
          </a:bodyPr>
          <a:lstStyle/>
          <a:p>
            <a:pPr marL="384939" lvl="0" indent="-384939">
              <a:lnSpc>
                <a:spcPct val="90000"/>
              </a:lnSpc>
              <a:spcBef>
                <a:spcPts val="700"/>
              </a:spcBef>
            </a:pPr>
            <a:r>
              <a:rPr lang="en-US" sz="2800" dirty="0" smtClean="0">
                <a:solidFill>
                  <a:srgbClr val="FFFFFF"/>
                </a:solidFill>
              </a:rPr>
              <a:t>Object Initializers</a:t>
            </a:r>
          </a:p>
        </p:txBody>
      </p:sp>
      <p:sp>
        <p:nvSpPr>
          <p:cNvPr id="36" name="Rectangle 35"/>
          <p:cNvSpPr/>
          <p:nvPr/>
        </p:nvSpPr>
        <p:spPr>
          <a:xfrm>
            <a:off x="2759881" y="2027261"/>
            <a:ext cx="3464410" cy="480131"/>
          </a:xfrm>
          <a:prstGeom prst="rect">
            <a:avLst/>
          </a:prstGeom>
        </p:spPr>
        <p:txBody>
          <a:bodyPr wrap="none">
            <a:spAutoFit/>
          </a:bodyPr>
          <a:lstStyle/>
          <a:p>
            <a:pPr marL="384939" lvl="0" indent="-384939">
              <a:lnSpc>
                <a:spcPct val="90000"/>
              </a:lnSpc>
              <a:spcBef>
                <a:spcPts val="700"/>
              </a:spcBef>
            </a:pPr>
            <a:r>
              <a:rPr lang="en-US" sz="2800" dirty="0" smtClean="0">
                <a:solidFill>
                  <a:srgbClr val="FFFFFF"/>
                </a:solidFill>
              </a:rPr>
              <a:t>Collection Initializers</a:t>
            </a:r>
          </a:p>
        </p:txBody>
      </p:sp>
      <p:sp>
        <p:nvSpPr>
          <p:cNvPr id="37" name="Rectangle 36"/>
          <p:cNvSpPr/>
          <p:nvPr/>
        </p:nvSpPr>
        <p:spPr>
          <a:xfrm>
            <a:off x="2759881" y="2561833"/>
            <a:ext cx="3136756" cy="480131"/>
          </a:xfrm>
          <a:prstGeom prst="rect">
            <a:avLst/>
          </a:prstGeom>
        </p:spPr>
        <p:txBody>
          <a:bodyPr wrap="none">
            <a:spAutoFit/>
          </a:bodyPr>
          <a:lstStyle/>
          <a:p>
            <a:pPr marL="384939" lvl="0" indent="-384939">
              <a:lnSpc>
                <a:spcPct val="90000"/>
              </a:lnSpc>
              <a:spcBef>
                <a:spcPts val="700"/>
              </a:spcBef>
            </a:pPr>
            <a:r>
              <a:rPr lang="en-US" sz="2800" dirty="0" smtClean="0">
                <a:solidFill>
                  <a:srgbClr val="FFFFFF"/>
                </a:solidFill>
              </a:rPr>
              <a:t>Anonymous Types</a:t>
            </a:r>
          </a:p>
        </p:txBody>
      </p:sp>
      <p:sp>
        <p:nvSpPr>
          <p:cNvPr id="38" name="Rectangle 37"/>
          <p:cNvSpPr/>
          <p:nvPr/>
        </p:nvSpPr>
        <p:spPr>
          <a:xfrm>
            <a:off x="2759881" y="3103439"/>
            <a:ext cx="4863832" cy="480131"/>
          </a:xfrm>
          <a:prstGeom prst="rect">
            <a:avLst/>
          </a:prstGeom>
        </p:spPr>
        <p:txBody>
          <a:bodyPr wrap="none">
            <a:spAutoFit/>
          </a:bodyPr>
          <a:lstStyle/>
          <a:p>
            <a:pPr marL="384939" lvl="0" indent="-384939">
              <a:lnSpc>
                <a:spcPct val="90000"/>
              </a:lnSpc>
              <a:spcBef>
                <a:spcPts val="700"/>
              </a:spcBef>
            </a:pPr>
            <a:r>
              <a:rPr lang="en-US" sz="2800" dirty="0" smtClean="0">
                <a:solidFill>
                  <a:srgbClr val="FFFFFF"/>
                </a:solidFill>
              </a:rPr>
              <a:t>Auto-Implemented Properties</a:t>
            </a:r>
          </a:p>
        </p:txBody>
      </p:sp>
      <p:sp>
        <p:nvSpPr>
          <p:cNvPr id="39" name="Rectangle 38"/>
          <p:cNvSpPr/>
          <p:nvPr/>
        </p:nvSpPr>
        <p:spPr>
          <a:xfrm>
            <a:off x="2759881" y="3652088"/>
            <a:ext cx="3243196" cy="480131"/>
          </a:xfrm>
          <a:prstGeom prst="rect">
            <a:avLst/>
          </a:prstGeom>
        </p:spPr>
        <p:txBody>
          <a:bodyPr wrap="none">
            <a:spAutoFit/>
          </a:bodyPr>
          <a:lstStyle/>
          <a:p>
            <a:pPr marL="384939" lvl="0" indent="-384939">
              <a:lnSpc>
                <a:spcPct val="90000"/>
              </a:lnSpc>
              <a:spcBef>
                <a:spcPts val="700"/>
              </a:spcBef>
            </a:pPr>
            <a:r>
              <a:rPr lang="en-US" sz="2800" dirty="0" smtClean="0">
                <a:solidFill>
                  <a:srgbClr val="FFFFFF"/>
                </a:solidFill>
              </a:rPr>
              <a:t>Extension Methods</a:t>
            </a:r>
          </a:p>
        </p:txBody>
      </p:sp>
      <p:sp>
        <p:nvSpPr>
          <p:cNvPr id="40" name="Rectangle 39"/>
          <p:cNvSpPr/>
          <p:nvPr/>
        </p:nvSpPr>
        <p:spPr>
          <a:xfrm>
            <a:off x="2759881" y="4204334"/>
            <a:ext cx="1665841" cy="480131"/>
          </a:xfrm>
          <a:prstGeom prst="rect">
            <a:avLst/>
          </a:prstGeom>
        </p:spPr>
        <p:txBody>
          <a:bodyPr wrap="none">
            <a:spAutoFit/>
          </a:bodyPr>
          <a:lstStyle/>
          <a:p>
            <a:pPr marL="384939" lvl="0" indent="-384939">
              <a:lnSpc>
                <a:spcPct val="90000"/>
              </a:lnSpc>
              <a:spcBef>
                <a:spcPts val="700"/>
              </a:spcBef>
            </a:pPr>
            <a:r>
              <a:rPr lang="en-US" sz="2800" dirty="0" smtClean="0">
                <a:solidFill>
                  <a:srgbClr val="FFFFFF"/>
                </a:solidFill>
              </a:rPr>
              <a:t>Lambdas</a:t>
            </a:r>
          </a:p>
        </p:txBody>
      </p:sp>
      <p:sp>
        <p:nvSpPr>
          <p:cNvPr id="41" name="Rectangle 40"/>
          <p:cNvSpPr/>
          <p:nvPr/>
        </p:nvSpPr>
        <p:spPr>
          <a:xfrm>
            <a:off x="2759881" y="4737734"/>
            <a:ext cx="3222357" cy="480131"/>
          </a:xfrm>
          <a:prstGeom prst="rect">
            <a:avLst/>
          </a:prstGeom>
        </p:spPr>
        <p:txBody>
          <a:bodyPr wrap="none">
            <a:spAutoFit/>
          </a:bodyPr>
          <a:lstStyle/>
          <a:p>
            <a:pPr marL="384939" lvl="0" indent="-384939">
              <a:lnSpc>
                <a:spcPct val="90000"/>
              </a:lnSpc>
              <a:spcBef>
                <a:spcPts val="700"/>
              </a:spcBef>
            </a:pPr>
            <a:r>
              <a:rPr lang="en-US" sz="2800" dirty="0" smtClean="0">
                <a:solidFill>
                  <a:srgbClr val="FFFFFF"/>
                </a:solidFill>
              </a:rPr>
              <a:t>Query Expressions</a:t>
            </a:r>
          </a:p>
        </p:txBody>
      </p:sp>
      <p:sp>
        <p:nvSpPr>
          <p:cNvPr id="42" name="Rectangle 41"/>
          <p:cNvSpPr/>
          <p:nvPr/>
        </p:nvSpPr>
        <p:spPr>
          <a:xfrm>
            <a:off x="2759881" y="5258434"/>
            <a:ext cx="2963696" cy="480131"/>
          </a:xfrm>
          <a:prstGeom prst="rect">
            <a:avLst/>
          </a:prstGeom>
        </p:spPr>
        <p:txBody>
          <a:bodyPr wrap="none">
            <a:spAutoFit/>
          </a:bodyPr>
          <a:lstStyle/>
          <a:p>
            <a:pPr marL="384939" lvl="0" indent="-384939">
              <a:lnSpc>
                <a:spcPct val="90000"/>
              </a:lnSpc>
              <a:spcBef>
                <a:spcPts val="700"/>
              </a:spcBef>
            </a:pPr>
            <a:r>
              <a:rPr lang="en-US" sz="2800" dirty="0" smtClean="0">
                <a:solidFill>
                  <a:srgbClr val="FFFFFF"/>
                </a:solidFill>
              </a:rPr>
              <a:t>Expression Trees</a:t>
            </a:r>
          </a:p>
        </p:txBody>
      </p:sp>
      <p:sp>
        <p:nvSpPr>
          <p:cNvPr id="43" name="Rectangle 42"/>
          <p:cNvSpPr/>
          <p:nvPr/>
        </p:nvSpPr>
        <p:spPr>
          <a:xfrm>
            <a:off x="2759881" y="5779134"/>
            <a:ext cx="2683748" cy="480131"/>
          </a:xfrm>
          <a:prstGeom prst="rect">
            <a:avLst/>
          </a:prstGeom>
        </p:spPr>
        <p:txBody>
          <a:bodyPr wrap="none">
            <a:spAutoFit/>
          </a:bodyPr>
          <a:lstStyle/>
          <a:p>
            <a:pPr marL="384939" lvl="0" indent="-384939">
              <a:lnSpc>
                <a:spcPct val="90000"/>
              </a:lnSpc>
              <a:spcBef>
                <a:spcPts val="700"/>
              </a:spcBef>
            </a:pPr>
            <a:r>
              <a:rPr lang="en-US" sz="2800" dirty="0" smtClean="0">
                <a:solidFill>
                  <a:srgbClr val="FFFFFF"/>
                </a:solidFill>
              </a:rPr>
              <a:t>Partial Methods</a:t>
            </a:r>
          </a:p>
        </p:txBody>
      </p:sp>
      <p:sp>
        <p:nvSpPr>
          <p:cNvPr id="44" name="Rectangle 43"/>
          <p:cNvSpPr/>
          <p:nvPr/>
        </p:nvSpPr>
        <p:spPr>
          <a:xfrm>
            <a:off x="2759881" y="6306184"/>
            <a:ext cx="3782254" cy="480131"/>
          </a:xfrm>
          <a:prstGeom prst="rect">
            <a:avLst/>
          </a:prstGeom>
        </p:spPr>
        <p:txBody>
          <a:bodyPr wrap="none">
            <a:spAutoFit/>
          </a:bodyPr>
          <a:lstStyle/>
          <a:p>
            <a:pPr marL="384939" lvl="0" indent="-384939">
              <a:lnSpc>
                <a:spcPct val="90000"/>
              </a:lnSpc>
              <a:spcBef>
                <a:spcPts val="700"/>
              </a:spcBef>
            </a:pPr>
            <a:r>
              <a:rPr lang="en-US" sz="2800" dirty="0" smtClean="0">
                <a:solidFill>
                  <a:srgbClr val="FFFFFF"/>
                </a:solidFill>
              </a:rPr>
              <a:t>Implicitly-Typed Arrays</a:t>
            </a:r>
            <a:endParaRPr lang="en-US" sz="2800" dirty="0">
              <a:solidFill>
                <a:srgbClr val="FFFFFF"/>
              </a:solidFill>
            </a:endParaRPr>
          </a:p>
        </p:txBody>
      </p:sp>
    </p:spTree>
  </p:cSld>
  <p:clrMapOvr>
    <a:masterClrMapping/>
  </p:clrMapOvr>
  <p:transition advTm="1345">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Summary</a:t>
            </a:r>
            <a:endParaRPr lang="en-US" dirty="0"/>
          </a:p>
        </p:txBody>
      </p:sp>
      <p:pic>
        <p:nvPicPr>
          <p:cNvPr id="4" name="Picture 5" descr="Timeline"/>
          <p:cNvPicPr>
            <a:picLocks noChangeAspect="1" noChangeArrowheads="1"/>
          </p:cNvPicPr>
          <p:nvPr/>
        </p:nvPicPr>
        <p:blipFill>
          <a:blip r:embed="rId3"/>
          <a:srcRect/>
          <a:stretch>
            <a:fillRect/>
          </a:stretch>
        </p:blipFill>
        <p:spPr bwMode="auto">
          <a:xfrm>
            <a:off x="381000" y="1157288"/>
            <a:ext cx="1098550" cy="5805487"/>
          </a:xfrm>
          <a:prstGeom prst="rect">
            <a:avLst/>
          </a:prstGeom>
          <a:noFill/>
        </p:spPr>
      </p:pic>
      <p:sp>
        <p:nvSpPr>
          <p:cNvPr id="5" name="Text Box 8"/>
          <p:cNvSpPr txBox="1">
            <a:spLocks noChangeArrowheads="1"/>
          </p:cNvSpPr>
          <p:nvPr/>
        </p:nvSpPr>
        <p:spPr bwMode="auto">
          <a:xfrm>
            <a:off x="3005982" y="2045007"/>
            <a:ext cx="2859757" cy="523190"/>
          </a:xfrm>
          <a:prstGeom prst="rect">
            <a:avLst/>
          </a:prstGeom>
          <a:noFill/>
          <a:ln w="9525" algn="ctr">
            <a:noFill/>
            <a:miter lim="800000"/>
            <a:headEnd/>
            <a:tailEnd/>
          </a:ln>
          <a:effectLst/>
        </p:spPr>
        <p:txBody>
          <a:bodyPr wrap="none" lIns="0" tIns="45705" rIns="0" bIns="45705">
            <a:spAutoFit/>
          </a:bodyPr>
          <a:lstStyle/>
          <a:p>
            <a:r>
              <a:rPr lang="en-US" sz="2800" dirty="0" smtClean="0"/>
              <a:t>Improve on C#2.0</a:t>
            </a:r>
          </a:p>
        </p:txBody>
      </p:sp>
      <p:sp>
        <p:nvSpPr>
          <p:cNvPr id="6" name="Text Box 9"/>
          <p:cNvSpPr txBox="1">
            <a:spLocks noChangeArrowheads="1"/>
          </p:cNvSpPr>
          <p:nvPr/>
        </p:nvSpPr>
        <p:spPr bwMode="auto">
          <a:xfrm>
            <a:off x="3005982" y="5151059"/>
            <a:ext cx="4698402" cy="523190"/>
          </a:xfrm>
          <a:prstGeom prst="rect">
            <a:avLst/>
          </a:prstGeom>
          <a:noFill/>
          <a:ln w="9525" algn="ctr">
            <a:noFill/>
            <a:miter lim="800000"/>
            <a:headEnd/>
            <a:tailEnd/>
          </a:ln>
          <a:effectLst/>
        </p:spPr>
        <p:txBody>
          <a:bodyPr wrap="none" lIns="0" tIns="45705" rIns="0" bIns="45705">
            <a:spAutoFit/>
          </a:bodyPr>
          <a:lstStyle/>
          <a:p>
            <a:r>
              <a:rPr lang="en-US" sz="2800" dirty="0" smtClean="0"/>
              <a:t>100% Backwards Compatible</a:t>
            </a:r>
          </a:p>
        </p:txBody>
      </p:sp>
      <p:sp>
        <p:nvSpPr>
          <p:cNvPr id="7" name="Line 10"/>
          <p:cNvSpPr>
            <a:spLocks noChangeShapeType="1"/>
          </p:cNvSpPr>
          <p:nvPr/>
        </p:nvSpPr>
        <p:spPr bwMode="auto">
          <a:xfrm>
            <a:off x="1029675" y="5397282"/>
            <a:ext cx="1828800" cy="1587"/>
          </a:xfrm>
          <a:prstGeom prst="line">
            <a:avLst/>
          </a:prstGeom>
          <a:noFill/>
          <a:ln w="38100" cap="rnd">
            <a:solidFill>
              <a:schemeClr val="tx1"/>
            </a:solidFill>
            <a:prstDash val="sysDot"/>
            <a:round/>
            <a:headEnd/>
            <a:tailEnd/>
          </a:ln>
          <a:effectLst/>
        </p:spPr>
        <p:txBody>
          <a:bodyPr anchor="ctr"/>
          <a:lstStyle/>
          <a:p>
            <a:endParaRPr lang="en-US"/>
          </a:p>
        </p:txBody>
      </p:sp>
      <p:sp>
        <p:nvSpPr>
          <p:cNvPr id="8" name="Line 11"/>
          <p:cNvSpPr>
            <a:spLocks noChangeShapeType="1"/>
          </p:cNvSpPr>
          <p:nvPr/>
        </p:nvSpPr>
        <p:spPr bwMode="auto">
          <a:xfrm flipV="1">
            <a:off x="1071567" y="2295228"/>
            <a:ext cx="1847088" cy="7938"/>
          </a:xfrm>
          <a:prstGeom prst="line">
            <a:avLst/>
          </a:prstGeom>
          <a:noFill/>
          <a:ln w="38100" cap="rnd">
            <a:solidFill>
              <a:schemeClr val="tx1"/>
            </a:solidFill>
            <a:prstDash val="sysDot"/>
            <a:round/>
            <a:headEnd/>
            <a:tailEnd/>
          </a:ln>
          <a:effectLst/>
        </p:spPr>
        <p:txBody>
          <a:bodyPr anchor="ctr"/>
          <a:lstStyle/>
          <a:p>
            <a:endParaRPr lang="en-US"/>
          </a:p>
        </p:txBody>
      </p:sp>
      <p:pic>
        <p:nvPicPr>
          <p:cNvPr id="9" name="Picture 12" descr="Ball 4"/>
          <p:cNvPicPr>
            <a:picLocks noChangeAspect="1" noChangeArrowheads="1"/>
          </p:cNvPicPr>
          <p:nvPr/>
        </p:nvPicPr>
        <p:blipFill>
          <a:blip r:embed="rId4"/>
          <a:srcRect/>
          <a:stretch>
            <a:fillRect/>
          </a:stretch>
        </p:blipFill>
        <p:spPr bwMode="auto">
          <a:xfrm>
            <a:off x="379413" y="5048250"/>
            <a:ext cx="762000" cy="762000"/>
          </a:xfrm>
          <a:prstGeom prst="rect">
            <a:avLst/>
          </a:prstGeom>
          <a:noFill/>
        </p:spPr>
      </p:pic>
      <p:pic>
        <p:nvPicPr>
          <p:cNvPr id="10" name="Picture 13" descr="Ball 2"/>
          <p:cNvPicPr>
            <a:picLocks noChangeAspect="1" noChangeArrowheads="1"/>
          </p:cNvPicPr>
          <p:nvPr/>
        </p:nvPicPr>
        <p:blipFill>
          <a:blip r:embed="rId5"/>
          <a:srcRect/>
          <a:stretch>
            <a:fillRect/>
          </a:stretch>
        </p:blipFill>
        <p:spPr bwMode="auto">
          <a:xfrm>
            <a:off x="419566" y="1951912"/>
            <a:ext cx="762000" cy="762000"/>
          </a:xfrm>
          <a:prstGeom prst="rect">
            <a:avLst/>
          </a:prstGeom>
          <a:noFill/>
        </p:spPr>
      </p:pic>
      <p:sp>
        <p:nvSpPr>
          <p:cNvPr id="11" name="Line 14"/>
          <p:cNvSpPr>
            <a:spLocks noChangeShapeType="1"/>
          </p:cNvSpPr>
          <p:nvPr/>
        </p:nvSpPr>
        <p:spPr bwMode="auto">
          <a:xfrm>
            <a:off x="815535" y="3872467"/>
            <a:ext cx="2103120" cy="0"/>
          </a:xfrm>
          <a:prstGeom prst="line">
            <a:avLst/>
          </a:prstGeom>
          <a:noFill/>
          <a:ln w="38100" cap="rnd">
            <a:solidFill>
              <a:schemeClr val="tx1"/>
            </a:solidFill>
            <a:prstDash val="sysDot"/>
            <a:round/>
            <a:headEnd/>
            <a:tailEnd/>
          </a:ln>
          <a:effectLst/>
        </p:spPr>
        <p:txBody>
          <a:bodyPr anchor="ctr"/>
          <a:lstStyle/>
          <a:p>
            <a:endParaRPr lang="en-US"/>
          </a:p>
        </p:txBody>
      </p:sp>
      <p:pic>
        <p:nvPicPr>
          <p:cNvPr id="12" name="Picture 15"/>
          <p:cNvPicPr>
            <a:picLocks noChangeAspect="1" noChangeArrowheads="1"/>
          </p:cNvPicPr>
          <p:nvPr/>
        </p:nvPicPr>
        <p:blipFill>
          <a:blip r:embed="rId6"/>
          <a:srcRect/>
          <a:stretch>
            <a:fillRect/>
          </a:stretch>
        </p:blipFill>
        <p:spPr bwMode="auto">
          <a:xfrm>
            <a:off x="178033" y="3508478"/>
            <a:ext cx="755650" cy="755650"/>
          </a:xfrm>
          <a:prstGeom prst="rect">
            <a:avLst/>
          </a:prstGeom>
          <a:noFill/>
          <a:ln w="9525">
            <a:noFill/>
            <a:miter lim="800000"/>
            <a:headEnd/>
            <a:tailEnd/>
          </a:ln>
          <a:effectLst/>
        </p:spPr>
      </p:pic>
      <p:sp>
        <p:nvSpPr>
          <p:cNvPr id="13" name="Text Box 17"/>
          <p:cNvSpPr txBox="1">
            <a:spLocks noChangeArrowheads="1"/>
          </p:cNvSpPr>
          <p:nvPr/>
        </p:nvSpPr>
        <p:spPr bwMode="auto">
          <a:xfrm>
            <a:off x="3005982" y="3620142"/>
            <a:ext cx="5580054" cy="523190"/>
          </a:xfrm>
          <a:prstGeom prst="rect">
            <a:avLst/>
          </a:prstGeom>
          <a:noFill/>
          <a:ln w="9525" algn="ctr">
            <a:noFill/>
            <a:miter lim="800000"/>
            <a:headEnd/>
            <a:tailEnd/>
          </a:ln>
          <a:effectLst/>
        </p:spPr>
        <p:txBody>
          <a:bodyPr wrap="none" lIns="0" tIns="45705" rIns="0" bIns="45705">
            <a:spAutoFit/>
          </a:bodyPr>
          <a:lstStyle/>
          <a:p>
            <a:r>
              <a:rPr lang="en-US" sz="2800" dirty="0" smtClean="0"/>
              <a:t>Language Integrated Query (LINQ)</a:t>
            </a:r>
            <a:endParaRPr lang="en-US" sz="24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1000"/>
                                        <p:tgtEl>
                                          <p:spTgt spid="8"/>
                                        </p:tgtEl>
                                      </p:cBhvr>
                                    </p:animEffect>
                                  </p:childTnLst>
                                </p:cTn>
                              </p:par>
                            </p:childTnLst>
                          </p:cTn>
                        </p:par>
                        <p:par>
                          <p:cTn id="19" fill="hold">
                            <p:stCondLst>
                              <p:cond delay="3000"/>
                            </p:stCondLst>
                            <p:childTnLst>
                              <p:par>
                                <p:cTn id="20" presetID="10" presetClass="entr" presetSubtype="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1000"/>
                                        <p:tgtEl>
                                          <p:spTgt spid="11"/>
                                        </p:tgtEl>
                                      </p:cBhvr>
                                    </p:animEffect>
                                  </p:childTnLst>
                                </p:cTn>
                              </p:par>
                            </p:childTnLst>
                          </p:cTn>
                        </p:par>
                        <p:par>
                          <p:cTn id="30" fill="hold">
                            <p:stCondLst>
                              <p:cond delay="5000"/>
                            </p:stCondLst>
                            <p:childTnLst>
                              <p:par>
                                <p:cTn id="31" presetID="10" presetClass="entr" presetSubtype="0"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childTnLst>
                                </p:cTn>
                              </p:par>
                            </p:childTnLst>
                          </p:cTn>
                        </p:par>
                        <p:par>
                          <p:cTn id="37" fill="hold">
                            <p:stCondLst>
                              <p:cond delay="6000"/>
                            </p:stCondLst>
                            <p:childTnLst>
                              <p:par>
                                <p:cTn id="38" presetID="22" presetClass="entr" presetSubtype="8"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11"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C#3.0 - Summary</a:t>
            </a:r>
            <a:endParaRPr lang="en-US" dirty="0"/>
          </a:p>
        </p:txBody>
      </p:sp>
      <p:pic>
        <p:nvPicPr>
          <p:cNvPr id="4" name="Picture 5" descr="Timeline"/>
          <p:cNvPicPr>
            <a:picLocks noChangeAspect="1" noChangeArrowheads="1"/>
          </p:cNvPicPr>
          <p:nvPr/>
        </p:nvPicPr>
        <p:blipFill>
          <a:blip r:embed="rId3"/>
          <a:srcRect/>
          <a:stretch>
            <a:fillRect/>
          </a:stretch>
        </p:blipFill>
        <p:spPr bwMode="auto">
          <a:xfrm>
            <a:off x="381000" y="1157288"/>
            <a:ext cx="1098550" cy="5805487"/>
          </a:xfrm>
          <a:prstGeom prst="rect">
            <a:avLst/>
          </a:prstGeom>
          <a:noFill/>
        </p:spPr>
      </p:pic>
      <p:sp>
        <p:nvSpPr>
          <p:cNvPr id="5" name="Text Box 8"/>
          <p:cNvSpPr txBox="1">
            <a:spLocks noChangeArrowheads="1"/>
          </p:cNvSpPr>
          <p:nvPr/>
        </p:nvSpPr>
        <p:spPr bwMode="auto">
          <a:xfrm>
            <a:off x="3005982" y="2045007"/>
            <a:ext cx="2859757" cy="523190"/>
          </a:xfrm>
          <a:prstGeom prst="rect">
            <a:avLst/>
          </a:prstGeom>
          <a:noFill/>
          <a:ln w="9525" algn="ctr">
            <a:noFill/>
            <a:miter lim="800000"/>
            <a:headEnd/>
            <a:tailEnd/>
          </a:ln>
          <a:effectLst/>
        </p:spPr>
        <p:txBody>
          <a:bodyPr wrap="none" lIns="0" tIns="45705" rIns="0" bIns="45705">
            <a:spAutoFit/>
          </a:bodyPr>
          <a:lstStyle/>
          <a:p>
            <a:r>
              <a:rPr lang="en-US" sz="2800" dirty="0" smtClean="0"/>
              <a:t>Improve on C#2.0</a:t>
            </a:r>
          </a:p>
        </p:txBody>
      </p:sp>
      <p:sp>
        <p:nvSpPr>
          <p:cNvPr id="6" name="Text Box 9"/>
          <p:cNvSpPr txBox="1">
            <a:spLocks noChangeArrowheads="1"/>
          </p:cNvSpPr>
          <p:nvPr/>
        </p:nvSpPr>
        <p:spPr bwMode="auto">
          <a:xfrm>
            <a:off x="3005982" y="5151059"/>
            <a:ext cx="4698402" cy="523190"/>
          </a:xfrm>
          <a:prstGeom prst="rect">
            <a:avLst/>
          </a:prstGeom>
          <a:noFill/>
          <a:ln w="9525" algn="ctr">
            <a:noFill/>
            <a:miter lim="800000"/>
            <a:headEnd/>
            <a:tailEnd/>
          </a:ln>
          <a:effectLst/>
        </p:spPr>
        <p:txBody>
          <a:bodyPr wrap="none" lIns="0" tIns="45705" rIns="0" bIns="45705">
            <a:spAutoFit/>
          </a:bodyPr>
          <a:lstStyle/>
          <a:p>
            <a:r>
              <a:rPr lang="en-US" sz="2800" dirty="0" smtClean="0"/>
              <a:t>100% Backwards Compatible</a:t>
            </a:r>
          </a:p>
        </p:txBody>
      </p:sp>
      <p:sp>
        <p:nvSpPr>
          <p:cNvPr id="7" name="Line 10"/>
          <p:cNvSpPr>
            <a:spLocks noChangeShapeType="1"/>
          </p:cNvSpPr>
          <p:nvPr/>
        </p:nvSpPr>
        <p:spPr bwMode="auto">
          <a:xfrm>
            <a:off x="1029675" y="5397282"/>
            <a:ext cx="1828800" cy="1587"/>
          </a:xfrm>
          <a:prstGeom prst="line">
            <a:avLst/>
          </a:prstGeom>
          <a:noFill/>
          <a:ln w="38100" cap="rnd">
            <a:solidFill>
              <a:schemeClr val="tx1"/>
            </a:solidFill>
            <a:prstDash val="sysDot"/>
            <a:round/>
            <a:headEnd/>
            <a:tailEnd/>
          </a:ln>
          <a:effectLst/>
        </p:spPr>
        <p:txBody>
          <a:bodyPr anchor="ctr"/>
          <a:lstStyle/>
          <a:p>
            <a:endParaRPr lang="en-US"/>
          </a:p>
        </p:txBody>
      </p:sp>
      <p:sp>
        <p:nvSpPr>
          <p:cNvPr id="8" name="Line 11"/>
          <p:cNvSpPr>
            <a:spLocks noChangeShapeType="1"/>
          </p:cNvSpPr>
          <p:nvPr/>
        </p:nvSpPr>
        <p:spPr bwMode="auto">
          <a:xfrm flipV="1">
            <a:off x="1071567" y="2295228"/>
            <a:ext cx="1847088" cy="7938"/>
          </a:xfrm>
          <a:prstGeom prst="line">
            <a:avLst/>
          </a:prstGeom>
          <a:noFill/>
          <a:ln w="38100" cap="rnd">
            <a:solidFill>
              <a:schemeClr val="tx1"/>
            </a:solidFill>
            <a:prstDash val="sysDot"/>
            <a:round/>
            <a:headEnd/>
            <a:tailEnd/>
          </a:ln>
          <a:effectLst/>
        </p:spPr>
        <p:txBody>
          <a:bodyPr anchor="ctr"/>
          <a:lstStyle/>
          <a:p>
            <a:endParaRPr lang="en-US"/>
          </a:p>
        </p:txBody>
      </p:sp>
      <p:pic>
        <p:nvPicPr>
          <p:cNvPr id="9" name="Picture 12" descr="Ball 4"/>
          <p:cNvPicPr>
            <a:picLocks noChangeAspect="1" noChangeArrowheads="1"/>
          </p:cNvPicPr>
          <p:nvPr/>
        </p:nvPicPr>
        <p:blipFill>
          <a:blip r:embed="rId4"/>
          <a:srcRect/>
          <a:stretch>
            <a:fillRect/>
          </a:stretch>
        </p:blipFill>
        <p:spPr bwMode="auto">
          <a:xfrm>
            <a:off x="379413" y="5048250"/>
            <a:ext cx="762000" cy="762000"/>
          </a:xfrm>
          <a:prstGeom prst="rect">
            <a:avLst/>
          </a:prstGeom>
          <a:noFill/>
        </p:spPr>
      </p:pic>
      <p:pic>
        <p:nvPicPr>
          <p:cNvPr id="10" name="Picture 13" descr="Ball 2"/>
          <p:cNvPicPr>
            <a:picLocks noChangeAspect="1" noChangeArrowheads="1"/>
          </p:cNvPicPr>
          <p:nvPr/>
        </p:nvPicPr>
        <p:blipFill>
          <a:blip r:embed="rId5"/>
          <a:srcRect/>
          <a:stretch>
            <a:fillRect/>
          </a:stretch>
        </p:blipFill>
        <p:spPr bwMode="auto">
          <a:xfrm>
            <a:off x="419566" y="1951912"/>
            <a:ext cx="762000" cy="762000"/>
          </a:xfrm>
          <a:prstGeom prst="rect">
            <a:avLst/>
          </a:prstGeom>
          <a:noFill/>
        </p:spPr>
      </p:pic>
      <p:sp>
        <p:nvSpPr>
          <p:cNvPr id="11" name="Line 14"/>
          <p:cNvSpPr>
            <a:spLocks noChangeShapeType="1"/>
          </p:cNvSpPr>
          <p:nvPr/>
        </p:nvSpPr>
        <p:spPr bwMode="auto">
          <a:xfrm>
            <a:off x="815535" y="3872467"/>
            <a:ext cx="2103120" cy="0"/>
          </a:xfrm>
          <a:prstGeom prst="line">
            <a:avLst/>
          </a:prstGeom>
          <a:noFill/>
          <a:ln w="38100" cap="rnd">
            <a:solidFill>
              <a:schemeClr val="tx1"/>
            </a:solidFill>
            <a:prstDash val="sysDot"/>
            <a:round/>
            <a:headEnd/>
            <a:tailEnd/>
          </a:ln>
          <a:effectLst/>
        </p:spPr>
        <p:txBody>
          <a:bodyPr anchor="ctr"/>
          <a:lstStyle/>
          <a:p>
            <a:endParaRPr lang="en-US"/>
          </a:p>
        </p:txBody>
      </p:sp>
      <p:pic>
        <p:nvPicPr>
          <p:cNvPr id="12" name="Picture 15"/>
          <p:cNvPicPr>
            <a:picLocks noChangeAspect="1" noChangeArrowheads="1"/>
          </p:cNvPicPr>
          <p:nvPr/>
        </p:nvPicPr>
        <p:blipFill>
          <a:blip r:embed="rId6"/>
          <a:srcRect/>
          <a:stretch>
            <a:fillRect/>
          </a:stretch>
        </p:blipFill>
        <p:spPr bwMode="auto">
          <a:xfrm>
            <a:off x="178033" y="3508478"/>
            <a:ext cx="755650" cy="755650"/>
          </a:xfrm>
          <a:prstGeom prst="rect">
            <a:avLst/>
          </a:prstGeom>
          <a:noFill/>
          <a:ln w="9525">
            <a:noFill/>
            <a:miter lim="800000"/>
            <a:headEnd/>
            <a:tailEnd/>
          </a:ln>
          <a:effectLst/>
        </p:spPr>
      </p:pic>
      <p:sp>
        <p:nvSpPr>
          <p:cNvPr id="13" name="Text Box 17"/>
          <p:cNvSpPr txBox="1">
            <a:spLocks noChangeArrowheads="1"/>
          </p:cNvSpPr>
          <p:nvPr/>
        </p:nvSpPr>
        <p:spPr bwMode="auto">
          <a:xfrm>
            <a:off x="3005982" y="3620142"/>
            <a:ext cx="5580054" cy="523190"/>
          </a:xfrm>
          <a:prstGeom prst="rect">
            <a:avLst/>
          </a:prstGeom>
          <a:noFill/>
          <a:ln w="9525" algn="ctr">
            <a:noFill/>
            <a:miter lim="800000"/>
            <a:headEnd/>
            <a:tailEnd/>
          </a:ln>
          <a:effectLst/>
        </p:spPr>
        <p:txBody>
          <a:bodyPr wrap="none" lIns="0" tIns="45705" rIns="0" bIns="45705">
            <a:spAutoFit/>
          </a:bodyPr>
          <a:lstStyle/>
          <a:p>
            <a:r>
              <a:rPr lang="en-US" sz="2800" dirty="0" smtClean="0"/>
              <a:t>Language Integrated Query (LINQ)</a:t>
            </a:r>
            <a:endParaRPr lang="en-US" sz="2400" dirty="0" smtClean="0"/>
          </a:p>
        </p:txBody>
      </p:sp>
    </p:spTree>
  </p:cSld>
  <p:clrMapOvr>
    <a:masterClrMapping/>
  </p:clrMapOvr>
  <p:transition advTm="1201">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485775" y="6164073"/>
            <a:ext cx="4352926" cy="665352"/>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endParaRPr lang="en-US" sz="1200" b="1" dirty="0" smtClean="0">
              <a:solidFill>
                <a:schemeClr val="accent2"/>
              </a:solidFill>
            </a:endParaRPr>
          </a:p>
        </p:txBody>
      </p:sp>
      <p:sp>
        <p:nvSpPr>
          <p:cNvPr id="3" name="Title 1"/>
          <p:cNvSpPr>
            <a:spLocks noGrp="1"/>
          </p:cNvSpPr>
          <p:nvPr>
            <p:ph type="title"/>
          </p:nvPr>
        </p:nvSpPr>
        <p:spPr>
          <a:xfrm>
            <a:off x="368300" y="220663"/>
            <a:ext cx="8382000" cy="609398"/>
          </a:xfrm>
        </p:spPr>
        <p:txBody>
          <a:bodyPr/>
          <a:lstStyle/>
          <a:p>
            <a:r>
              <a:rPr smtClean="0"/>
              <a:t>Resources</a:t>
            </a:r>
            <a:endParaRPr lang="en-US" dirty="0"/>
          </a:p>
        </p:txBody>
      </p:sp>
      <p:sp>
        <p:nvSpPr>
          <p:cNvPr id="5" name="Rounded Rectangle 4"/>
          <p:cNvSpPr/>
          <p:nvPr/>
        </p:nvSpPr>
        <p:spPr bwMode="auto">
          <a:xfrm>
            <a:off x="485774" y="3963798"/>
            <a:ext cx="8439912" cy="1031846"/>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r>
              <a:rPr lang="en-US" b="1" dirty="0" smtClean="0"/>
              <a:t>Thursday</a:t>
            </a:r>
            <a:endParaRPr lang="en-US" dirty="0" smtClean="0"/>
          </a:p>
          <a:p>
            <a:r>
              <a:rPr lang="en-US" sz="1200" dirty="0" smtClean="0"/>
              <a:t>Microsoft Visual C# Under the Covers: An In-Depth Look at C# 3.0 </a:t>
            </a:r>
            <a:r>
              <a:rPr lang="en-US" sz="1200" b="1" dirty="0" smtClean="0">
                <a:solidFill>
                  <a:schemeClr val="accent2"/>
                </a:solidFill>
              </a:rPr>
              <a:t>(8:00am, S230 E) </a:t>
            </a:r>
          </a:p>
          <a:p>
            <a:r>
              <a:rPr lang="en-US" sz="1200" dirty="0" smtClean="0"/>
              <a:t>Applied ADO.NET Entities: How to Leverage the Entity Framework in Your Application </a:t>
            </a:r>
            <a:r>
              <a:rPr lang="en-US" sz="1200" b="1" dirty="0" smtClean="0">
                <a:solidFill>
                  <a:schemeClr val="accent2"/>
                </a:solidFill>
              </a:rPr>
              <a:t>(9:45am, S220 D) </a:t>
            </a:r>
          </a:p>
          <a:p>
            <a:r>
              <a:rPr lang="en-US" sz="1200" dirty="0" smtClean="0"/>
              <a:t>Meet the LINQ team</a:t>
            </a:r>
            <a:r>
              <a:rPr lang="en-US" sz="1200" b="1" dirty="0" smtClean="0"/>
              <a:t> </a:t>
            </a:r>
            <a:r>
              <a:rPr lang="en-US" sz="1200" b="1" dirty="0" smtClean="0">
                <a:solidFill>
                  <a:schemeClr val="accent2"/>
                </a:solidFill>
              </a:rPr>
              <a:t>(1:00pm, Blue Theater 14) </a:t>
            </a:r>
          </a:p>
          <a:p>
            <a:r>
              <a:rPr lang="en-US" sz="1200" dirty="0" smtClean="0"/>
              <a:t>*Hands-on Labs </a:t>
            </a:r>
            <a:r>
              <a:rPr lang="en-US" sz="1200" b="1" dirty="0" smtClean="0">
                <a:solidFill>
                  <a:schemeClr val="accent2"/>
                </a:solidFill>
              </a:rPr>
              <a:t>(7:00am – 5:45pm)</a:t>
            </a:r>
          </a:p>
        </p:txBody>
      </p:sp>
      <p:sp>
        <p:nvSpPr>
          <p:cNvPr id="6" name="Rounded Rectangle 5"/>
          <p:cNvSpPr/>
          <p:nvPr/>
        </p:nvSpPr>
        <p:spPr bwMode="auto">
          <a:xfrm>
            <a:off x="485774" y="1992295"/>
            <a:ext cx="8439912" cy="1262633"/>
          </a:xfrm>
          <a:prstGeom prst="roundRect">
            <a:avLst>
              <a:gd name="adj" fmla="val 10571"/>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fontAlgn="base">
              <a:spcBef>
                <a:spcPct val="0"/>
              </a:spcBef>
              <a:spcAft>
                <a:spcPct val="0"/>
              </a:spcAft>
            </a:pPr>
            <a:r>
              <a:rPr lang="en-US" b="1" dirty="0" smtClean="0"/>
              <a:t>Tuesday</a:t>
            </a:r>
          </a:p>
          <a:p>
            <a:pPr fontAlgn="base">
              <a:spcBef>
                <a:spcPct val="0"/>
              </a:spcBef>
              <a:spcAft>
                <a:spcPct val="0"/>
              </a:spcAft>
            </a:pPr>
            <a:r>
              <a:rPr lang="en-US" sz="1200" dirty="0" smtClean="0"/>
              <a:t>The .NET Language Integrated Query (LINQ) Framework </a:t>
            </a:r>
            <a:r>
              <a:rPr lang="en-US" sz="1200" b="1" dirty="0" smtClean="0">
                <a:solidFill>
                  <a:schemeClr val="accent2"/>
                </a:solidFill>
              </a:rPr>
              <a:t>(8:30am, N320 A) </a:t>
            </a:r>
          </a:p>
          <a:p>
            <a:pPr fontAlgn="base">
              <a:spcBef>
                <a:spcPct val="0"/>
              </a:spcBef>
              <a:spcAft>
                <a:spcPct val="0"/>
              </a:spcAft>
            </a:pPr>
            <a:r>
              <a:rPr lang="en-US" sz="1200" dirty="0" smtClean="0"/>
              <a:t>LINQ and XML for the Microsoft Visual Basic Developer </a:t>
            </a:r>
            <a:r>
              <a:rPr lang="en-US" sz="1200" b="1" dirty="0" smtClean="0">
                <a:solidFill>
                  <a:schemeClr val="accent2"/>
                </a:solidFill>
              </a:rPr>
              <a:t>(10:15am, N320 E) </a:t>
            </a:r>
          </a:p>
          <a:p>
            <a:pPr fontAlgn="base">
              <a:spcBef>
                <a:spcPct val="0"/>
              </a:spcBef>
              <a:spcAft>
                <a:spcPct val="0"/>
              </a:spcAft>
            </a:pPr>
            <a:r>
              <a:rPr lang="en-US" sz="1200" dirty="0" smtClean="0"/>
              <a:t>Microsoft Visual C#: Tips and Tricks for the Microsoft Visual Studio Codename "Orcas" IDE </a:t>
            </a:r>
            <a:r>
              <a:rPr lang="en-US" sz="1200" b="1" dirty="0" smtClean="0">
                <a:solidFill>
                  <a:schemeClr val="accent2"/>
                </a:solidFill>
              </a:rPr>
              <a:t>(1:00pm, N310 E) </a:t>
            </a:r>
          </a:p>
          <a:p>
            <a:pPr fontAlgn="base">
              <a:spcBef>
                <a:spcPct val="0"/>
              </a:spcBef>
              <a:spcAft>
                <a:spcPct val="0"/>
              </a:spcAft>
            </a:pPr>
            <a:r>
              <a:rPr lang="en-US" sz="1200" dirty="0" smtClean="0"/>
              <a:t>Microsoft Visual Basic: Tips and Tricks for the Microsoft Visual Studio Code Name “Orcas” IDE </a:t>
            </a:r>
            <a:r>
              <a:rPr lang="en-US" sz="1200" b="1" dirty="0" smtClean="0">
                <a:solidFill>
                  <a:schemeClr val="accent2"/>
                </a:solidFill>
              </a:rPr>
              <a:t>(2:45pm, S310 E)</a:t>
            </a:r>
          </a:p>
          <a:p>
            <a:pPr fontAlgn="base">
              <a:spcBef>
                <a:spcPct val="0"/>
              </a:spcBef>
              <a:spcAft>
                <a:spcPct val="0"/>
              </a:spcAft>
            </a:pPr>
            <a:r>
              <a:rPr lang="en-US" sz="1200" dirty="0" smtClean="0"/>
              <a:t>*Hands-on Labs </a:t>
            </a:r>
            <a:r>
              <a:rPr lang="en-US" sz="1200" b="1" dirty="0" smtClean="0">
                <a:solidFill>
                  <a:schemeClr val="accent2"/>
                </a:solidFill>
              </a:rPr>
              <a:t>(7:00am – 10:00pm)</a:t>
            </a:r>
          </a:p>
        </p:txBody>
      </p:sp>
      <p:pic>
        <p:nvPicPr>
          <p:cNvPr id="7" name="Picture 4" descr="C:\Users\samgaz\Desktop\VS08_v_rgb_r.png"/>
          <p:cNvPicPr>
            <a:picLocks noChangeAspect="1" noChangeArrowheads="1"/>
          </p:cNvPicPr>
          <p:nvPr/>
        </p:nvPicPr>
        <p:blipFill>
          <a:blip r:embed="rId3"/>
          <a:srcRect/>
          <a:stretch>
            <a:fillRect/>
          </a:stretch>
        </p:blipFill>
        <p:spPr bwMode="auto">
          <a:xfrm>
            <a:off x="6585357" y="228601"/>
            <a:ext cx="2296465" cy="685160"/>
          </a:xfrm>
          <a:prstGeom prst="rect">
            <a:avLst/>
          </a:prstGeom>
          <a:noFill/>
        </p:spPr>
      </p:pic>
      <p:sp>
        <p:nvSpPr>
          <p:cNvPr id="8" name="Rounded Rectangle 7"/>
          <p:cNvSpPr/>
          <p:nvPr/>
        </p:nvSpPr>
        <p:spPr bwMode="auto">
          <a:xfrm>
            <a:off x="485774" y="1094516"/>
            <a:ext cx="8439912" cy="851729"/>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fontAlgn="base">
              <a:spcBef>
                <a:spcPct val="0"/>
              </a:spcBef>
              <a:spcAft>
                <a:spcPct val="0"/>
              </a:spcAft>
            </a:pPr>
            <a:r>
              <a:rPr lang="en-US" b="1" dirty="0" smtClean="0"/>
              <a:t>Monday</a:t>
            </a:r>
          </a:p>
          <a:p>
            <a:pPr fontAlgn="base">
              <a:spcBef>
                <a:spcPct val="0"/>
              </a:spcBef>
              <a:spcAft>
                <a:spcPct val="0"/>
              </a:spcAft>
            </a:pPr>
            <a:r>
              <a:rPr lang="en-US" sz="1200" dirty="0" smtClean="0"/>
              <a:t>A Lap around Microsoft Visual Studio Code Name “Orcas” </a:t>
            </a:r>
            <a:r>
              <a:rPr lang="en-US" sz="1200" b="1" dirty="0" smtClean="0">
                <a:solidFill>
                  <a:schemeClr val="accent2"/>
                </a:solidFill>
              </a:rPr>
              <a:t>(10:30am, S330)</a:t>
            </a:r>
            <a:r>
              <a:rPr lang="en-US" sz="1200" dirty="0" smtClean="0"/>
              <a:t> </a:t>
            </a:r>
            <a:endParaRPr lang="en-US" sz="1200" b="1" dirty="0" smtClean="0">
              <a:solidFill>
                <a:schemeClr val="accent2"/>
              </a:solidFill>
            </a:endParaRPr>
          </a:p>
          <a:p>
            <a:pPr fontAlgn="base">
              <a:spcBef>
                <a:spcPct val="0"/>
              </a:spcBef>
              <a:spcAft>
                <a:spcPct val="0"/>
              </a:spcAft>
            </a:pPr>
            <a:r>
              <a:rPr lang="en-US" sz="1200" dirty="0" smtClean="0"/>
              <a:t>ADO.NET Entity Framework 1: Introduction </a:t>
            </a:r>
            <a:r>
              <a:rPr lang="en-US" sz="1200" b="1" dirty="0" smtClean="0">
                <a:solidFill>
                  <a:schemeClr val="accent2"/>
                </a:solidFill>
              </a:rPr>
              <a:t>(4:45pm, S230 E)</a:t>
            </a:r>
          </a:p>
          <a:p>
            <a:pPr fontAlgn="base">
              <a:spcBef>
                <a:spcPct val="0"/>
              </a:spcBef>
              <a:spcAft>
                <a:spcPct val="0"/>
              </a:spcAft>
            </a:pPr>
            <a:r>
              <a:rPr lang="en-US" sz="1200" dirty="0" smtClean="0"/>
              <a:t>*Hands-on Labs </a:t>
            </a:r>
            <a:r>
              <a:rPr lang="en-US" sz="1200" b="1" dirty="0" smtClean="0">
                <a:solidFill>
                  <a:schemeClr val="accent2"/>
                </a:solidFill>
              </a:rPr>
              <a:t>(10:00am – 9:00pm)</a:t>
            </a:r>
          </a:p>
        </p:txBody>
      </p:sp>
      <p:sp>
        <p:nvSpPr>
          <p:cNvPr id="9" name="Rounded Rectangle 8"/>
          <p:cNvSpPr/>
          <p:nvPr/>
        </p:nvSpPr>
        <p:spPr bwMode="auto">
          <a:xfrm>
            <a:off x="494163" y="5058561"/>
            <a:ext cx="8439912" cy="1044429"/>
          </a:xfrm>
          <a:prstGeom prst="roundRect">
            <a:avLst>
              <a:gd name="adj" fmla="val 10920"/>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173038" indent="-173038"/>
            <a:r>
              <a:rPr lang="en-US" b="1" dirty="0" smtClean="0"/>
              <a:t>Friday</a:t>
            </a:r>
          </a:p>
          <a:p>
            <a:pPr marL="173038" indent="-173038"/>
            <a:r>
              <a:rPr lang="en-US" sz="1200" dirty="0" smtClean="0"/>
              <a:t>Using the .NET Language Integrated Query (LINQ) Framework with Relational Data </a:t>
            </a:r>
            <a:r>
              <a:rPr lang="en-US" sz="1200" b="1" dirty="0" smtClean="0">
                <a:solidFill>
                  <a:schemeClr val="accent2"/>
                </a:solidFill>
              </a:rPr>
              <a:t>(9:00am, N220 F) </a:t>
            </a:r>
          </a:p>
          <a:p>
            <a:pPr marL="173038" indent="-173038"/>
            <a:r>
              <a:rPr lang="en-US" sz="1200" dirty="0" smtClean="0"/>
              <a:t>A Lap around Microsoft Visual Studio Code Name “Orcas” (Repeat) </a:t>
            </a:r>
            <a:r>
              <a:rPr lang="en-US" sz="1200" b="1" dirty="0" smtClean="0">
                <a:solidFill>
                  <a:schemeClr val="accent2"/>
                </a:solidFill>
              </a:rPr>
              <a:t>(1:00pm, S310 A)</a:t>
            </a:r>
            <a:r>
              <a:rPr lang="en-US" sz="1200" dirty="0" smtClean="0"/>
              <a:t> </a:t>
            </a:r>
          </a:p>
          <a:p>
            <a:pPr marL="173038" indent="-173038"/>
            <a:r>
              <a:rPr lang="en-US" sz="1200" dirty="0" smtClean="0"/>
              <a:t>ADO.NET Entity Framework: Provider Model and Integration with Third-Party Databases  </a:t>
            </a:r>
            <a:r>
              <a:rPr lang="en-US" sz="1200" b="1" dirty="0" smtClean="0">
                <a:solidFill>
                  <a:schemeClr val="accent2"/>
                </a:solidFill>
              </a:rPr>
              <a:t>(1:00pm, Blue Theater 12)</a:t>
            </a:r>
          </a:p>
          <a:p>
            <a:pPr marL="173038" indent="-173038"/>
            <a:r>
              <a:rPr lang="en-US" sz="1200" dirty="0" smtClean="0"/>
              <a:t>*Hands-on Labs </a:t>
            </a:r>
            <a:r>
              <a:rPr lang="en-US" sz="1200" b="1" dirty="0" smtClean="0">
                <a:solidFill>
                  <a:schemeClr val="accent2"/>
                </a:solidFill>
              </a:rPr>
              <a:t>(7:00am – 4:00pm) </a:t>
            </a:r>
            <a:endParaRPr lang="en-US" sz="1200" b="1" dirty="0">
              <a:solidFill>
                <a:schemeClr val="accent2"/>
              </a:solidFill>
            </a:endParaRPr>
          </a:p>
        </p:txBody>
      </p:sp>
      <p:sp>
        <p:nvSpPr>
          <p:cNvPr id="10" name="Rounded Rectangle 9"/>
          <p:cNvSpPr/>
          <p:nvPr/>
        </p:nvSpPr>
        <p:spPr bwMode="auto">
          <a:xfrm>
            <a:off x="487172" y="3310854"/>
            <a:ext cx="8439912" cy="598416"/>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r>
              <a:rPr lang="en-US" b="1" dirty="0" smtClean="0"/>
              <a:t>Wednesday</a:t>
            </a:r>
            <a:endParaRPr lang="en-US" dirty="0" smtClean="0"/>
          </a:p>
          <a:p>
            <a:pPr fontAlgn="base">
              <a:spcBef>
                <a:spcPct val="0"/>
              </a:spcBef>
              <a:spcAft>
                <a:spcPct val="0"/>
              </a:spcAft>
            </a:pPr>
            <a:r>
              <a:rPr lang="en-US" sz="1200" dirty="0" smtClean="0"/>
              <a:t>*Hands-on Labs </a:t>
            </a:r>
            <a:r>
              <a:rPr lang="en-US" sz="1200" b="1" dirty="0" smtClean="0">
                <a:solidFill>
                  <a:schemeClr val="accent2"/>
                </a:solidFill>
              </a:rPr>
              <a:t>(7:00am – 10:00pm)</a:t>
            </a:r>
          </a:p>
        </p:txBody>
      </p:sp>
      <p:graphicFrame>
        <p:nvGraphicFramePr>
          <p:cNvPr id="12" name="Table 11"/>
          <p:cNvGraphicFramePr>
            <a:graphicFrameLocks noGrp="1"/>
          </p:cNvGraphicFramePr>
          <p:nvPr/>
        </p:nvGraphicFramePr>
        <p:xfrm>
          <a:off x="583694" y="6344031"/>
          <a:ext cx="4826506" cy="466344"/>
        </p:xfrm>
        <a:graphic>
          <a:graphicData uri="http://schemas.openxmlformats.org/drawingml/2006/table">
            <a:tbl>
              <a:tblPr firstRow="1" bandRow="1">
                <a:tableStyleId>{9D7B26C5-4107-4FEC-AEDC-1716B250A1EF}</a:tableStyleId>
              </a:tblPr>
              <a:tblGrid>
                <a:gridCol w="806956"/>
                <a:gridCol w="4019550"/>
              </a:tblGrid>
              <a:tr h="0">
                <a:tc>
                  <a:txBody>
                    <a:bodyPr/>
                    <a:lstStyle/>
                    <a:p>
                      <a:pPr algn="ctr"/>
                      <a:r>
                        <a:rPr lang="en-US" sz="900" b="1" dirty="0" smtClean="0"/>
                        <a:t>DAT06-HOL </a:t>
                      </a:r>
                      <a:endParaRPr lang="en-US" sz="900" b="1" dirty="0"/>
                    </a:p>
                  </a:txBody>
                  <a:tcPr marL="0" marR="0" marT="9144" marB="9144">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327" rtl="0" eaLnBrk="1" fontAlgn="auto" latinLnBrk="0" hangingPunct="1">
                        <a:lnSpc>
                          <a:spcPct val="100000"/>
                        </a:lnSpc>
                        <a:spcBef>
                          <a:spcPts val="0"/>
                        </a:spcBef>
                        <a:spcAft>
                          <a:spcPts val="0"/>
                        </a:spcAft>
                        <a:buClrTx/>
                        <a:buSzTx/>
                        <a:buFontTx/>
                        <a:buNone/>
                        <a:tabLst/>
                        <a:defRPr/>
                      </a:pPr>
                      <a:r>
                        <a:rPr lang="en-US" sz="900" b="0" kern="1200" dirty="0" smtClean="0">
                          <a:solidFill>
                            <a:schemeClr val="tx1"/>
                          </a:solidFill>
                          <a:latin typeface="+mn-lt"/>
                          <a:ea typeface="+mn-ea"/>
                          <a:cs typeface="+mn-cs"/>
                        </a:rPr>
                        <a:t>Understanding the ADO.NET Entity Framework</a:t>
                      </a:r>
                      <a:endParaRPr lang="en-US" sz="900" b="0" dirty="0" smtClean="0"/>
                    </a:p>
                  </a:txBody>
                  <a:tcPr marL="0" marR="0" marT="9144" marB="9144">
                    <a:lnL>
                      <a:noFill/>
                    </a:lnL>
                    <a:lnR>
                      <a:noFill/>
                    </a:lnR>
                    <a:lnT w="12700" cmpd="sng">
                      <a:noFill/>
                    </a:lnT>
                    <a:lnB w="12700" cmpd="sng">
                      <a:noFill/>
                    </a:lnB>
                    <a:lnTlToBr w="12700" cmpd="sng">
                      <a:noFill/>
                      <a:prstDash val="solid"/>
                    </a:lnTlToBr>
                    <a:lnBlToTr w="12700" cmpd="sng">
                      <a:noFill/>
                      <a:prstDash val="solid"/>
                    </a:lnBlToTr>
                  </a:tcPr>
                </a:tc>
              </a:tr>
              <a:tr h="0">
                <a:tc>
                  <a:txBody>
                    <a:bodyPr/>
                    <a:lstStyle/>
                    <a:p>
                      <a:pPr algn="ctr"/>
                      <a:r>
                        <a:rPr lang="en-US" sz="900" b="1" dirty="0" smtClean="0"/>
                        <a:t>DEV19-HOL </a:t>
                      </a:r>
                      <a:endParaRPr lang="en-US" sz="900" b="1" dirty="0"/>
                    </a:p>
                  </a:txBody>
                  <a:tcPr marL="0" marR="0" marT="9144" marB="9144">
                    <a:lnL>
                      <a:noFill/>
                    </a:lnL>
                    <a:lnR>
                      <a:noFill/>
                    </a:lnR>
                    <a:lnT w="12700" cmpd="sng">
                      <a:noFill/>
                    </a:lnT>
                    <a:lnB>
                      <a:noFill/>
                    </a:lnB>
                    <a:lnTlToBr w="12700" cmpd="sng">
                      <a:noFill/>
                      <a:prstDash val="solid"/>
                    </a:lnTlToBr>
                    <a:lnBlToTr w="12700" cmpd="sng">
                      <a:noFill/>
                      <a:prstDash val="solid"/>
                    </a:lnBlToTr>
                    <a:noFill/>
                  </a:tcPr>
                </a:tc>
                <a:tc>
                  <a:txBody>
                    <a:bodyPr/>
                    <a:lstStyle/>
                    <a:p>
                      <a:pPr marL="0" marR="0" indent="0" algn="l" defTabSz="914327" rtl="0" eaLnBrk="1" fontAlgn="auto" latinLnBrk="0" hangingPunct="1">
                        <a:lnSpc>
                          <a:spcPct val="100000"/>
                        </a:lnSpc>
                        <a:spcBef>
                          <a:spcPts val="0"/>
                        </a:spcBef>
                        <a:spcAft>
                          <a:spcPts val="0"/>
                        </a:spcAft>
                        <a:buClrTx/>
                        <a:buSzTx/>
                        <a:buFontTx/>
                        <a:buNone/>
                        <a:tabLst/>
                        <a:defRPr/>
                      </a:pPr>
                      <a:r>
                        <a:rPr lang="en-US" sz="900" b="0" dirty="0" smtClean="0"/>
                        <a:t>Introduction to LINQ</a:t>
                      </a:r>
                    </a:p>
                  </a:txBody>
                  <a:tcPr marL="0" marR="0" marT="9144" marB="9144">
                    <a:lnL>
                      <a:noFill/>
                    </a:lnL>
                    <a:lnR>
                      <a:noFill/>
                    </a:lnR>
                    <a:lnT w="12700" cmpd="sng">
                      <a:noFill/>
                    </a:lnT>
                    <a:lnB>
                      <a:noFill/>
                    </a:lnB>
                    <a:lnTlToBr w="12700" cmpd="sng">
                      <a:noFill/>
                      <a:prstDash val="solid"/>
                    </a:lnTlToBr>
                    <a:lnBlToTr w="12700" cmpd="sng">
                      <a:noFill/>
                      <a:prstDash val="solid"/>
                    </a:lnBlToTr>
                    <a:noFill/>
                  </a:tcPr>
                </a:tc>
              </a:tr>
              <a:tr h="0">
                <a:tc>
                  <a:txBody>
                    <a:bodyPr/>
                    <a:lstStyle/>
                    <a:p>
                      <a:pPr algn="ctr"/>
                      <a:r>
                        <a:rPr lang="en-US" sz="900" b="1" dirty="0" smtClean="0"/>
                        <a:t>DEV20-HOL </a:t>
                      </a:r>
                      <a:endParaRPr lang="en-US" sz="900" b="1" dirty="0"/>
                    </a:p>
                  </a:txBody>
                  <a:tcPr marL="0" marR="0" marT="9144" marB="9144">
                    <a:lnL>
                      <a:noFill/>
                    </a:lnL>
                    <a:lnR>
                      <a:noFill/>
                    </a:lnR>
                    <a:lnT>
                      <a:noFill/>
                    </a:lnT>
                    <a:lnB w="12700" cmpd="sng">
                      <a:noFill/>
                    </a:lnB>
                    <a:lnTlToBr w="12700" cmpd="sng">
                      <a:noFill/>
                      <a:prstDash val="solid"/>
                    </a:lnTlToBr>
                    <a:lnBlToTr w="12700" cmpd="sng">
                      <a:noFill/>
                      <a:prstDash val="solid"/>
                    </a:lnBlToTr>
                  </a:tcPr>
                </a:tc>
                <a:tc>
                  <a:txBody>
                    <a:bodyPr/>
                    <a:lstStyle/>
                    <a:p>
                      <a:pPr marL="0" marR="0" indent="0" algn="l" defTabSz="914327" rtl="0" eaLnBrk="1" fontAlgn="auto" latinLnBrk="0" hangingPunct="1">
                        <a:lnSpc>
                          <a:spcPct val="100000"/>
                        </a:lnSpc>
                        <a:spcBef>
                          <a:spcPts val="0"/>
                        </a:spcBef>
                        <a:spcAft>
                          <a:spcPts val="0"/>
                        </a:spcAft>
                        <a:buClrTx/>
                        <a:buSzTx/>
                        <a:buFontTx/>
                        <a:buNone/>
                        <a:tabLst/>
                        <a:defRPr/>
                      </a:pPr>
                      <a:r>
                        <a:rPr lang="en-US" sz="900" b="0" dirty="0" smtClean="0"/>
                        <a:t>Mapping Your Objects to Database Tables with LINQ to SQL</a:t>
                      </a:r>
                    </a:p>
                  </a:txBody>
                  <a:tcPr marL="0" marR="0" marT="9144" marB="9144">
                    <a:lnL>
                      <a:noFill/>
                    </a:lnL>
                    <a:lnR>
                      <a:noFill/>
                    </a:lnR>
                    <a:lnT>
                      <a:noFill/>
                    </a:lnT>
                    <a:lnB w="12700" cmpd="sng">
                      <a:noFill/>
                    </a:lnB>
                    <a:lnTlToBr w="12700" cmpd="sng">
                      <a:noFill/>
                      <a:prstDash val="solid"/>
                    </a:lnTlToBr>
                    <a:lnBlToTr w="12700" cmpd="sng">
                      <a:noFill/>
                      <a:prstDash val="solid"/>
                    </a:lnBlToTr>
                  </a:tcPr>
                </a:tc>
              </a:tr>
            </a:tbl>
          </a:graphicData>
        </a:graphic>
      </p:graphicFrame>
      <p:sp>
        <p:nvSpPr>
          <p:cNvPr id="14" name="Rectangle 13"/>
          <p:cNvSpPr/>
          <p:nvPr/>
        </p:nvSpPr>
        <p:spPr>
          <a:xfrm>
            <a:off x="523925" y="6138574"/>
            <a:ext cx="1194558" cy="246221"/>
          </a:xfrm>
          <a:prstGeom prst="rect">
            <a:avLst/>
          </a:prstGeom>
        </p:spPr>
        <p:txBody>
          <a:bodyPr wrap="none">
            <a:spAutoFit/>
          </a:bodyPr>
          <a:lstStyle/>
          <a:p>
            <a:r>
              <a:rPr lang="en-US" sz="1000" b="1" dirty="0" smtClean="0"/>
              <a:t>*Hands-on Labs </a:t>
            </a:r>
            <a:endParaRPr lang="en-US" sz="1000" b="1" dirty="0"/>
          </a:p>
        </p:txBody>
      </p:sp>
    </p:spTree>
  </p:cSld>
  <p:clrMapOvr>
    <a:masterClrMapping/>
  </p:clrMapOvr>
  <p:transition advTm="1281">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ite bar"/>
          <p:cNvPicPr>
            <a:picLocks noChangeAspect="1" noChangeArrowheads="1"/>
          </p:cNvPicPr>
          <p:nvPr/>
        </p:nvPicPr>
        <p:blipFill>
          <a:blip r:embed="rId3">
            <a:duotone>
              <a:prstClr val="black"/>
              <a:schemeClr val="accent5">
                <a:tint val="45000"/>
                <a:satMod val="400000"/>
              </a:schemeClr>
            </a:duotone>
          </a:blip>
          <a:srcRect/>
          <a:stretch>
            <a:fillRect/>
          </a:stretch>
        </p:blipFill>
        <p:spPr bwMode="hidden">
          <a:xfrm>
            <a:off x="0" y="2801216"/>
            <a:ext cx="9144000" cy="3754582"/>
          </a:xfrm>
          <a:prstGeom prst="rect">
            <a:avLst/>
          </a:prstGeom>
          <a:noFill/>
        </p:spPr>
      </p:pic>
      <p:sp>
        <p:nvSpPr>
          <p:cNvPr id="11" name="Rounded Rectangle 10"/>
          <p:cNvSpPr/>
          <p:nvPr/>
        </p:nvSpPr>
        <p:spPr bwMode="blackGray">
          <a:xfrm>
            <a:off x="4570413" y="3266514"/>
            <a:ext cx="4205288" cy="2811556"/>
          </a:xfrm>
          <a:prstGeom prst="roundRect">
            <a:avLst/>
          </a:prstGeom>
          <a:gradFill flip="none" rotWithShape="1">
            <a:gsLst>
              <a:gs pos="0">
                <a:schemeClr val="bg1">
                  <a:alpha val="50000"/>
                </a:schemeClr>
              </a:gs>
              <a:gs pos="100000">
                <a:schemeClr val="bg1">
                  <a:alpha val="5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chemeClr val="tx1"/>
              </a:solidFill>
              <a:effectLst>
                <a:outerShdw blurRad="38100" dist="38100" dir="2700000" algn="tl">
                  <a:srgbClr val="000000">
                    <a:alpha val="43137"/>
                  </a:srgbClr>
                </a:outerShdw>
              </a:effectLst>
              <a:latin typeface="Arial" pitchFamily="34" charset="0"/>
            </a:endParaRPr>
          </a:p>
        </p:txBody>
      </p:sp>
      <p:sp>
        <p:nvSpPr>
          <p:cNvPr id="4" name="AutoShape 3"/>
          <p:cNvSpPr>
            <a:spLocks noChangeArrowheads="1"/>
          </p:cNvSpPr>
          <p:nvPr/>
        </p:nvSpPr>
        <p:spPr bwMode="auto">
          <a:xfrm>
            <a:off x="3689350" y="3348318"/>
            <a:ext cx="4992439" cy="2662518"/>
          </a:xfrm>
          <a:prstGeom prst="roundRect">
            <a:avLst>
              <a:gd name="adj" fmla="val 8315"/>
            </a:avLst>
          </a:prstGeom>
          <a:noFill/>
          <a:ln cap="flat" cmpd="sng">
            <a:noFill/>
            <a:headEnd/>
            <a:tailEnd/>
          </a:ln>
        </p:spPr>
        <p:style>
          <a:lnRef idx="3">
            <a:schemeClr val="lt1"/>
          </a:lnRef>
          <a:fillRef idx="1">
            <a:schemeClr val="dk1"/>
          </a:fillRef>
          <a:effectRef idx="1">
            <a:schemeClr val="dk1"/>
          </a:effectRef>
          <a:fontRef idx="minor">
            <a:schemeClr val="lt1"/>
          </a:fontRef>
        </p:style>
        <p:txBody>
          <a:bodyPr rIns="365760" anchor="ctr"/>
          <a:lstStyle/>
          <a:p>
            <a:pPr algn="r"/>
            <a:r>
              <a:rPr lang="en-US" sz="4000" dirty="0" smtClean="0">
                <a:effectLst>
                  <a:outerShdw blurRad="63500" sx="102000" sy="102000" algn="ctr" rotWithShape="0">
                    <a:prstClr val="black">
                      <a:alpha val="40000"/>
                    </a:prstClr>
                  </a:outerShdw>
                </a:effectLst>
                <a:latin typeface="+mj-lt"/>
              </a:rPr>
              <a:t>Complete an evaluation on </a:t>
            </a:r>
            <a:r>
              <a:rPr lang="en-US" sz="4000" dirty="0" err="1" smtClean="0">
                <a:effectLst>
                  <a:outerShdw blurRad="63500" sx="102000" sy="102000" algn="ctr" rotWithShape="0">
                    <a:prstClr val="black">
                      <a:alpha val="40000"/>
                    </a:prstClr>
                  </a:outerShdw>
                </a:effectLst>
                <a:latin typeface="+mj-lt"/>
              </a:rPr>
              <a:t>CommNet</a:t>
            </a:r>
            <a:r>
              <a:rPr lang="en-US" sz="4000" dirty="0" smtClean="0">
                <a:effectLst>
                  <a:outerShdw blurRad="63500" sx="102000" sy="102000" algn="ctr" rotWithShape="0">
                    <a:prstClr val="black">
                      <a:alpha val="40000"/>
                    </a:prstClr>
                  </a:outerShdw>
                </a:effectLst>
                <a:latin typeface="+mj-lt"/>
              </a:rPr>
              <a:t> and </a:t>
            </a:r>
            <a:br>
              <a:rPr lang="en-US" sz="4000" dirty="0" smtClean="0">
                <a:effectLst>
                  <a:outerShdw blurRad="63500" sx="102000" sy="102000" algn="ctr" rotWithShape="0">
                    <a:prstClr val="black">
                      <a:alpha val="40000"/>
                    </a:prstClr>
                  </a:outerShdw>
                </a:effectLst>
                <a:latin typeface="+mj-lt"/>
              </a:rPr>
            </a:br>
            <a:r>
              <a:rPr lang="en-US" sz="4000" dirty="0" smtClean="0">
                <a:effectLst>
                  <a:outerShdw blurRad="63500" sx="102000" sy="102000" algn="ctr" rotWithShape="0">
                    <a:prstClr val="black">
                      <a:alpha val="40000"/>
                    </a:prstClr>
                  </a:outerShdw>
                </a:effectLst>
                <a:latin typeface="+mj-lt"/>
              </a:rPr>
              <a:t>enter to win!</a:t>
            </a:r>
            <a:endParaRPr lang="en-US" sz="4000" dirty="0">
              <a:effectLst>
                <a:outerShdw blurRad="63500" sx="102000" sy="102000" algn="ctr" rotWithShape="0">
                  <a:prstClr val="black">
                    <a:alpha val="40000"/>
                  </a:prstClr>
                </a:outerShdw>
              </a:effectLst>
              <a:latin typeface="+mj-lt"/>
            </a:endParaRPr>
          </a:p>
        </p:txBody>
      </p:sp>
      <p:pic>
        <p:nvPicPr>
          <p:cNvPr id="5" name="Picture 4" descr="ticket4pngmask4.png"/>
          <p:cNvPicPr>
            <a:picLocks noChangeAspect="1"/>
          </p:cNvPicPr>
          <p:nvPr/>
        </p:nvPicPr>
        <p:blipFill>
          <a:blip r:embed="rId4" cstate="print"/>
          <a:stretch>
            <a:fillRect/>
          </a:stretch>
        </p:blipFill>
        <p:spPr>
          <a:xfrm flipH="1">
            <a:off x="-201705" y="3787442"/>
            <a:ext cx="6243637" cy="2588145"/>
          </a:xfrm>
          <a:prstGeom prst="rect">
            <a:avLst/>
          </a:prstGeom>
        </p:spPr>
      </p:pic>
      <p:pic>
        <p:nvPicPr>
          <p:cNvPr id="6" name="Picture 5" descr="Xbox 360 console and controller"/>
          <p:cNvPicPr>
            <a:picLocks noChangeAspect="1" noChangeArrowheads="1"/>
          </p:cNvPicPr>
          <p:nvPr/>
        </p:nvPicPr>
        <p:blipFill>
          <a:blip r:embed="rId5"/>
          <a:srcRect/>
          <a:stretch>
            <a:fillRect/>
          </a:stretch>
        </p:blipFill>
        <p:spPr bwMode="auto">
          <a:xfrm>
            <a:off x="640734" y="706983"/>
            <a:ext cx="3388342" cy="3593555"/>
          </a:xfrm>
          <a:prstGeom prst="rect">
            <a:avLst/>
          </a:prstGeom>
          <a:noFill/>
        </p:spPr>
      </p:pic>
      <p:pic>
        <p:nvPicPr>
          <p:cNvPr id="9" name="Picture 2" descr="D:\Pennie's documents\MS Image\Boxshot_Logo\MICROSOFT\Microsoft Logo Black.png"/>
          <p:cNvPicPr>
            <a:picLocks noChangeAspect="1" noChangeArrowheads="1"/>
          </p:cNvPicPr>
          <p:nvPr/>
        </p:nvPicPr>
        <p:blipFill>
          <a:blip r:embed="rId6"/>
          <a:srcRect r="2899" b="823"/>
          <a:stretch>
            <a:fillRect/>
          </a:stretch>
        </p:blipFill>
        <p:spPr bwMode="auto">
          <a:xfrm rot="516873">
            <a:off x="212620" y="4245213"/>
            <a:ext cx="1891939" cy="318842"/>
          </a:xfrm>
          <a:prstGeom prst="rect">
            <a:avLst/>
          </a:prstGeom>
          <a:noFill/>
        </p:spPr>
      </p:pic>
      <p:pic>
        <p:nvPicPr>
          <p:cNvPr id="10" name="Picture 2" descr="C:\Documents and Settings\Pennie\My Documents\TechEd07 Eval slide\TechNet_sub_pms.png"/>
          <p:cNvPicPr>
            <a:picLocks noChangeAspect="1" noChangeArrowheads="1"/>
          </p:cNvPicPr>
          <p:nvPr/>
        </p:nvPicPr>
        <p:blipFill>
          <a:blip r:embed="rId7" cstate="print"/>
          <a:srcRect l="53359"/>
          <a:stretch>
            <a:fillRect/>
          </a:stretch>
        </p:blipFill>
        <p:spPr bwMode="auto">
          <a:xfrm rot="1105174">
            <a:off x="2039060" y="4456289"/>
            <a:ext cx="1649600" cy="909199"/>
          </a:xfrm>
          <a:prstGeom prst="rect">
            <a:avLst/>
          </a:prstGeom>
          <a:noFill/>
        </p:spPr>
      </p:pic>
      <p:pic>
        <p:nvPicPr>
          <p:cNvPr id="57348" name="Picture 4" descr="C:\Documents and Settings\Jessica Mans\Desktop\In progress\TechEd\Ult07EN_3DP.png"/>
          <p:cNvPicPr>
            <a:picLocks noChangeAspect="1" noChangeArrowheads="1"/>
          </p:cNvPicPr>
          <p:nvPr/>
        </p:nvPicPr>
        <p:blipFill>
          <a:blip r:embed="rId8" cstate="print"/>
          <a:srcRect/>
          <a:stretch>
            <a:fillRect/>
          </a:stretch>
        </p:blipFill>
        <p:spPr bwMode="auto">
          <a:xfrm>
            <a:off x="2333517" y="306733"/>
            <a:ext cx="2170813" cy="2392059"/>
          </a:xfrm>
          <a:prstGeom prst="rect">
            <a:avLst/>
          </a:prstGeom>
          <a:noFill/>
        </p:spPr>
      </p:pic>
      <p:pic>
        <p:nvPicPr>
          <p:cNvPr id="57347" name="Picture 3" descr="C:\Documents and Settings\Jessica Mans\Desktop\In progress\TechEd\V_UltEN_3DP.png"/>
          <p:cNvPicPr>
            <a:picLocks noChangeAspect="1" noChangeArrowheads="1"/>
          </p:cNvPicPr>
          <p:nvPr/>
        </p:nvPicPr>
        <p:blipFill>
          <a:blip r:embed="rId9" cstate="print"/>
          <a:srcRect/>
          <a:stretch>
            <a:fillRect/>
          </a:stretch>
        </p:blipFill>
        <p:spPr bwMode="auto">
          <a:xfrm>
            <a:off x="3689350" y="758645"/>
            <a:ext cx="2170813" cy="2392059"/>
          </a:xfrm>
          <a:prstGeom prst="rect">
            <a:avLst/>
          </a:prstGeom>
          <a:noFill/>
        </p:spPr>
      </p:pic>
      <p:sp>
        <p:nvSpPr>
          <p:cNvPr id="12" name="Rectangle 11"/>
          <p:cNvSpPr/>
          <p:nvPr/>
        </p:nvSpPr>
        <p:spPr bwMode="black">
          <a:xfrm>
            <a:off x="-2200835" y="273050"/>
            <a:ext cx="2133600" cy="2027238"/>
          </a:xfrm>
          <a:prstGeom prst="rect">
            <a:avLst/>
          </a:prstGeom>
          <a:gradFill flip="none" rotWithShape="1">
            <a:gsLst>
              <a:gs pos="0">
                <a:schemeClr val="accent2">
                  <a:alpha val="24000"/>
                </a:schemeClr>
              </a:gs>
              <a:gs pos="100000">
                <a:srgbClr val="002060">
                  <a:alpha val="37000"/>
                </a:srgbClr>
              </a:gs>
            </a:gsLst>
            <a:lin ang="2700000" scaled="1"/>
            <a:tileRect/>
          </a:gradFill>
          <a:ln>
            <a:solidFill>
              <a:schemeClr val="accent4"/>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a:r>
              <a:rPr lang="en-US" dirty="0" smtClean="0">
                <a:solidFill>
                  <a:schemeClr val="tx1"/>
                </a:solidFill>
                <a:latin typeface="Segoe" pitchFamily="34" charset="0"/>
              </a:rPr>
              <a:t>Required slide</a:t>
            </a:r>
          </a:p>
        </p:txBody>
      </p:sp>
    </p:spTree>
  </p:cSld>
  <p:clrMapOvr>
    <a:masterClrMapping/>
  </p:clrMapOvr>
  <p:transition advTm="955">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smtClean="0"/>
              <a:t>Q&amp;A</a:t>
            </a:r>
            <a:endParaRPr lang="en-US" dirty="0"/>
          </a:p>
        </p:txBody>
      </p:sp>
      <p:sp>
        <p:nvSpPr>
          <p:cNvPr id="3" name="Title 2"/>
          <p:cNvSpPr>
            <a:spLocks noGrp="1"/>
          </p:cNvSpPr>
          <p:nvPr>
            <p:ph type="ctrTitle"/>
          </p:nvPr>
        </p:nvSpPr>
        <p:spPr/>
        <p:txBody>
          <a:bodyPr/>
          <a:lstStyle/>
          <a:p>
            <a:r>
              <a:rPr smtClean="0"/>
              <a:t>Questions?</a:t>
            </a:r>
            <a:endParaRPr lang="en-US" dirty="0"/>
          </a:p>
        </p:txBody>
      </p:sp>
      <p:pic>
        <p:nvPicPr>
          <p:cNvPr id="5" name="Picture 2" descr="D:\Slidework\Jobs\TechEd2007 - Brian Marble\Template\Design\Round 3\images\Hand.png"/>
          <p:cNvPicPr>
            <a:picLocks noChangeAspect="1" noChangeArrowheads="1"/>
          </p:cNvPicPr>
          <p:nvPr/>
        </p:nvPicPr>
        <p:blipFill>
          <a:blip r:embed="rId3" cstate="print"/>
          <a:srcRect/>
          <a:stretch>
            <a:fillRect/>
          </a:stretch>
        </p:blipFill>
        <p:spPr bwMode="auto">
          <a:xfrm flipH="1">
            <a:off x="2271812" y="3075616"/>
            <a:ext cx="662922" cy="514686"/>
          </a:xfrm>
          <a:prstGeom prst="rect">
            <a:avLst/>
          </a:prstGeom>
          <a:noFill/>
        </p:spPr>
      </p:pic>
    </p:spTree>
  </p:cSld>
  <p:clrMapOvr>
    <a:masterClrMapping/>
  </p:clrMapOvr>
  <p:transition advTm="200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Rounded Rectangle 11"/>
          <p:cNvSpPr/>
          <p:nvPr/>
        </p:nvSpPr>
        <p:spPr bwMode="blackWhite">
          <a:xfrm>
            <a:off x="443753" y="1371600"/>
            <a:ext cx="8331947" cy="2286000"/>
          </a:xfrm>
          <a:prstGeom prst="roundRect">
            <a:avLst>
              <a:gd name="adj" fmla="val 7630"/>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0" bIns="54864" numCol="1" rtlCol="0" anchor="t" anchorCtr="0" compatLnSpc="1">
            <a:prstTxWarp prst="textNoShape">
              <a:avLst/>
            </a:prstTxWarp>
          </a:bodyPr>
          <a:lstStyle/>
          <a:p>
            <a:pPr fontAlgn="t"/>
            <a:r>
              <a:rPr lang="en-US" sz="2000" b="1" dirty="0" smtClean="0">
                <a:effectLst>
                  <a:outerShdw blurRad="63500" algn="ctr" rotWithShape="0">
                    <a:prstClr val="black">
                      <a:alpha val="40000"/>
                    </a:prstClr>
                  </a:outerShdw>
                </a:effectLst>
              </a:rPr>
              <a:t>Breakout  Sessions</a:t>
            </a:r>
            <a:r>
              <a:rPr lang="en-US" b="1" dirty="0" smtClean="0">
                <a:effectLst>
                  <a:outerShdw blurRad="63500" algn="ctr" rotWithShape="0">
                    <a:prstClr val="black">
                      <a:alpha val="40000"/>
                    </a:prstClr>
                  </a:outerShdw>
                </a:effectLst>
              </a:rPr>
              <a:t/>
            </a:r>
            <a:br>
              <a:rPr lang="en-US" b="1" dirty="0" smtClean="0">
                <a:effectLst>
                  <a:outerShdw blurRad="63500" algn="ctr" rotWithShape="0">
                    <a:prstClr val="black">
                      <a:alpha val="40000"/>
                    </a:prstClr>
                  </a:outerShdw>
                </a:effectLst>
              </a:rPr>
            </a:br>
            <a:r>
              <a:rPr lang="en-US" dirty="0" smtClean="0">
                <a:solidFill>
                  <a:schemeClr val="accent2"/>
                </a:solidFill>
              </a:rPr>
              <a:t>DEV324</a:t>
            </a:r>
            <a:r>
              <a:rPr lang="en-US" dirty="0" smtClean="0"/>
              <a:t> The .NET Language Integrated Query (LINQ) Framework</a:t>
            </a:r>
          </a:p>
          <a:p>
            <a:pPr fontAlgn="t"/>
            <a:r>
              <a:rPr lang="en-US" dirty="0" smtClean="0">
                <a:solidFill>
                  <a:schemeClr val="accent2"/>
                </a:solidFill>
              </a:rPr>
              <a:t>DEV338</a:t>
            </a:r>
            <a:r>
              <a:rPr lang="en-US" dirty="0" smtClean="0"/>
              <a:t> Microsoft Visual C#: Tips and Tricks for the Microsoft </a:t>
            </a:r>
            <a:br>
              <a:rPr lang="en-US" dirty="0" smtClean="0"/>
            </a:br>
            <a:r>
              <a:rPr lang="en-US" dirty="0" smtClean="0"/>
              <a:t>	Visual Studio 2008 IDE</a:t>
            </a:r>
          </a:p>
          <a:p>
            <a:pPr fontAlgn="t"/>
            <a:r>
              <a:rPr lang="en-US" dirty="0" smtClean="0">
                <a:solidFill>
                  <a:schemeClr val="accent2"/>
                </a:solidFill>
              </a:rPr>
              <a:t>DEV346</a:t>
            </a:r>
            <a:r>
              <a:rPr lang="en-US" dirty="0" smtClean="0"/>
              <a:t> Microsoft Visual C# Under the Covers: An In-Depth Look at C# 3.0</a:t>
            </a:r>
          </a:p>
          <a:p>
            <a:pPr fontAlgn="t"/>
            <a:r>
              <a:rPr lang="en-US" dirty="0" smtClean="0">
                <a:solidFill>
                  <a:schemeClr val="accent2"/>
                </a:solidFill>
              </a:rPr>
              <a:t>DEV348</a:t>
            </a:r>
            <a:r>
              <a:rPr lang="en-US" dirty="0" smtClean="0"/>
              <a:t> Using the .NET Language Integrated Query (LINQ) Framework with 	Relational Data</a:t>
            </a:r>
          </a:p>
          <a:p>
            <a:pPr fontAlgn="base">
              <a:spcBef>
                <a:spcPct val="0"/>
              </a:spcBef>
              <a:spcAft>
                <a:spcPct val="0"/>
              </a:spcAft>
            </a:pPr>
            <a:endParaRPr lang="en-US" i="1" dirty="0" smtClean="0">
              <a:effectLst>
                <a:outerShdw blurRad="63500" algn="ctr" rotWithShape="0">
                  <a:prstClr val="black">
                    <a:alpha val="40000"/>
                  </a:prstClr>
                </a:outerShdw>
              </a:effectLst>
            </a:endParaRPr>
          </a:p>
        </p:txBody>
      </p:sp>
      <p:sp>
        <p:nvSpPr>
          <p:cNvPr id="13" name="Rounded Rectangle 12"/>
          <p:cNvSpPr/>
          <p:nvPr/>
        </p:nvSpPr>
        <p:spPr bwMode="blackWhite">
          <a:xfrm>
            <a:off x="443753" y="3824052"/>
            <a:ext cx="8331947" cy="1183340"/>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t" anchorCtr="0" compatLnSpc="1">
            <a:prstTxWarp prst="textNoShape">
              <a:avLst/>
            </a:prstTxWarp>
          </a:bodyPr>
          <a:lstStyle/>
          <a:p>
            <a:pPr fontAlgn="base"/>
            <a:r>
              <a:rPr lang="en-US" sz="2000" b="1" dirty="0" smtClean="0">
                <a:effectLst>
                  <a:outerShdw blurRad="63500" algn="ctr" rotWithShape="0">
                    <a:prstClr val="black">
                      <a:alpha val="40000"/>
                    </a:prstClr>
                  </a:outerShdw>
                </a:effectLst>
              </a:rPr>
              <a:t>Chalk-Talks</a:t>
            </a:r>
            <a:r>
              <a:rPr lang="en-US" b="1" dirty="0" smtClean="0">
                <a:effectLst>
                  <a:outerShdw blurRad="63500" algn="ctr" rotWithShape="0">
                    <a:prstClr val="black">
                      <a:alpha val="40000"/>
                    </a:prstClr>
                  </a:outerShdw>
                </a:effectLst>
              </a:rPr>
              <a:t/>
            </a:r>
            <a:br>
              <a:rPr lang="en-US" b="1" dirty="0" smtClean="0">
                <a:effectLst>
                  <a:outerShdw blurRad="63500" algn="ctr" rotWithShape="0">
                    <a:prstClr val="black">
                      <a:alpha val="40000"/>
                    </a:prstClr>
                  </a:outerShdw>
                </a:effectLst>
              </a:rPr>
            </a:br>
            <a:r>
              <a:rPr lang="en-US" dirty="0" smtClean="0">
                <a:solidFill>
                  <a:schemeClr val="accent2"/>
                </a:solidFill>
              </a:rPr>
              <a:t>WEB13-TLC</a:t>
            </a:r>
            <a:r>
              <a:rPr lang="en-US" dirty="0" smtClean="0"/>
              <a:t> Meet the LINQ team</a:t>
            </a:r>
          </a:p>
          <a:p>
            <a:pPr fontAlgn="base">
              <a:spcBef>
                <a:spcPct val="0"/>
              </a:spcBef>
              <a:spcAft>
                <a:spcPct val="0"/>
              </a:spcAft>
            </a:pPr>
            <a:endParaRPr lang="en-US" i="1" dirty="0" smtClean="0">
              <a:effectLst>
                <a:outerShdw blurRad="63500" algn="ctr" rotWithShape="0">
                  <a:prstClr val="black">
                    <a:alpha val="40000"/>
                  </a:prstClr>
                </a:outerShdw>
              </a:effectLst>
            </a:endParaRPr>
          </a:p>
        </p:txBody>
      </p:sp>
      <p:sp>
        <p:nvSpPr>
          <p:cNvPr id="6" name="Rectangle 2"/>
          <p:cNvSpPr>
            <a:spLocks noGrp="1" noChangeArrowheads="1"/>
          </p:cNvSpPr>
          <p:nvPr>
            <p:ph type="title"/>
          </p:nvPr>
        </p:nvSpPr>
        <p:spPr>
          <a:noFill/>
          <a:ln/>
        </p:spPr>
        <p:txBody>
          <a:bodyPr/>
          <a:lstStyle/>
          <a:p>
            <a:r>
              <a:rPr>
                <a:ln>
                  <a:noFill/>
                </a:ln>
              </a:rPr>
              <a:t>Related </a:t>
            </a:r>
            <a:r>
              <a:rPr smtClean="0">
                <a:ln>
                  <a:noFill/>
                </a:ln>
              </a:rPr>
              <a:t>Content</a:t>
            </a:r>
            <a:endParaRPr>
              <a:ln>
                <a:noFill/>
              </a:ln>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Resources</a:t>
            </a:r>
            <a:endParaRPr lang="en-US" dirty="0"/>
          </a:p>
        </p:txBody>
      </p:sp>
      <p:sp>
        <p:nvSpPr>
          <p:cNvPr id="4" name="Rounded Rectangle 3"/>
          <p:cNvSpPr/>
          <p:nvPr/>
        </p:nvSpPr>
        <p:spPr bwMode="auto">
          <a:xfrm>
            <a:off x="485775" y="1100139"/>
            <a:ext cx="8342680" cy="709612"/>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fontAlgn="base">
              <a:spcBef>
                <a:spcPct val="0"/>
              </a:spcBef>
              <a:spcAft>
                <a:spcPct val="0"/>
              </a:spcAft>
            </a:pPr>
            <a:r>
              <a:rPr lang="en-US" sz="1400" b="1" dirty="0" smtClean="0"/>
              <a:t>Technical Communities, </a:t>
            </a:r>
            <a:r>
              <a:rPr lang="en-US" sz="1400" b="1" dirty="0" err="1" smtClean="0"/>
              <a:t>Webcasts</a:t>
            </a:r>
            <a:r>
              <a:rPr lang="en-US" sz="1400" b="1" dirty="0" smtClean="0"/>
              <a:t>, </a:t>
            </a:r>
            <a:r>
              <a:rPr lang="en-US" sz="1400" b="1" dirty="0" err="1" smtClean="0"/>
              <a:t>Blogs</a:t>
            </a:r>
            <a:r>
              <a:rPr lang="en-US" sz="1400" b="1" dirty="0" smtClean="0"/>
              <a:t>, Chats &amp; User Groups</a:t>
            </a:r>
          </a:p>
          <a:p>
            <a:pPr fontAlgn="base">
              <a:spcBef>
                <a:spcPct val="0"/>
              </a:spcBef>
              <a:spcAft>
                <a:spcPct val="0"/>
              </a:spcAft>
            </a:pPr>
            <a:r>
              <a:rPr lang="en-US" sz="1400" b="1" dirty="0" smtClean="0">
                <a:hlinkClick r:id="rId3"/>
              </a:rPr>
              <a:t>http://www.microsoft.com/communities/</a:t>
            </a:r>
            <a:r>
              <a:rPr lang="en-US" sz="1400" b="1" dirty="0" err="1" smtClean="0">
                <a:hlinkClick r:id="rId3"/>
              </a:rPr>
              <a:t>default.mspx</a:t>
            </a:r>
            <a:r>
              <a:rPr lang="en-US" sz="1400" b="1" dirty="0" smtClean="0"/>
              <a:t>  </a:t>
            </a:r>
          </a:p>
        </p:txBody>
      </p:sp>
      <p:sp>
        <p:nvSpPr>
          <p:cNvPr id="5" name="Rounded Rectangle 4"/>
          <p:cNvSpPr/>
          <p:nvPr/>
        </p:nvSpPr>
        <p:spPr bwMode="auto">
          <a:xfrm>
            <a:off x="485775" y="2687639"/>
            <a:ext cx="8342680" cy="808596"/>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r>
              <a:rPr lang="en-US" sz="1400" b="1" dirty="0" smtClean="0"/>
              <a:t>Microsoft Developer Network (MSDN) &amp; TechNet </a:t>
            </a:r>
            <a:endParaRPr lang="en-US" sz="1400" dirty="0" smtClean="0"/>
          </a:p>
          <a:p>
            <a:r>
              <a:rPr lang="en-US" sz="1400" b="1" dirty="0" smtClean="0">
                <a:hlinkClick r:id="rId4"/>
              </a:rPr>
              <a:t>http://microsoft.com/</a:t>
            </a:r>
            <a:r>
              <a:rPr lang="en-US" sz="1400" b="1" dirty="0" err="1" smtClean="0">
                <a:hlinkClick r:id="rId4"/>
              </a:rPr>
              <a:t>msdn</a:t>
            </a:r>
            <a:r>
              <a:rPr lang="en-US" sz="1400" b="1" dirty="0" smtClean="0"/>
              <a:t>  </a:t>
            </a:r>
            <a:endParaRPr lang="en-US" sz="1400" dirty="0" smtClean="0"/>
          </a:p>
          <a:p>
            <a:r>
              <a:rPr lang="en-US" sz="1400" b="1" u="sng" dirty="0" smtClean="0">
                <a:hlinkClick r:id="rId5" tooltip="http://microsoft.com/technet"/>
              </a:rPr>
              <a:t>http://microsoft.com/</a:t>
            </a:r>
            <a:r>
              <a:rPr lang="en-US" sz="1400" b="1" u="sng" dirty="0" err="1" smtClean="0">
                <a:hlinkClick r:id="rId5" tooltip="http://microsoft.com/technet"/>
              </a:rPr>
              <a:t>technet</a:t>
            </a:r>
            <a:r>
              <a:rPr lang="en-US" sz="1400" b="1" dirty="0" smtClean="0"/>
              <a:t> </a:t>
            </a:r>
            <a:endParaRPr lang="en-US" sz="1400" dirty="0" smtClean="0">
              <a:solidFill>
                <a:schemeClr val="tx1"/>
              </a:solidFill>
              <a:cs typeface="Arial" pitchFamily="34" charset="0"/>
            </a:endParaRPr>
          </a:p>
        </p:txBody>
      </p:sp>
      <p:sp>
        <p:nvSpPr>
          <p:cNvPr id="6" name="Rounded Rectangle 5"/>
          <p:cNvSpPr/>
          <p:nvPr/>
        </p:nvSpPr>
        <p:spPr bwMode="auto">
          <a:xfrm>
            <a:off x="485775" y="3588965"/>
            <a:ext cx="8342680" cy="709612"/>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r>
              <a:rPr lang="en-US" sz="1400" b="1" dirty="0" smtClean="0"/>
              <a:t>Trial Software and Virtual Labs</a:t>
            </a:r>
            <a:endParaRPr lang="en-US" sz="1400" dirty="0" smtClean="0"/>
          </a:p>
          <a:p>
            <a:r>
              <a:rPr lang="en-US" sz="1400" b="1" u="sng" dirty="0" smtClean="0">
                <a:hlinkClick r:id="rId6" tooltip="http://www.microsoft.com/technet/downloads/trials/default.mspx"/>
              </a:rPr>
              <a:t>http://www.microsoft.com/</a:t>
            </a:r>
            <a:r>
              <a:rPr lang="en-US" sz="1400" b="1" u="sng" dirty="0" err="1" smtClean="0">
                <a:hlinkClick r:id="rId6" tooltip="http://www.microsoft.com/technet/downloads/trials/default.mspx"/>
              </a:rPr>
              <a:t>technet/downloads/trials/default.mspx</a:t>
            </a:r>
            <a:r>
              <a:rPr lang="en-US" sz="1400" b="1" dirty="0" smtClean="0"/>
              <a:t> </a:t>
            </a:r>
            <a:endParaRPr lang="en-US" sz="1400" dirty="0"/>
          </a:p>
        </p:txBody>
      </p:sp>
      <p:sp>
        <p:nvSpPr>
          <p:cNvPr id="10" name="Rounded Rectangle 9"/>
          <p:cNvSpPr/>
          <p:nvPr/>
        </p:nvSpPr>
        <p:spPr bwMode="auto">
          <a:xfrm>
            <a:off x="485775" y="1893889"/>
            <a:ext cx="8342680" cy="709612"/>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fontAlgn="base">
              <a:spcBef>
                <a:spcPct val="0"/>
              </a:spcBef>
              <a:spcAft>
                <a:spcPct val="0"/>
              </a:spcAft>
            </a:pPr>
            <a:r>
              <a:rPr lang="en-US" sz="1400" b="1" dirty="0" smtClean="0"/>
              <a:t>Microsoft Learning and Certification</a:t>
            </a:r>
          </a:p>
          <a:p>
            <a:pPr fontAlgn="base">
              <a:spcBef>
                <a:spcPct val="0"/>
              </a:spcBef>
              <a:spcAft>
                <a:spcPct val="0"/>
              </a:spcAft>
            </a:pPr>
            <a:r>
              <a:rPr lang="en-US" sz="1400" b="1" dirty="0" smtClean="0">
                <a:hlinkClick r:id="rId7"/>
              </a:rPr>
              <a:t>http://www.microsoft.com/learning/</a:t>
            </a:r>
            <a:r>
              <a:rPr lang="en-US" sz="1400" b="1" dirty="0" err="1" smtClean="0">
                <a:hlinkClick r:id="rId7"/>
              </a:rPr>
              <a:t>default.mspx</a:t>
            </a:r>
            <a:r>
              <a:rPr lang="en-US" sz="1400" b="1" dirty="0" smtClean="0"/>
              <a:t>  </a:t>
            </a:r>
          </a:p>
        </p:txBody>
      </p:sp>
      <p:sp>
        <p:nvSpPr>
          <p:cNvPr id="8" name="Rounded Rectangle 7"/>
          <p:cNvSpPr/>
          <p:nvPr/>
        </p:nvSpPr>
        <p:spPr bwMode="auto">
          <a:xfrm>
            <a:off x="453536" y="4373808"/>
            <a:ext cx="8342680" cy="709612"/>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fontAlgn="base">
              <a:spcBef>
                <a:spcPct val="0"/>
              </a:spcBef>
              <a:spcAft>
                <a:spcPct val="0"/>
              </a:spcAft>
            </a:pPr>
            <a:r>
              <a:rPr lang="en-US" sz="1400" b="1" dirty="0" smtClean="0"/>
              <a:t>Visual C# Developer Center</a:t>
            </a:r>
          </a:p>
          <a:p>
            <a:pPr fontAlgn="base">
              <a:spcBef>
                <a:spcPct val="0"/>
              </a:spcBef>
              <a:spcAft>
                <a:spcPct val="0"/>
              </a:spcAft>
            </a:pPr>
            <a:r>
              <a:rPr lang="en-US" sz="1400" b="1" u="sng" dirty="0" smtClean="0">
                <a:hlinkClick r:id="rId8"/>
              </a:rPr>
              <a:t>http://msdn2.microsoft.com/en-us/vcsharp/default.aspx</a:t>
            </a:r>
            <a:endParaRPr lang="en-US" sz="1400" b="1" dirty="0" smtClean="0"/>
          </a:p>
        </p:txBody>
      </p:sp>
      <p:sp>
        <p:nvSpPr>
          <p:cNvPr id="11" name="Rounded Rectangle 10"/>
          <p:cNvSpPr/>
          <p:nvPr/>
        </p:nvSpPr>
        <p:spPr bwMode="auto">
          <a:xfrm>
            <a:off x="438882" y="5150462"/>
            <a:ext cx="8342680" cy="709612"/>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fontAlgn="base">
              <a:spcBef>
                <a:spcPct val="0"/>
              </a:spcBef>
              <a:spcAft>
                <a:spcPct val="0"/>
              </a:spcAft>
            </a:pPr>
            <a:r>
              <a:rPr lang="en-US" sz="1400" b="1" dirty="0" smtClean="0"/>
              <a:t>Visual Studio 2008 Beta1 Download Page</a:t>
            </a:r>
          </a:p>
          <a:p>
            <a:pPr fontAlgn="base">
              <a:spcBef>
                <a:spcPct val="0"/>
              </a:spcBef>
              <a:spcAft>
                <a:spcPct val="0"/>
              </a:spcAft>
            </a:pPr>
            <a:r>
              <a:rPr lang="en-US" sz="1400" b="1" u="sng" dirty="0" smtClean="0">
                <a:hlinkClick r:id="rId9"/>
              </a:rPr>
              <a:t>http://msdn2.microsoft.com/en-us/vstudio/aa700831.aspx</a:t>
            </a:r>
            <a:endParaRPr lang="en-US" sz="1400" b="1" dirty="0" smtClean="0"/>
          </a:p>
        </p:txBody>
      </p:sp>
      <p:sp>
        <p:nvSpPr>
          <p:cNvPr id="12" name="Rounded Rectangle 11"/>
          <p:cNvSpPr/>
          <p:nvPr/>
        </p:nvSpPr>
        <p:spPr bwMode="auto">
          <a:xfrm>
            <a:off x="433020" y="5927116"/>
            <a:ext cx="8342680" cy="709612"/>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fontAlgn="base">
              <a:spcBef>
                <a:spcPct val="0"/>
              </a:spcBef>
              <a:spcAft>
                <a:spcPct val="0"/>
              </a:spcAft>
            </a:pPr>
            <a:r>
              <a:rPr lang="en-US" sz="1400" b="1" dirty="0" smtClean="0"/>
              <a:t>Visual Studio 2008 Samples</a:t>
            </a:r>
          </a:p>
          <a:p>
            <a:pPr fontAlgn="base">
              <a:spcBef>
                <a:spcPct val="0"/>
              </a:spcBef>
              <a:spcAft>
                <a:spcPct val="0"/>
              </a:spcAft>
            </a:pPr>
            <a:r>
              <a:rPr lang="en-US" sz="1400" b="1" u="sng" dirty="0" smtClean="0">
                <a:hlinkClick r:id="rId10"/>
              </a:rPr>
              <a:t>http://msdn2.microsoft.com/en-us/bb330936.aspx</a:t>
            </a:r>
            <a:endParaRPr lang="en-US" sz="1400" b="1" dirty="0" smtClean="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Resources</a:t>
            </a:r>
            <a:endParaRPr lang="en-US" dirty="0"/>
          </a:p>
        </p:txBody>
      </p:sp>
      <p:sp>
        <p:nvSpPr>
          <p:cNvPr id="5" name="Rounded Rectangle 4"/>
          <p:cNvSpPr/>
          <p:nvPr/>
        </p:nvSpPr>
        <p:spPr bwMode="auto">
          <a:xfrm>
            <a:off x="485774" y="3983558"/>
            <a:ext cx="8439912" cy="637928"/>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r>
              <a:rPr lang="en-US" b="1" dirty="0" smtClean="0"/>
              <a:t>Wednesday</a:t>
            </a:r>
          </a:p>
          <a:p>
            <a:r>
              <a:rPr lang="en-US" sz="1200" dirty="0" smtClean="0"/>
              <a:t>Building Microsoft Windows Communication Foundation and Windows Workflow Foundation Applications with </a:t>
            </a:r>
            <a:br>
              <a:rPr lang="en-US" sz="1200" dirty="0" smtClean="0"/>
            </a:br>
            <a:r>
              <a:rPr lang="en-US" sz="1200" dirty="0" smtClean="0"/>
              <a:t>Microsoft Visual Studio 2008 </a:t>
            </a:r>
            <a:r>
              <a:rPr lang="en-US" sz="1200" b="1" dirty="0" smtClean="0">
                <a:solidFill>
                  <a:schemeClr val="accent2"/>
                </a:solidFill>
              </a:rPr>
              <a:t>5:30</a:t>
            </a:r>
          </a:p>
        </p:txBody>
      </p:sp>
      <p:sp>
        <p:nvSpPr>
          <p:cNvPr id="6" name="Rounded Rectangle 5"/>
          <p:cNvSpPr/>
          <p:nvPr/>
        </p:nvSpPr>
        <p:spPr bwMode="auto">
          <a:xfrm>
            <a:off x="485774" y="4713733"/>
            <a:ext cx="8439912" cy="640080"/>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r>
              <a:rPr lang="en-US" b="1" dirty="0" smtClean="0"/>
              <a:t>Thursday</a:t>
            </a:r>
            <a:endParaRPr lang="en-US" dirty="0" smtClean="0"/>
          </a:p>
          <a:p>
            <a:r>
              <a:rPr lang="en-US" sz="1200" dirty="0" smtClean="0"/>
              <a:t>Microsoft Visual C# Under the Covers: An In-Depth Look at C# 3.0 </a:t>
            </a:r>
            <a:r>
              <a:rPr lang="en-US" sz="1200" b="1" dirty="0" smtClean="0">
                <a:solidFill>
                  <a:schemeClr val="accent2"/>
                </a:solidFill>
              </a:rPr>
              <a:t>8:00</a:t>
            </a:r>
            <a:endParaRPr lang="en-US" sz="1200" b="1" dirty="0">
              <a:solidFill>
                <a:schemeClr val="accent2"/>
              </a:solidFill>
            </a:endParaRPr>
          </a:p>
        </p:txBody>
      </p:sp>
      <p:sp>
        <p:nvSpPr>
          <p:cNvPr id="10" name="Rounded Rectangle 9"/>
          <p:cNvSpPr/>
          <p:nvPr/>
        </p:nvSpPr>
        <p:spPr bwMode="auto">
          <a:xfrm>
            <a:off x="485774" y="2126519"/>
            <a:ext cx="8439912" cy="1764792"/>
          </a:xfrm>
          <a:prstGeom prst="roundRect">
            <a:avLst>
              <a:gd name="adj" fmla="val 10571"/>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fontAlgn="base">
              <a:spcBef>
                <a:spcPct val="0"/>
              </a:spcBef>
              <a:spcAft>
                <a:spcPct val="0"/>
              </a:spcAft>
            </a:pPr>
            <a:r>
              <a:rPr lang="en-US" b="1" dirty="0" smtClean="0"/>
              <a:t>Tuesday</a:t>
            </a:r>
          </a:p>
          <a:p>
            <a:pPr fontAlgn="base">
              <a:spcBef>
                <a:spcPct val="0"/>
              </a:spcBef>
              <a:spcAft>
                <a:spcPct val="0"/>
              </a:spcAft>
            </a:pPr>
            <a:r>
              <a:rPr lang="en-US" sz="1200" dirty="0" smtClean="0"/>
              <a:t>The .NET Language Integrated Query (LINQ) Framework </a:t>
            </a:r>
            <a:r>
              <a:rPr lang="en-US" sz="1200" b="1" dirty="0" smtClean="0">
                <a:solidFill>
                  <a:schemeClr val="accent2"/>
                </a:solidFill>
              </a:rPr>
              <a:t>8:30</a:t>
            </a:r>
          </a:p>
          <a:p>
            <a:pPr fontAlgn="base">
              <a:spcBef>
                <a:spcPct val="0"/>
              </a:spcBef>
              <a:spcAft>
                <a:spcPct val="0"/>
              </a:spcAft>
            </a:pPr>
            <a:r>
              <a:rPr lang="en-US" sz="1200" dirty="0" smtClean="0"/>
              <a:t>LINQ and XML for the Microsoft Visual Basic Developer </a:t>
            </a:r>
            <a:r>
              <a:rPr lang="en-US" sz="1200" b="1" dirty="0" smtClean="0">
                <a:solidFill>
                  <a:schemeClr val="accent2"/>
                </a:solidFill>
              </a:rPr>
              <a:t>10:15</a:t>
            </a:r>
          </a:p>
          <a:p>
            <a:pPr fontAlgn="base">
              <a:spcBef>
                <a:spcPct val="0"/>
              </a:spcBef>
              <a:spcAft>
                <a:spcPct val="0"/>
              </a:spcAft>
            </a:pPr>
            <a:r>
              <a:rPr lang="en-US" sz="1200" dirty="0" smtClean="0"/>
              <a:t>Building Smart Client Applications in Microsoft Visual Studio 2008 </a:t>
            </a:r>
            <a:r>
              <a:rPr lang="en-US" sz="1200" b="1" dirty="0" smtClean="0">
                <a:solidFill>
                  <a:schemeClr val="accent2"/>
                </a:solidFill>
              </a:rPr>
              <a:t>10:15</a:t>
            </a:r>
          </a:p>
          <a:p>
            <a:pPr fontAlgn="base">
              <a:spcBef>
                <a:spcPct val="0"/>
              </a:spcBef>
              <a:spcAft>
                <a:spcPct val="0"/>
              </a:spcAft>
            </a:pPr>
            <a:r>
              <a:rPr lang="en-US" sz="1200" dirty="0" smtClean="0"/>
              <a:t>Building a Complete Web Application Using ASP.NET "Orcas" and Microsoft Visual Studio 2008 (Two parts) </a:t>
            </a:r>
            <a:r>
              <a:rPr lang="en-US" sz="1200" b="1" dirty="0" smtClean="0">
                <a:solidFill>
                  <a:schemeClr val="accent2"/>
                </a:solidFill>
              </a:rPr>
              <a:t>10:15 and 1</a:t>
            </a:r>
          </a:p>
          <a:p>
            <a:pPr fontAlgn="base">
              <a:spcBef>
                <a:spcPct val="0"/>
              </a:spcBef>
              <a:spcAft>
                <a:spcPct val="0"/>
              </a:spcAft>
            </a:pPr>
            <a:r>
              <a:rPr lang="en-US" sz="1200" dirty="0" smtClean="0"/>
              <a:t>Microsoft Visual C#: Tips and Tricks for the Microsoft Visual Studio 2008 IDE </a:t>
            </a:r>
            <a:r>
              <a:rPr lang="en-US" sz="1200" b="1" dirty="0" smtClean="0">
                <a:solidFill>
                  <a:schemeClr val="accent2"/>
                </a:solidFill>
              </a:rPr>
              <a:t>1:00</a:t>
            </a:r>
          </a:p>
          <a:p>
            <a:pPr fontAlgn="base">
              <a:spcBef>
                <a:spcPct val="0"/>
              </a:spcBef>
              <a:spcAft>
                <a:spcPct val="0"/>
              </a:spcAft>
            </a:pPr>
            <a:r>
              <a:rPr lang="en-US" sz="1200" dirty="0" smtClean="0"/>
              <a:t>Microsoft Visual Basic: Tips and Tricks for the Microsoft Visual Studio 2008 IDE </a:t>
            </a:r>
            <a:r>
              <a:rPr lang="en-US" sz="1200" b="1" dirty="0" smtClean="0">
                <a:solidFill>
                  <a:schemeClr val="accent2"/>
                </a:solidFill>
              </a:rPr>
              <a:t>2:45</a:t>
            </a:r>
          </a:p>
          <a:p>
            <a:pPr fontAlgn="base">
              <a:spcBef>
                <a:spcPct val="0"/>
              </a:spcBef>
              <a:spcAft>
                <a:spcPct val="0"/>
              </a:spcAft>
            </a:pPr>
            <a:r>
              <a:rPr lang="en-US" sz="1200" dirty="0" smtClean="0"/>
              <a:t>Building Microsoft Windows Presentation Foundation Applications with Microsoft Visual Studio 2008 and </a:t>
            </a:r>
            <a:br>
              <a:rPr lang="en-US" sz="1200" dirty="0" smtClean="0"/>
            </a:br>
            <a:r>
              <a:rPr lang="en-US" sz="1200" dirty="0" smtClean="0"/>
              <a:t>Microsoft Expression Blend </a:t>
            </a:r>
            <a:r>
              <a:rPr lang="en-US" sz="1200" b="1" dirty="0" smtClean="0">
                <a:solidFill>
                  <a:schemeClr val="accent2"/>
                </a:solidFill>
              </a:rPr>
              <a:t>4:30</a:t>
            </a:r>
          </a:p>
        </p:txBody>
      </p:sp>
      <p:pic>
        <p:nvPicPr>
          <p:cNvPr id="1028" name="Picture 4" descr="C:\Users\samgaz\Desktop\VS08_v_rgb_r.png"/>
          <p:cNvPicPr>
            <a:picLocks noChangeAspect="1" noChangeArrowheads="1"/>
          </p:cNvPicPr>
          <p:nvPr/>
        </p:nvPicPr>
        <p:blipFill>
          <a:blip r:embed="rId3"/>
          <a:srcRect/>
          <a:stretch>
            <a:fillRect/>
          </a:stretch>
        </p:blipFill>
        <p:spPr bwMode="black">
          <a:xfrm>
            <a:off x="5897427" y="228600"/>
            <a:ext cx="2984396" cy="890406"/>
          </a:xfrm>
          <a:prstGeom prst="rect">
            <a:avLst/>
          </a:prstGeom>
          <a:noFill/>
        </p:spPr>
      </p:pic>
      <p:sp>
        <p:nvSpPr>
          <p:cNvPr id="16" name="Rounded Rectangle 15"/>
          <p:cNvSpPr/>
          <p:nvPr/>
        </p:nvSpPr>
        <p:spPr bwMode="auto">
          <a:xfrm>
            <a:off x="485774" y="1237130"/>
            <a:ext cx="8439912" cy="797142"/>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fontAlgn="base">
              <a:spcBef>
                <a:spcPct val="0"/>
              </a:spcBef>
              <a:spcAft>
                <a:spcPct val="0"/>
              </a:spcAft>
            </a:pPr>
            <a:r>
              <a:rPr lang="en-US" b="1" dirty="0" smtClean="0"/>
              <a:t>Monday</a:t>
            </a:r>
          </a:p>
          <a:p>
            <a:pPr fontAlgn="base">
              <a:spcBef>
                <a:spcPct val="0"/>
              </a:spcBef>
              <a:spcAft>
                <a:spcPct val="0"/>
              </a:spcAft>
            </a:pPr>
            <a:r>
              <a:rPr lang="en-US" sz="1200" dirty="0" smtClean="0"/>
              <a:t>A Lap Around Microsoft Visual Studio 2008 (Session repeats on 6/8) </a:t>
            </a:r>
            <a:r>
              <a:rPr lang="en-US" sz="1200" b="1" dirty="0" smtClean="0">
                <a:solidFill>
                  <a:schemeClr val="accent2"/>
                </a:solidFill>
              </a:rPr>
              <a:t>10:30</a:t>
            </a:r>
          </a:p>
          <a:p>
            <a:pPr fontAlgn="base">
              <a:spcBef>
                <a:spcPct val="0"/>
              </a:spcBef>
              <a:spcAft>
                <a:spcPct val="0"/>
              </a:spcAft>
            </a:pPr>
            <a:r>
              <a:rPr lang="en-US" sz="1200" dirty="0" smtClean="0"/>
              <a:t>Overview of Microsoft Visual Studio 2008 for Devices and .NET Compact Framework 3.5 </a:t>
            </a:r>
            <a:r>
              <a:rPr lang="en-US" sz="1200" b="1" dirty="0" smtClean="0">
                <a:solidFill>
                  <a:schemeClr val="accent2"/>
                </a:solidFill>
              </a:rPr>
              <a:t>4:45</a:t>
            </a:r>
          </a:p>
        </p:txBody>
      </p:sp>
      <p:sp>
        <p:nvSpPr>
          <p:cNvPr id="17" name="Rounded Rectangle 16"/>
          <p:cNvSpPr/>
          <p:nvPr/>
        </p:nvSpPr>
        <p:spPr bwMode="auto">
          <a:xfrm>
            <a:off x="485774" y="5446060"/>
            <a:ext cx="8439912" cy="1169894"/>
          </a:xfrm>
          <a:prstGeom prst="roundRect">
            <a:avLst>
              <a:gd name="adj" fmla="val 10920"/>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173038" indent="-173038"/>
            <a:r>
              <a:rPr lang="en-US" b="1" dirty="0" smtClean="0"/>
              <a:t>Friday</a:t>
            </a:r>
            <a:endParaRPr lang="en-US" dirty="0" smtClean="0"/>
          </a:p>
          <a:p>
            <a:pPr marL="173038" indent="-173038"/>
            <a:r>
              <a:rPr lang="en-US" sz="1200" dirty="0" smtClean="0"/>
              <a:t>Using the .NET Language Integrated Query (LINQ) Framework with Relational Data </a:t>
            </a:r>
            <a:r>
              <a:rPr lang="en-US" sz="1200" b="1" dirty="0" smtClean="0">
                <a:solidFill>
                  <a:schemeClr val="accent2"/>
                </a:solidFill>
              </a:rPr>
              <a:t>9:00</a:t>
            </a:r>
          </a:p>
          <a:p>
            <a:pPr marL="173038" indent="-173038"/>
            <a:r>
              <a:rPr lang="en-US" sz="1200" dirty="0" smtClean="0"/>
              <a:t>A Lap Around Microsoft Visual Studio 2008 (Repeated from 6/4) </a:t>
            </a:r>
            <a:r>
              <a:rPr lang="en-US" sz="1200" b="1" dirty="0" smtClean="0">
                <a:solidFill>
                  <a:schemeClr val="accent2"/>
                </a:solidFill>
              </a:rPr>
              <a:t>1:00</a:t>
            </a:r>
          </a:p>
          <a:p>
            <a:r>
              <a:rPr lang="en-US" sz="1200" dirty="0" smtClean="0"/>
              <a:t>What's New in Microsoft Visual Studio Team System for Testers, New Features in Visual Studio 2008 and Best Practices for Testing AJAX, SharePoint, and Reporting Services </a:t>
            </a:r>
            <a:r>
              <a:rPr lang="en-US" sz="1200" b="1" dirty="0" smtClean="0">
                <a:solidFill>
                  <a:schemeClr val="accent2"/>
                </a:solidFill>
              </a:rPr>
              <a:t>1:00</a:t>
            </a:r>
            <a:endParaRPr lang="en-US" sz="1200" b="1" dirty="0">
              <a:solidFill>
                <a:schemeClr val="accent2"/>
              </a:solidFill>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Resources</a:t>
            </a:r>
            <a:endParaRPr lang="en-US" dirty="0"/>
          </a:p>
        </p:txBody>
      </p:sp>
      <p:sp>
        <p:nvSpPr>
          <p:cNvPr id="6" name="Rounded Rectangle 5"/>
          <p:cNvSpPr/>
          <p:nvPr/>
        </p:nvSpPr>
        <p:spPr bwMode="auto">
          <a:xfrm>
            <a:off x="485775" y="3280006"/>
            <a:ext cx="8439912" cy="694944"/>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r>
              <a:rPr lang="en-US" b="1" dirty="0" smtClean="0"/>
              <a:t>Thursday:</a:t>
            </a:r>
            <a:endParaRPr lang="en-US" dirty="0" smtClean="0"/>
          </a:p>
          <a:p>
            <a:r>
              <a:rPr lang="en-US" sz="1200" dirty="0" smtClean="0"/>
              <a:t>Enhancing ASP.NET AJAX Applications with Silverlight </a:t>
            </a:r>
            <a:r>
              <a:rPr lang="en-US" sz="1200" b="1" dirty="0" smtClean="0">
                <a:solidFill>
                  <a:schemeClr val="accent2"/>
                </a:solidFill>
              </a:rPr>
              <a:t>8:00</a:t>
            </a:r>
          </a:p>
          <a:p>
            <a:r>
              <a:rPr lang="en-US" sz="1200" dirty="0" smtClean="0"/>
              <a:t>Silverlight Tips and Tricks </a:t>
            </a:r>
            <a:r>
              <a:rPr lang="en-US" sz="1200" b="1" dirty="0" smtClean="0">
                <a:solidFill>
                  <a:schemeClr val="accent2"/>
                </a:solidFill>
              </a:rPr>
              <a:t>4:30</a:t>
            </a:r>
            <a:endParaRPr lang="en-US" sz="1200" b="1" dirty="0">
              <a:solidFill>
                <a:schemeClr val="accent2"/>
              </a:solidFill>
            </a:endParaRPr>
          </a:p>
        </p:txBody>
      </p:sp>
      <p:sp>
        <p:nvSpPr>
          <p:cNvPr id="16" name="Rounded Rectangle 15"/>
          <p:cNvSpPr/>
          <p:nvPr/>
        </p:nvSpPr>
        <p:spPr bwMode="auto">
          <a:xfrm>
            <a:off x="485775" y="2551176"/>
            <a:ext cx="8439912" cy="640080"/>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fontAlgn="base">
              <a:spcBef>
                <a:spcPct val="0"/>
              </a:spcBef>
              <a:spcAft>
                <a:spcPct val="0"/>
              </a:spcAft>
            </a:pPr>
            <a:r>
              <a:rPr lang="en-US" b="1" dirty="0" smtClean="0"/>
              <a:t>Monday:</a:t>
            </a:r>
          </a:p>
          <a:p>
            <a:pPr fontAlgn="base">
              <a:spcBef>
                <a:spcPct val="0"/>
              </a:spcBef>
              <a:spcAft>
                <a:spcPct val="0"/>
              </a:spcAft>
            </a:pPr>
            <a:r>
              <a:rPr lang="en-US" sz="1200" dirty="0" smtClean="0"/>
              <a:t>A Lap Around Silverlight  </a:t>
            </a:r>
            <a:r>
              <a:rPr lang="en-US" sz="1200" b="1" dirty="0" smtClean="0">
                <a:solidFill>
                  <a:schemeClr val="accent2"/>
                </a:solidFill>
              </a:rPr>
              <a:t>4:45</a:t>
            </a:r>
          </a:p>
        </p:txBody>
      </p:sp>
      <p:sp>
        <p:nvSpPr>
          <p:cNvPr id="17" name="Rounded Rectangle 16"/>
          <p:cNvSpPr/>
          <p:nvPr/>
        </p:nvSpPr>
        <p:spPr bwMode="auto">
          <a:xfrm>
            <a:off x="485775" y="4063700"/>
            <a:ext cx="8439912" cy="1242508"/>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r>
              <a:rPr lang="en-US" b="1" dirty="0" smtClean="0"/>
              <a:t>Friday:</a:t>
            </a:r>
            <a:endParaRPr lang="en-US" dirty="0" smtClean="0"/>
          </a:p>
          <a:p>
            <a:r>
              <a:rPr lang="en-US" sz="1200" dirty="0" smtClean="0"/>
              <a:t>Creating and Delivering Rich Media and Video on the Web with Silverlight, Expression Studio, and </a:t>
            </a:r>
            <a:br>
              <a:rPr lang="en-US" sz="1200" dirty="0" smtClean="0"/>
            </a:br>
            <a:r>
              <a:rPr lang="en-US" sz="1200" dirty="0" smtClean="0"/>
              <a:t>Windows Server 2008 </a:t>
            </a:r>
            <a:r>
              <a:rPr lang="en-US" sz="1200" b="1" dirty="0" smtClean="0">
                <a:solidFill>
                  <a:schemeClr val="accent2"/>
                </a:solidFill>
              </a:rPr>
              <a:t>9:00</a:t>
            </a:r>
          </a:p>
          <a:p>
            <a:r>
              <a:rPr lang="en-US" sz="1200" dirty="0" smtClean="0"/>
              <a:t>Building Rich Internet Applications with Silverlight </a:t>
            </a:r>
            <a:r>
              <a:rPr lang="en-US" sz="1200" b="1" dirty="0" smtClean="0">
                <a:solidFill>
                  <a:schemeClr val="accent2"/>
                </a:solidFill>
              </a:rPr>
              <a:t>1:00</a:t>
            </a:r>
          </a:p>
          <a:p>
            <a:r>
              <a:rPr lang="en-US" sz="1200" dirty="0" smtClean="0"/>
              <a:t>Building Interactive Media Experiences with Silverlight </a:t>
            </a:r>
            <a:r>
              <a:rPr lang="en-US" sz="1200" b="1" dirty="0" smtClean="0">
                <a:solidFill>
                  <a:schemeClr val="accent2"/>
                </a:solidFill>
              </a:rPr>
              <a:t>2:45</a:t>
            </a:r>
            <a:endParaRPr lang="en-US" sz="1200" b="1" dirty="0">
              <a:solidFill>
                <a:schemeClr val="accent2"/>
              </a:solidFill>
            </a:endParaRPr>
          </a:p>
        </p:txBody>
      </p:sp>
      <p:pic>
        <p:nvPicPr>
          <p:cNvPr id="2050" name="Picture 2" descr="C:\Users\samgaz\Desktop\Sl_v_rgb_r.png"/>
          <p:cNvPicPr>
            <a:picLocks noChangeAspect="1" noChangeArrowheads="1"/>
          </p:cNvPicPr>
          <p:nvPr/>
        </p:nvPicPr>
        <p:blipFill>
          <a:blip r:embed="rId3" cstate="print"/>
          <a:srcRect/>
          <a:stretch>
            <a:fillRect/>
          </a:stretch>
        </p:blipFill>
        <p:spPr bwMode="black">
          <a:xfrm>
            <a:off x="6680161" y="211927"/>
            <a:ext cx="2002993" cy="2235438"/>
          </a:xfrm>
          <a:prstGeom prst="rect">
            <a:avLst/>
          </a:prstGeom>
          <a:noFill/>
        </p:spPr>
      </p:pic>
      <p:sp>
        <p:nvSpPr>
          <p:cNvPr id="13" name="Rounded Rectangle 12"/>
          <p:cNvSpPr/>
          <p:nvPr/>
        </p:nvSpPr>
        <p:spPr bwMode="auto">
          <a:xfrm>
            <a:off x="485775" y="5394959"/>
            <a:ext cx="8439912" cy="1046181"/>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fontAlgn="base">
              <a:spcBef>
                <a:spcPct val="0"/>
              </a:spcBef>
              <a:spcAft>
                <a:spcPct val="0"/>
              </a:spcAft>
            </a:pPr>
            <a:endParaRPr lang="en-US" b="1" dirty="0" smtClean="0"/>
          </a:p>
          <a:p>
            <a:pPr fontAlgn="base">
              <a:spcBef>
                <a:spcPct val="0"/>
              </a:spcBef>
              <a:spcAft>
                <a:spcPct val="0"/>
              </a:spcAft>
            </a:pPr>
            <a:r>
              <a:rPr lang="en-US" b="1" dirty="0" smtClean="0"/>
              <a:t>Links:</a:t>
            </a:r>
          </a:p>
          <a:p>
            <a:pPr fontAlgn="base">
              <a:spcBef>
                <a:spcPct val="0"/>
              </a:spcBef>
              <a:spcAft>
                <a:spcPct val="0"/>
              </a:spcAft>
            </a:pPr>
            <a:r>
              <a:rPr lang="en-US" sz="1200" dirty="0" smtClean="0"/>
              <a:t>Scott Guthrie on Channel 9 - </a:t>
            </a:r>
            <a:r>
              <a:rPr lang="en-US" sz="1200" dirty="0" smtClean="0">
                <a:hlinkClick r:id="rId4"/>
              </a:rPr>
              <a:t>http://channel9.msdn.com/showpost.aspx?postid=304508</a:t>
            </a:r>
            <a:endParaRPr lang="en-US" sz="1200" dirty="0" smtClean="0"/>
          </a:p>
          <a:p>
            <a:pPr fontAlgn="base">
              <a:spcBef>
                <a:spcPct val="0"/>
              </a:spcBef>
              <a:spcAft>
                <a:spcPct val="0"/>
              </a:spcAft>
            </a:pPr>
            <a:r>
              <a:rPr lang="en-US" sz="1200" dirty="0" smtClean="0"/>
              <a:t>Silverlight Developer Center - </a:t>
            </a:r>
            <a:r>
              <a:rPr lang="en-US" sz="1200" dirty="0" smtClean="0">
                <a:hlinkClick r:id="rId5"/>
              </a:rPr>
              <a:t>http://msdn2.microsoft.com/en-us/silverlight/default.aspx</a:t>
            </a:r>
            <a:endParaRPr lang="en-US" sz="1200" dirty="0" smtClean="0"/>
          </a:p>
          <a:p>
            <a:pPr fontAlgn="base">
              <a:spcBef>
                <a:spcPct val="0"/>
              </a:spcBef>
              <a:spcAft>
                <a:spcPct val="0"/>
              </a:spcAft>
            </a:pPr>
            <a:r>
              <a:rPr lang="en-US" sz="1200" dirty="0" smtClean="0"/>
              <a:t>Silverlight Alpha 1.1 SDK - </a:t>
            </a:r>
            <a:r>
              <a:rPr lang="en-US" sz="1200" dirty="0" smtClean="0">
                <a:hlinkClick r:id="rId6"/>
              </a:rPr>
              <a:t>http://msdn.microsoft.com/vstudio/eula.aspx?id=c8bf88e7-841c-43fd-c63d-379943617f36</a:t>
            </a:r>
            <a:endParaRPr lang="en-US" sz="1200" dirty="0" smtClean="0"/>
          </a:p>
          <a:p>
            <a:pPr fontAlgn="base">
              <a:spcBef>
                <a:spcPct val="0"/>
              </a:spcBef>
              <a:spcAft>
                <a:spcPct val="0"/>
              </a:spcAft>
            </a:pPr>
            <a:endParaRPr lang="en-US" sz="1200" dirty="0" smtClean="0"/>
          </a:p>
          <a:p>
            <a:pPr fontAlgn="base">
              <a:spcBef>
                <a:spcPct val="0"/>
              </a:spcBef>
              <a:spcAft>
                <a:spcPct val="0"/>
              </a:spcAft>
            </a:pPr>
            <a:endParaRPr lang="en-US" sz="1200" b="1" dirty="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smtClean="0"/>
              <a:t>Microsoft Visual C# Under the Covers: An In-Depth Look at C# 3.0</a:t>
            </a:r>
            <a:endParaRPr lang="en-US" dirty="0"/>
          </a:p>
        </p:txBody>
      </p:sp>
      <p:sp>
        <p:nvSpPr>
          <p:cNvPr id="6" name="Text Placeholder 5"/>
          <p:cNvSpPr>
            <a:spLocks noGrp="1"/>
          </p:cNvSpPr>
          <p:nvPr>
            <p:ph type="body" sz="quarter" idx="10"/>
          </p:nvPr>
        </p:nvSpPr>
        <p:spPr/>
        <p:txBody>
          <a:bodyPr/>
          <a:lstStyle/>
          <a:p>
            <a:r>
              <a:rPr smtClean="0"/>
              <a:t>DEV 346</a:t>
            </a:r>
            <a:endParaRPr lang="en-US" dirty="0"/>
          </a:p>
        </p:txBody>
      </p:sp>
      <p:sp>
        <p:nvSpPr>
          <p:cNvPr id="7" name="Subtitle 6"/>
          <p:cNvSpPr>
            <a:spLocks noGrp="1"/>
          </p:cNvSpPr>
          <p:nvPr>
            <p:ph type="subTitle" idx="1"/>
          </p:nvPr>
        </p:nvSpPr>
        <p:spPr>
          <a:xfrm>
            <a:off x="1547813" y="4846638"/>
            <a:ext cx="5316626" cy="738664"/>
          </a:xfrm>
        </p:spPr>
        <p:txBody>
          <a:bodyPr/>
          <a:lstStyle/>
          <a:p>
            <a:r>
              <a:rPr smtClean="0"/>
              <a:t>Luke Hoban</a:t>
            </a:r>
          </a:p>
          <a:p>
            <a:r>
              <a:rPr smtClean="0"/>
              <a:t>Visual C# Compiler Program Manager</a:t>
            </a:r>
            <a:endParaRPr lang="en-US" dirty="0"/>
          </a:p>
        </p:txBody>
      </p:sp>
    </p:spTree>
  </p:cSld>
  <p:clrMapOvr>
    <a:masterClrMapping/>
  </p:clrMapOvr>
  <p:transition advTm="100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Resources</a:t>
            </a:r>
            <a:endParaRPr lang="en-US" dirty="0"/>
          </a:p>
        </p:txBody>
      </p:sp>
      <p:sp>
        <p:nvSpPr>
          <p:cNvPr id="4" name="Rounded Rectangle 3"/>
          <p:cNvSpPr/>
          <p:nvPr/>
        </p:nvSpPr>
        <p:spPr bwMode="auto">
          <a:xfrm>
            <a:off x="485775" y="1100139"/>
            <a:ext cx="8101013" cy="709612"/>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fontAlgn="base">
              <a:spcBef>
                <a:spcPct val="0"/>
              </a:spcBef>
              <a:spcAft>
                <a:spcPct val="0"/>
              </a:spcAft>
            </a:pPr>
            <a:r>
              <a:rPr lang="en-US" sz="1400" b="1" dirty="0" smtClean="0"/>
              <a:t>Technical Communities, </a:t>
            </a:r>
            <a:r>
              <a:rPr lang="en-US" sz="1400" b="1" dirty="0" err="1" smtClean="0"/>
              <a:t>Webcasts</a:t>
            </a:r>
            <a:r>
              <a:rPr lang="en-US" sz="1400" b="1" dirty="0" smtClean="0"/>
              <a:t>, </a:t>
            </a:r>
            <a:r>
              <a:rPr lang="en-US" sz="1400" b="1" dirty="0" err="1" smtClean="0"/>
              <a:t>Blogs</a:t>
            </a:r>
            <a:r>
              <a:rPr lang="en-US" sz="1400" b="1" dirty="0" smtClean="0"/>
              <a:t>, Chats &amp; User Groups</a:t>
            </a:r>
          </a:p>
          <a:p>
            <a:pPr fontAlgn="base">
              <a:spcBef>
                <a:spcPct val="0"/>
              </a:spcBef>
              <a:spcAft>
                <a:spcPct val="0"/>
              </a:spcAft>
            </a:pPr>
            <a:r>
              <a:rPr lang="en-US" sz="1400" b="1" dirty="0" smtClean="0">
                <a:hlinkClick r:id="rId3"/>
              </a:rPr>
              <a:t>http://www.microsoft.com/communities/</a:t>
            </a:r>
            <a:r>
              <a:rPr lang="en-US" sz="1400" b="1" dirty="0" err="1" smtClean="0">
                <a:hlinkClick r:id="rId3"/>
              </a:rPr>
              <a:t>default.mspx</a:t>
            </a:r>
            <a:r>
              <a:rPr lang="en-US" sz="1400" b="1" dirty="0" smtClean="0"/>
              <a:t>  </a:t>
            </a:r>
          </a:p>
        </p:txBody>
      </p:sp>
      <p:sp>
        <p:nvSpPr>
          <p:cNvPr id="5" name="Rounded Rectangle 4"/>
          <p:cNvSpPr/>
          <p:nvPr/>
        </p:nvSpPr>
        <p:spPr bwMode="auto">
          <a:xfrm>
            <a:off x="485775" y="2687639"/>
            <a:ext cx="8101013" cy="808596"/>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r>
              <a:rPr lang="en-US" sz="1400" b="1" dirty="0" smtClean="0"/>
              <a:t>Microsoft Developer Network (MSDN) &amp; TechNet </a:t>
            </a:r>
            <a:endParaRPr lang="en-US" sz="1400" dirty="0" smtClean="0"/>
          </a:p>
          <a:p>
            <a:r>
              <a:rPr lang="en-US" sz="1400" b="1" dirty="0" smtClean="0">
                <a:hlinkClick r:id="rId4"/>
              </a:rPr>
              <a:t>http://microsoft.com/</a:t>
            </a:r>
            <a:r>
              <a:rPr lang="en-US" sz="1400" b="1" dirty="0" err="1" smtClean="0">
                <a:hlinkClick r:id="rId4"/>
              </a:rPr>
              <a:t>msdn</a:t>
            </a:r>
            <a:r>
              <a:rPr lang="en-US" sz="1400" b="1" dirty="0" smtClean="0"/>
              <a:t>  </a:t>
            </a:r>
            <a:endParaRPr lang="en-US" sz="1400" dirty="0" smtClean="0"/>
          </a:p>
          <a:p>
            <a:r>
              <a:rPr lang="en-US" sz="1400" b="1" u="sng" dirty="0" smtClean="0">
                <a:hlinkClick r:id="rId5" tooltip="http://microsoft.com/technet"/>
              </a:rPr>
              <a:t>http://microsoft.com/</a:t>
            </a:r>
            <a:r>
              <a:rPr lang="en-US" sz="1400" b="1" u="sng" dirty="0" err="1" smtClean="0">
                <a:hlinkClick r:id="rId5" tooltip="http://microsoft.com/technet"/>
              </a:rPr>
              <a:t>technet</a:t>
            </a:r>
            <a:r>
              <a:rPr lang="en-US" sz="1400" b="1" dirty="0" smtClean="0"/>
              <a:t> </a:t>
            </a:r>
            <a:endParaRPr lang="en-US" sz="1400" dirty="0" smtClean="0">
              <a:solidFill>
                <a:schemeClr val="tx1"/>
              </a:solidFill>
              <a:cs typeface="Arial" pitchFamily="34" charset="0"/>
            </a:endParaRPr>
          </a:p>
        </p:txBody>
      </p:sp>
      <p:sp>
        <p:nvSpPr>
          <p:cNvPr id="6" name="Rounded Rectangle 5"/>
          <p:cNvSpPr/>
          <p:nvPr/>
        </p:nvSpPr>
        <p:spPr bwMode="auto">
          <a:xfrm>
            <a:off x="485775" y="3588965"/>
            <a:ext cx="8101013" cy="709612"/>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r>
              <a:rPr lang="en-US" sz="1400" b="1" dirty="0" smtClean="0"/>
              <a:t>Trial Software and Virtual Labs</a:t>
            </a:r>
            <a:endParaRPr lang="en-US" sz="1400" dirty="0" smtClean="0"/>
          </a:p>
          <a:p>
            <a:r>
              <a:rPr lang="en-US" sz="1400" b="1" u="sng" dirty="0" smtClean="0">
                <a:hlinkClick r:id="rId6" tooltip="http://www.microsoft.com/technet/downloads/trials/default.mspx"/>
              </a:rPr>
              <a:t>http://www.microsoft.com/</a:t>
            </a:r>
            <a:r>
              <a:rPr lang="en-US" sz="1400" b="1" u="sng" dirty="0" err="1" smtClean="0">
                <a:hlinkClick r:id="rId6" tooltip="http://www.microsoft.com/technet/downloads/trials/default.mspx"/>
              </a:rPr>
              <a:t>technet/downloads/trials/default.mspx</a:t>
            </a:r>
            <a:r>
              <a:rPr lang="en-US" sz="1400" b="1" dirty="0" smtClean="0"/>
              <a:t> </a:t>
            </a:r>
            <a:endParaRPr lang="en-US" sz="1400" dirty="0"/>
          </a:p>
        </p:txBody>
      </p:sp>
      <p:sp>
        <p:nvSpPr>
          <p:cNvPr id="10" name="Rounded Rectangle 9"/>
          <p:cNvSpPr/>
          <p:nvPr/>
        </p:nvSpPr>
        <p:spPr bwMode="auto">
          <a:xfrm>
            <a:off x="485775" y="1893889"/>
            <a:ext cx="8101013" cy="709612"/>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fontAlgn="base">
              <a:spcBef>
                <a:spcPct val="0"/>
              </a:spcBef>
              <a:spcAft>
                <a:spcPct val="0"/>
              </a:spcAft>
            </a:pPr>
            <a:r>
              <a:rPr lang="en-US" sz="1400" b="1" dirty="0" smtClean="0"/>
              <a:t>Microsoft Learning and Certification</a:t>
            </a:r>
          </a:p>
          <a:p>
            <a:pPr fontAlgn="base">
              <a:spcBef>
                <a:spcPct val="0"/>
              </a:spcBef>
              <a:spcAft>
                <a:spcPct val="0"/>
              </a:spcAft>
            </a:pPr>
            <a:r>
              <a:rPr lang="en-US" sz="1400" b="1" dirty="0" smtClean="0">
                <a:hlinkClick r:id="rId7"/>
              </a:rPr>
              <a:t>http://www.microsoft.com/learning/</a:t>
            </a:r>
            <a:r>
              <a:rPr lang="en-US" sz="1400" b="1" dirty="0" err="1" smtClean="0">
                <a:hlinkClick r:id="rId7"/>
              </a:rPr>
              <a:t>default.mspx</a:t>
            </a:r>
            <a:r>
              <a:rPr lang="en-US" sz="1400" b="1" dirty="0" smtClean="0"/>
              <a:t>  </a:t>
            </a:r>
          </a:p>
        </p:txBody>
      </p:sp>
      <p:sp>
        <p:nvSpPr>
          <p:cNvPr id="7" name="Rectangle 6"/>
          <p:cNvSpPr/>
          <p:nvPr/>
        </p:nvSpPr>
        <p:spPr bwMode="black">
          <a:xfrm>
            <a:off x="-2200835" y="273050"/>
            <a:ext cx="2133600" cy="2027238"/>
          </a:xfrm>
          <a:prstGeom prst="rect">
            <a:avLst/>
          </a:prstGeom>
          <a:gradFill flip="none" rotWithShape="1">
            <a:gsLst>
              <a:gs pos="0">
                <a:schemeClr val="accent2">
                  <a:alpha val="24000"/>
                </a:schemeClr>
              </a:gs>
              <a:gs pos="100000">
                <a:srgbClr val="002060">
                  <a:alpha val="37000"/>
                </a:srgbClr>
              </a:gs>
            </a:gsLst>
            <a:lin ang="2700000" scaled="1"/>
            <a:tileRect/>
          </a:gradFill>
          <a:ln>
            <a:solidFill>
              <a:schemeClr val="accent4"/>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a:r>
              <a:rPr lang="en-US" dirty="0" smtClean="0">
                <a:solidFill>
                  <a:schemeClr val="tx1"/>
                </a:solidFill>
                <a:latin typeface="Segoe" pitchFamily="34" charset="0"/>
              </a:rPr>
              <a:t>Required slide</a:t>
            </a:r>
          </a:p>
        </p:txBody>
      </p:sp>
      <p:sp>
        <p:nvSpPr>
          <p:cNvPr id="8" name="Rounded Rectangle 7"/>
          <p:cNvSpPr/>
          <p:nvPr/>
        </p:nvSpPr>
        <p:spPr bwMode="auto">
          <a:xfrm>
            <a:off x="453536" y="4373808"/>
            <a:ext cx="8101013" cy="709612"/>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fontAlgn="base">
              <a:spcBef>
                <a:spcPct val="0"/>
              </a:spcBef>
              <a:spcAft>
                <a:spcPct val="0"/>
              </a:spcAft>
            </a:pPr>
            <a:r>
              <a:rPr lang="en-US" sz="1400" b="1" dirty="0" smtClean="0"/>
              <a:t>Visual C# Developer Center</a:t>
            </a:r>
          </a:p>
          <a:p>
            <a:pPr fontAlgn="base">
              <a:spcBef>
                <a:spcPct val="0"/>
              </a:spcBef>
              <a:spcAft>
                <a:spcPct val="0"/>
              </a:spcAft>
            </a:pPr>
            <a:r>
              <a:rPr lang="en-US" sz="1400" b="1" u="sng" dirty="0" smtClean="0">
                <a:hlinkClick r:id="rId8"/>
              </a:rPr>
              <a:t>http://msdn2.microsoft.com/en-us/vcsharp/default.aspx</a:t>
            </a:r>
            <a:endParaRPr lang="en-US" sz="1400" b="1" dirty="0" smtClean="0"/>
          </a:p>
        </p:txBody>
      </p:sp>
      <p:sp>
        <p:nvSpPr>
          <p:cNvPr id="11" name="Rounded Rectangle 10"/>
          <p:cNvSpPr/>
          <p:nvPr/>
        </p:nvSpPr>
        <p:spPr bwMode="auto">
          <a:xfrm>
            <a:off x="438882" y="5150462"/>
            <a:ext cx="8101013" cy="709612"/>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fontAlgn="base">
              <a:spcBef>
                <a:spcPct val="0"/>
              </a:spcBef>
              <a:spcAft>
                <a:spcPct val="0"/>
              </a:spcAft>
            </a:pPr>
            <a:r>
              <a:rPr lang="en-US" sz="1400" b="1" dirty="0" smtClean="0"/>
              <a:t>Visual Studio Orcas Beta1 Download Page</a:t>
            </a:r>
          </a:p>
          <a:p>
            <a:pPr fontAlgn="base">
              <a:spcBef>
                <a:spcPct val="0"/>
              </a:spcBef>
              <a:spcAft>
                <a:spcPct val="0"/>
              </a:spcAft>
            </a:pPr>
            <a:r>
              <a:rPr lang="en-US" sz="1400" b="1" u="sng" dirty="0" smtClean="0">
                <a:hlinkClick r:id="rId9"/>
              </a:rPr>
              <a:t>http://msdn2.microsoft.com/en-us/vstudio/aa700831.aspx</a:t>
            </a:r>
            <a:endParaRPr lang="en-US" sz="1400" b="1" dirty="0" smtClean="0"/>
          </a:p>
        </p:txBody>
      </p:sp>
      <p:sp>
        <p:nvSpPr>
          <p:cNvPr id="12" name="Rounded Rectangle 11"/>
          <p:cNvSpPr/>
          <p:nvPr/>
        </p:nvSpPr>
        <p:spPr bwMode="auto">
          <a:xfrm>
            <a:off x="433020" y="5927116"/>
            <a:ext cx="8101013" cy="709612"/>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fontAlgn="base">
              <a:spcBef>
                <a:spcPct val="0"/>
              </a:spcBef>
              <a:spcAft>
                <a:spcPct val="0"/>
              </a:spcAft>
            </a:pPr>
            <a:r>
              <a:rPr lang="en-US" sz="1400" b="1" dirty="0" smtClean="0"/>
              <a:t>Visual Studio Orcas Samples</a:t>
            </a:r>
          </a:p>
          <a:p>
            <a:pPr fontAlgn="base">
              <a:spcBef>
                <a:spcPct val="0"/>
              </a:spcBef>
              <a:spcAft>
                <a:spcPct val="0"/>
              </a:spcAft>
            </a:pPr>
            <a:r>
              <a:rPr lang="en-US" sz="1400" b="1" u="sng" dirty="0" smtClean="0">
                <a:hlinkClick r:id="rId10"/>
              </a:rPr>
              <a:t>http://msdn2.microsoft.com/en-us/bb330936.aspx</a:t>
            </a:r>
            <a:endParaRPr lang="en-US" sz="1400" b="1" dirty="0" smtClean="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C#3.0 Design Themes</a:t>
            </a:r>
            <a:endParaRPr lang="en-US" dirty="0"/>
          </a:p>
        </p:txBody>
      </p:sp>
      <p:pic>
        <p:nvPicPr>
          <p:cNvPr id="4" name="Picture 5" descr="Timeline"/>
          <p:cNvPicPr>
            <a:picLocks noChangeAspect="1" noChangeArrowheads="1"/>
          </p:cNvPicPr>
          <p:nvPr/>
        </p:nvPicPr>
        <p:blipFill>
          <a:blip r:embed="rId3"/>
          <a:srcRect/>
          <a:stretch>
            <a:fillRect/>
          </a:stretch>
        </p:blipFill>
        <p:spPr bwMode="auto">
          <a:xfrm>
            <a:off x="381000" y="1157288"/>
            <a:ext cx="1098550" cy="5805487"/>
          </a:xfrm>
          <a:prstGeom prst="rect">
            <a:avLst/>
          </a:prstGeom>
          <a:noFill/>
        </p:spPr>
      </p:pic>
      <p:sp>
        <p:nvSpPr>
          <p:cNvPr id="5" name="Text Box 8"/>
          <p:cNvSpPr txBox="1">
            <a:spLocks noChangeArrowheads="1"/>
          </p:cNvSpPr>
          <p:nvPr/>
        </p:nvSpPr>
        <p:spPr bwMode="auto">
          <a:xfrm>
            <a:off x="3046820" y="2045007"/>
            <a:ext cx="2859757" cy="523190"/>
          </a:xfrm>
          <a:prstGeom prst="rect">
            <a:avLst/>
          </a:prstGeom>
          <a:noFill/>
          <a:ln w="9525" algn="ctr">
            <a:noFill/>
            <a:miter lim="800000"/>
            <a:headEnd/>
            <a:tailEnd/>
          </a:ln>
          <a:effectLst/>
        </p:spPr>
        <p:txBody>
          <a:bodyPr wrap="none" lIns="0" tIns="45705" rIns="0" bIns="45705">
            <a:spAutoFit/>
          </a:bodyPr>
          <a:lstStyle/>
          <a:p>
            <a:r>
              <a:rPr lang="en-US" sz="2800" dirty="0" smtClean="0"/>
              <a:t>Improve on C#2.0</a:t>
            </a:r>
          </a:p>
        </p:txBody>
      </p:sp>
      <p:sp>
        <p:nvSpPr>
          <p:cNvPr id="6" name="Text Box 9"/>
          <p:cNvSpPr txBox="1">
            <a:spLocks noChangeArrowheads="1"/>
          </p:cNvSpPr>
          <p:nvPr/>
        </p:nvSpPr>
        <p:spPr bwMode="auto">
          <a:xfrm>
            <a:off x="3022571" y="5151059"/>
            <a:ext cx="4698402" cy="523190"/>
          </a:xfrm>
          <a:prstGeom prst="rect">
            <a:avLst/>
          </a:prstGeom>
          <a:noFill/>
          <a:ln w="9525" algn="ctr">
            <a:noFill/>
            <a:miter lim="800000"/>
            <a:headEnd/>
            <a:tailEnd/>
          </a:ln>
          <a:effectLst/>
        </p:spPr>
        <p:txBody>
          <a:bodyPr wrap="none" lIns="0" tIns="45705" rIns="0" bIns="45705">
            <a:spAutoFit/>
          </a:bodyPr>
          <a:lstStyle/>
          <a:p>
            <a:r>
              <a:rPr lang="en-US" sz="2800" dirty="0" smtClean="0"/>
              <a:t>100% Backwards Compatible</a:t>
            </a:r>
          </a:p>
        </p:txBody>
      </p:sp>
      <p:sp>
        <p:nvSpPr>
          <p:cNvPr id="7" name="Line 10"/>
          <p:cNvSpPr>
            <a:spLocks noChangeShapeType="1"/>
          </p:cNvSpPr>
          <p:nvPr/>
        </p:nvSpPr>
        <p:spPr bwMode="auto">
          <a:xfrm>
            <a:off x="1018736" y="5397282"/>
            <a:ext cx="1920240" cy="1587"/>
          </a:xfrm>
          <a:prstGeom prst="line">
            <a:avLst/>
          </a:prstGeom>
          <a:noFill/>
          <a:ln w="38100" cap="rnd">
            <a:solidFill>
              <a:schemeClr val="tx1"/>
            </a:solidFill>
            <a:prstDash val="sysDot"/>
            <a:round/>
            <a:headEnd/>
            <a:tailEnd/>
          </a:ln>
          <a:effectLst/>
        </p:spPr>
        <p:txBody>
          <a:bodyPr anchor="ctr"/>
          <a:lstStyle/>
          <a:p>
            <a:endParaRPr lang="en-US"/>
          </a:p>
        </p:txBody>
      </p:sp>
      <p:sp>
        <p:nvSpPr>
          <p:cNvPr id="8" name="Line 11"/>
          <p:cNvSpPr>
            <a:spLocks noChangeShapeType="1"/>
          </p:cNvSpPr>
          <p:nvPr/>
        </p:nvSpPr>
        <p:spPr bwMode="auto">
          <a:xfrm flipV="1">
            <a:off x="1078992" y="2295228"/>
            <a:ext cx="1847088" cy="7938"/>
          </a:xfrm>
          <a:prstGeom prst="line">
            <a:avLst/>
          </a:prstGeom>
          <a:noFill/>
          <a:ln w="38100" cap="rnd">
            <a:solidFill>
              <a:schemeClr val="tx1"/>
            </a:solidFill>
            <a:prstDash val="sysDot"/>
            <a:round/>
            <a:headEnd/>
            <a:tailEnd/>
          </a:ln>
          <a:effectLst/>
        </p:spPr>
        <p:txBody>
          <a:bodyPr anchor="ctr"/>
          <a:lstStyle/>
          <a:p>
            <a:endParaRPr lang="en-US"/>
          </a:p>
        </p:txBody>
      </p:sp>
      <p:pic>
        <p:nvPicPr>
          <p:cNvPr id="9" name="Picture 12" descr="Ball 4"/>
          <p:cNvPicPr>
            <a:picLocks noChangeAspect="1" noChangeArrowheads="1"/>
          </p:cNvPicPr>
          <p:nvPr/>
        </p:nvPicPr>
        <p:blipFill>
          <a:blip r:embed="rId4"/>
          <a:srcRect/>
          <a:stretch>
            <a:fillRect/>
          </a:stretch>
        </p:blipFill>
        <p:spPr bwMode="auto">
          <a:xfrm>
            <a:off x="379413" y="5048250"/>
            <a:ext cx="762000" cy="762000"/>
          </a:xfrm>
          <a:prstGeom prst="rect">
            <a:avLst/>
          </a:prstGeom>
          <a:noFill/>
        </p:spPr>
      </p:pic>
      <p:pic>
        <p:nvPicPr>
          <p:cNvPr id="10" name="Picture 13" descr="Ball 2"/>
          <p:cNvPicPr>
            <a:picLocks noChangeAspect="1" noChangeArrowheads="1"/>
          </p:cNvPicPr>
          <p:nvPr/>
        </p:nvPicPr>
        <p:blipFill>
          <a:blip r:embed="rId5"/>
          <a:srcRect/>
          <a:stretch>
            <a:fillRect/>
          </a:stretch>
        </p:blipFill>
        <p:spPr bwMode="auto">
          <a:xfrm>
            <a:off x="419566" y="1951912"/>
            <a:ext cx="762000" cy="762000"/>
          </a:xfrm>
          <a:prstGeom prst="rect">
            <a:avLst/>
          </a:prstGeom>
          <a:noFill/>
        </p:spPr>
      </p:pic>
      <p:sp>
        <p:nvSpPr>
          <p:cNvPr id="11" name="Line 14"/>
          <p:cNvSpPr>
            <a:spLocks noChangeShapeType="1"/>
          </p:cNvSpPr>
          <p:nvPr/>
        </p:nvSpPr>
        <p:spPr bwMode="auto">
          <a:xfrm>
            <a:off x="803290" y="3872467"/>
            <a:ext cx="2103120" cy="0"/>
          </a:xfrm>
          <a:prstGeom prst="line">
            <a:avLst/>
          </a:prstGeom>
          <a:noFill/>
          <a:ln w="38100" cap="rnd">
            <a:solidFill>
              <a:schemeClr val="tx1"/>
            </a:solidFill>
            <a:prstDash val="sysDot"/>
            <a:round/>
            <a:headEnd/>
            <a:tailEnd/>
          </a:ln>
          <a:effectLst/>
        </p:spPr>
        <p:txBody>
          <a:bodyPr anchor="ctr"/>
          <a:lstStyle/>
          <a:p>
            <a:endParaRPr lang="en-US"/>
          </a:p>
        </p:txBody>
      </p:sp>
      <p:pic>
        <p:nvPicPr>
          <p:cNvPr id="12" name="Picture 15"/>
          <p:cNvPicPr>
            <a:picLocks noChangeAspect="1" noChangeArrowheads="1"/>
          </p:cNvPicPr>
          <p:nvPr/>
        </p:nvPicPr>
        <p:blipFill>
          <a:blip r:embed="rId6"/>
          <a:srcRect/>
          <a:stretch>
            <a:fillRect/>
          </a:stretch>
        </p:blipFill>
        <p:spPr bwMode="auto">
          <a:xfrm>
            <a:off x="178033" y="3508478"/>
            <a:ext cx="755650" cy="755650"/>
          </a:xfrm>
          <a:prstGeom prst="rect">
            <a:avLst/>
          </a:prstGeom>
          <a:noFill/>
          <a:ln w="9525">
            <a:noFill/>
            <a:miter lim="800000"/>
            <a:headEnd/>
            <a:tailEnd/>
          </a:ln>
          <a:effectLst/>
        </p:spPr>
      </p:pic>
      <p:sp>
        <p:nvSpPr>
          <p:cNvPr id="13" name="Text Box 17"/>
          <p:cNvSpPr txBox="1">
            <a:spLocks noChangeArrowheads="1"/>
          </p:cNvSpPr>
          <p:nvPr/>
        </p:nvSpPr>
        <p:spPr bwMode="auto">
          <a:xfrm>
            <a:off x="3005982" y="3620142"/>
            <a:ext cx="5580054" cy="523190"/>
          </a:xfrm>
          <a:prstGeom prst="rect">
            <a:avLst/>
          </a:prstGeom>
          <a:noFill/>
          <a:ln w="9525" algn="ctr">
            <a:noFill/>
            <a:miter lim="800000"/>
            <a:headEnd/>
            <a:tailEnd/>
          </a:ln>
          <a:effectLst/>
        </p:spPr>
        <p:txBody>
          <a:bodyPr wrap="none" lIns="0" tIns="45705" rIns="0" bIns="45705">
            <a:spAutoFit/>
          </a:bodyPr>
          <a:lstStyle/>
          <a:p>
            <a:r>
              <a:rPr lang="en-US" sz="2800" dirty="0" smtClean="0"/>
              <a:t>Language Integrated Query (LINQ)</a:t>
            </a:r>
            <a:endParaRPr lang="en-US" sz="24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1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1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11"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C#3.0 Design Themes</a:t>
            </a:r>
            <a:endParaRPr lang="en-US" dirty="0"/>
          </a:p>
        </p:txBody>
      </p:sp>
      <p:pic>
        <p:nvPicPr>
          <p:cNvPr id="4" name="Picture 5" descr="Timeline"/>
          <p:cNvPicPr>
            <a:picLocks noChangeAspect="1" noChangeArrowheads="1"/>
          </p:cNvPicPr>
          <p:nvPr/>
        </p:nvPicPr>
        <p:blipFill>
          <a:blip r:embed="rId3"/>
          <a:srcRect/>
          <a:stretch>
            <a:fillRect/>
          </a:stretch>
        </p:blipFill>
        <p:spPr bwMode="auto">
          <a:xfrm>
            <a:off x="381000" y="1157288"/>
            <a:ext cx="1098550" cy="5805487"/>
          </a:xfrm>
          <a:prstGeom prst="rect">
            <a:avLst/>
          </a:prstGeom>
          <a:noFill/>
        </p:spPr>
      </p:pic>
      <p:sp>
        <p:nvSpPr>
          <p:cNvPr id="5" name="Text Box 8"/>
          <p:cNvSpPr txBox="1">
            <a:spLocks noChangeArrowheads="1"/>
          </p:cNvSpPr>
          <p:nvPr/>
        </p:nvSpPr>
        <p:spPr bwMode="auto">
          <a:xfrm>
            <a:off x="3046820" y="2045007"/>
            <a:ext cx="2859757" cy="523190"/>
          </a:xfrm>
          <a:prstGeom prst="rect">
            <a:avLst/>
          </a:prstGeom>
          <a:noFill/>
          <a:ln w="9525" algn="ctr">
            <a:noFill/>
            <a:miter lim="800000"/>
            <a:headEnd/>
            <a:tailEnd/>
          </a:ln>
          <a:effectLst/>
        </p:spPr>
        <p:txBody>
          <a:bodyPr wrap="none" lIns="0" tIns="45705" rIns="0" bIns="45705">
            <a:spAutoFit/>
          </a:bodyPr>
          <a:lstStyle/>
          <a:p>
            <a:r>
              <a:rPr lang="en-US" sz="2800" dirty="0" smtClean="0"/>
              <a:t>Improve on C#2.0</a:t>
            </a:r>
          </a:p>
        </p:txBody>
      </p:sp>
      <p:sp>
        <p:nvSpPr>
          <p:cNvPr id="6" name="Text Box 9"/>
          <p:cNvSpPr txBox="1">
            <a:spLocks noChangeArrowheads="1"/>
          </p:cNvSpPr>
          <p:nvPr/>
        </p:nvSpPr>
        <p:spPr bwMode="auto">
          <a:xfrm>
            <a:off x="3022571" y="5151059"/>
            <a:ext cx="4698402" cy="523190"/>
          </a:xfrm>
          <a:prstGeom prst="rect">
            <a:avLst/>
          </a:prstGeom>
          <a:noFill/>
          <a:ln w="9525" algn="ctr">
            <a:noFill/>
            <a:miter lim="800000"/>
            <a:headEnd/>
            <a:tailEnd/>
          </a:ln>
          <a:effectLst/>
        </p:spPr>
        <p:txBody>
          <a:bodyPr wrap="none" lIns="0" tIns="45705" rIns="0" bIns="45705">
            <a:spAutoFit/>
          </a:bodyPr>
          <a:lstStyle/>
          <a:p>
            <a:r>
              <a:rPr lang="en-US" sz="2800" dirty="0" smtClean="0"/>
              <a:t>100% Backwards Compatible</a:t>
            </a:r>
          </a:p>
        </p:txBody>
      </p:sp>
      <p:sp>
        <p:nvSpPr>
          <p:cNvPr id="7" name="Line 10"/>
          <p:cNvSpPr>
            <a:spLocks noChangeShapeType="1"/>
          </p:cNvSpPr>
          <p:nvPr/>
        </p:nvSpPr>
        <p:spPr bwMode="auto">
          <a:xfrm>
            <a:off x="1018736" y="5397282"/>
            <a:ext cx="1920240" cy="1587"/>
          </a:xfrm>
          <a:prstGeom prst="line">
            <a:avLst/>
          </a:prstGeom>
          <a:noFill/>
          <a:ln w="38100" cap="rnd">
            <a:solidFill>
              <a:schemeClr val="tx1"/>
            </a:solidFill>
            <a:prstDash val="sysDot"/>
            <a:round/>
            <a:headEnd/>
            <a:tailEnd/>
          </a:ln>
          <a:effectLst/>
        </p:spPr>
        <p:txBody>
          <a:bodyPr anchor="ctr"/>
          <a:lstStyle/>
          <a:p>
            <a:endParaRPr lang="en-US"/>
          </a:p>
        </p:txBody>
      </p:sp>
      <p:sp>
        <p:nvSpPr>
          <p:cNvPr id="8" name="Line 11"/>
          <p:cNvSpPr>
            <a:spLocks noChangeShapeType="1"/>
          </p:cNvSpPr>
          <p:nvPr/>
        </p:nvSpPr>
        <p:spPr bwMode="auto">
          <a:xfrm flipV="1">
            <a:off x="1078992" y="2295228"/>
            <a:ext cx="1847088" cy="7938"/>
          </a:xfrm>
          <a:prstGeom prst="line">
            <a:avLst/>
          </a:prstGeom>
          <a:noFill/>
          <a:ln w="38100" cap="rnd">
            <a:solidFill>
              <a:schemeClr val="tx1"/>
            </a:solidFill>
            <a:prstDash val="sysDot"/>
            <a:round/>
            <a:headEnd/>
            <a:tailEnd/>
          </a:ln>
          <a:effectLst/>
        </p:spPr>
        <p:txBody>
          <a:bodyPr anchor="ctr"/>
          <a:lstStyle/>
          <a:p>
            <a:endParaRPr lang="en-US"/>
          </a:p>
        </p:txBody>
      </p:sp>
      <p:pic>
        <p:nvPicPr>
          <p:cNvPr id="9" name="Picture 12" descr="Ball 4"/>
          <p:cNvPicPr>
            <a:picLocks noChangeAspect="1" noChangeArrowheads="1"/>
          </p:cNvPicPr>
          <p:nvPr/>
        </p:nvPicPr>
        <p:blipFill>
          <a:blip r:embed="rId4"/>
          <a:srcRect/>
          <a:stretch>
            <a:fillRect/>
          </a:stretch>
        </p:blipFill>
        <p:spPr bwMode="auto">
          <a:xfrm>
            <a:off x="379413" y="5048250"/>
            <a:ext cx="762000" cy="762000"/>
          </a:xfrm>
          <a:prstGeom prst="rect">
            <a:avLst/>
          </a:prstGeom>
          <a:noFill/>
        </p:spPr>
      </p:pic>
      <p:pic>
        <p:nvPicPr>
          <p:cNvPr id="10" name="Picture 13" descr="Ball 2"/>
          <p:cNvPicPr>
            <a:picLocks noChangeAspect="1" noChangeArrowheads="1"/>
          </p:cNvPicPr>
          <p:nvPr/>
        </p:nvPicPr>
        <p:blipFill>
          <a:blip r:embed="rId5"/>
          <a:srcRect/>
          <a:stretch>
            <a:fillRect/>
          </a:stretch>
        </p:blipFill>
        <p:spPr bwMode="auto">
          <a:xfrm>
            <a:off x="419566" y="1951912"/>
            <a:ext cx="762000" cy="762000"/>
          </a:xfrm>
          <a:prstGeom prst="rect">
            <a:avLst/>
          </a:prstGeom>
          <a:noFill/>
        </p:spPr>
      </p:pic>
      <p:sp>
        <p:nvSpPr>
          <p:cNvPr id="11" name="Line 14"/>
          <p:cNvSpPr>
            <a:spLocks noChangeShapeType="1"/>
          </p:cNvSpPr>
          <p:nvPr/>
        </p:nvSpPr>
        <p:spPr bwMode="auto">
          <a:xfrm>
            <a:off x="803290" y="3872467"/>
            <a:ext cx="2103120" cy="0"/>
          </a:xfrm>
          <a:prstGeom prst="line">
            <a:avLst/>
          </a:prstGeom>
          <a:noFill/>
          <a:ln w="38100" cap="rnd">
            <a:solidFill>
              <a:schemeClr val="tx1"/>
            </a:solidFill>
            <a:prstDash val="sysDot"/>
            <a:round/>
            <a:headEnd/>
            <a:tailEnd/>
          </a:ln>
          <a:effectLst/>
        </p:spPr>
        <p:txBody>
          <a:bodyPr anchor="ctr"/>
          <a:lstStyle/>
          <a:p>
            <a:endParaRPr lang="en-US"/>
          </a:p>
        </p:txBody>
      </p:sp>
      <p:pic>
        <p:nvPicPr>
          <p:cNvPr id="12" name="Picture 15"/>
          <p:cNvPicPr>
            <a:picLocks noChangeAspect="1" noChangeArrowheads="1"/>
          </p:cNvPicPr>
          <p:nvPr/>
        </p:nvPicPr>
        <p:blipFill>
          <a:blip r:embed="rId6"/>
          <a:srcRect/>
          <a:stretch>
            <a:fillRect/>
          </a:stretch>
        </p:blipFill>
        <p:spPr bwMode="auto">
          <a:xfrm>
            <a:off x="178033" y="3508478"/>
            <a:ext cx="755650" cy="755650"/>
          </a:xfrm>
          <a:prstGeom prst="rect">
            <a:avLst/>
          </a:prstGeom>
          <a:noFill/>
          <a:ln w="9525">
            <a:noFill/>
            <a:miter lim="800000"/>
            <a:headEnd/>
            <a:tailEnd/>
          </a:ln>
          <a:effectLst/>
        </p:spPr>
      </p:pic>
      <p:sp>
        <p:nvSpPr>
          <p:cNvPr id="13" name="Text Box 17"/>
          <p:cNvSpPr txBox="1">
            <a:spLocks noChangeArrowheads="1"/>
          </p:cNvSpPr>
          <p:nvPr/>
        </p:nvSpPr>
        <p:spPr bwMode="auto">
          <a:xfrm>
            <a:off x="3005982" y="3620142"/>
            <a:ext cx="5580054" cy="523190"/>
          </a:xfrm>
          <a:prstGeom prst="rect">
            <a:avLst/>
          </a:prstGeom>
          <a:noFill/>
          <a:ln w="9525" algn="ctr">
            <a:noFill/>
            <a:miter lim="800000"/>
            <a:headEnd/>
            <a:tailEnd/>
          </a:ln>
          <a:effectLst/>
        </p:spPr>
        <p:txBody>
          <a:bodyPr wrap="none" lIns="0" tIns="45705" rIns="0" bIns="45705">
            <a:spAutoFit/>
          </a:bodyPr>
          <a:lstStyle/>
          <a:p>
            <a:r>
              <a:rPr lang="en-US" sz="2800" dirty="0" smtClean="0"/>
              <a:t>Language Integrated Query (LINQ)</a:t>
            </a:r>
            <a:endParaRPr lang="en-US" sz="2400" dirty="0" smtClean="0"/>
          </a:p>
        </p:txBody>
      </p:sp>
    </p:spTree>
  </p:cSld>
  <p:clrMapOvr>
    <a:masterClrMapping/>
  </p:clrMapOvr>
  <p:transition advTm="100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Slidework\Jobs\TechEd2007 - Brian Marble\Template\Design\Round 3\images\Hand.png"/>
          <p:cNvPicPr>
            <a:picLocks noChangeAspect="1" noChangeArrowheads="1"/>
          </p:cNvPicPr>
          <p:nvPr/>
        </p:nvPicPr>
        <p:blipFill>
          <a:blip r:embed="rId3" cstate="print"/>
          <a:srcRect/>
          <a:stretch>
            <a:fillRect/>
          </a:stretch>
        </p:blipFill>
        <p:spPr bwMode="auto">
          <a:xfrm flipH="1">
            <a:off x="1822900" y="3072214"/>
            <a:ext cx="662922" cy="514686"/>
          </a:xfrm>
          <a:prstGeom prst="rect">
            <a:avLst/>
          </a:prstGeom>
          <a:noFill/>
        </p:spPr>
      </p:pic>
      <p:sp>
        <p:nvSpPr>
          <p:cNvPr id="13" name="Text Placeholder 12"/>
          <p:cNvSpPr>
            <a:spLocks noGrp="1"/>
          </p:cNvSpPr>
          <p:nvPr>
            <p:ph type="body" sz="quarter" idx="10"/>
          </p:nvPr>
        </p:nvSpPr>
        <p:spPr/>
        <p:txBody>
          <a:bodyPr/>
          <a:lstStyle/>
          <a:p>
            <a:r>
              <a:rPr smtClean="0"/>
              <a:t>demo</a:t>
            </a:r>
            <a:endParaRPr lang="en-US" dirty="0"/>
          </a:p>
        </p:txBody>
      </p:sp>
      <p:sp>
        <p:nvSpPr>
          <p:cNvPr id="8" name="Subtitle 7"/>
          <p:cNvSpPr>
            <a:spLocks noGrp="1"/>
          </p:cNvSpPr>
          <p:nvPr>
            <p:ph type="subTitle" idx="1"/>
          </p:nvPr>
        </p:nvSpPr>
        <p:spPr>
          <a:xfrm>
            <a:off x="4570412" y="4879296"/>
            <a:ext cx="4347085" cy="1144929"/>
          </a:xfrm>
        </p:spPr>
        <p:txBody>
          <a:bodyPr vert="horz" wrap="square" lIns="0" tIns="0" rIns="0" bIns="0" rtlCol="0">
            <a:spAutoFit/>
            <a:sp3d extrusionH="57150">
              <a:bevelT w="12700" h="12700"/>
            </a:sp3d>
          </a:bodyPr>
          <a:lstStyle/>
          <a:p>
            <a:r>
              <a:rPr smtClean="0"/>
              <a:t>Luke Hoban</a:t>
            </a:r>
          </a:p>
          <a:p>
            <a:r>
              <a:rPr smtClean="0"/>
              <a:t>C# Compiler Program Manager</a:t>
            </a:r>
          </a:p>
          <a:p>
            <a:r>
              <a:rPr smtClean="0"/>
              <a:t>Microsoft</a:t>
            </a:r>
          </a:p>
        </p:txBody>
      </p:sp>
      <p:sp>
        <p:nvSpPr>
          <p:cNvPr id="6" name="Title 5"/>
          <p:cNvSpPr>
            <a:spLocks noGrp="1"/>
          </p:cNvSpPr>
          <p:nvPr>
            <p:ph type="ctrTitle"/>
          </p:nvPr>
        </p:nvSpPr>
        <p:spPr/>
        <p:txBody>
          <a:bodyPr/>
          <a:lstStyle/>
          <a:p>
            <a:r>
              <a:rPr smtClean="0"/>
              <a:t>C#3.0 Improving on C#2.0</a:t>
            </a:r>
            <a:endParaRPr lang="en-US" dirty="0"/>
          </a:p>
        </p:txBody>
      </p:sp>
    </p:spTree>
  </p:cSld>
  <p:clrMapOvr>
    <a:masterClrMapping/>
  </p:clrMapOvr>
  <p:transition advTm="200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The LINQ Project</a:t>
            </a:r>
            <a:endParaRPr lang="en-US" dirty="0"/>
          </a:p>
        </p:txBody>
      </p:sp>
      <p:grpSp>
        <p:nvGrpSpPr>
          <p:cNvPr id="3" name="Group 35"/>
          <p:cNvGrpSpPr/>
          <p:nvPr/>
        </p:nvGrpSpPr>
        <p:grpSpPr>
          <a:xfrm>
            <a:off x="1000125" y="1143000"/>
            <a:ext cx="2201333" cy="882953"/>
            <a:chOff x="4267200" y="4934857"/>
            <a:chExt cx="2641600" cy="1059543"/>
          </a:xfrm>
        </p:grpSpPr>
        <p:sp>
          <p:nvSpPr>
            <p:cNvPr id="37" name="Rounded Rectangle 36"/>
            <p:cNvSpPr/>
            <p:nvPr/>
          </p:nvSpPr>
          <p:spPr bwMode="auto">
            <a:xfrm>
              <a:off x="4267200" y="4934857"/>
              <a:ext cx="2641600" cy="1059543"/>
            </a:xfrm>
            <a:prstGeom prst="roundRect">
              <a:avLst>
                <a:gd name="adj" fmla="val 9033"/>
              </a:avLst>
            </a:prstGeom>
            <a:gradFill>
              <a:gsLst>
                <a:gs pos="0">
                  <a:schemeClr val="accent2">
                    <a:tint val="73000"/>
                    <a:satMod val="150000"/>
                  </a:schemeClr>
                </a:gs>
                <a:gs pos="25000">
                  <a:schemeClr val="accent2">
                    <a:tint val="96000"/>
                    <a:shade val="80000"/>
                    <a:satMod val="105000"/>
                  </a:schemeClr>
                </a:gs>
                <a:gs pos="38000">
                  <a:schemeClr val="accent2">
                    <a:tint val="96000"/>
                    <a:shade val="59000"/>
                    <a:satMod val="120000"/>
                  </a:schemeClr>
                </a:gs>
                <a:gs pos="55000">
                  <a:schemeClr val="accent2">
                    <a:lumMod val="60000"/>
                    <a:lumOff val="40000"/>
                  </a:schemeClr>
                </a:gs>
                <a:gs pos="80000">
                  <a:schemeClr val="accent2">
                    <a:shade val="56000"/>
                    <a:satMod val="145000"/>
                  </a:schemeClr>
                </a:gs>
                <a:gs pos="88000">
                  <a:schemeClr val="accent2">
                    <a:shade val="63000"/>
                    <a:satMod val="160000"/>
                  </a:schemeClr>
                </a:gs>
                <a:gs pos="100000">
                  <a:schemeClr val="accent2">
                    <a:tint val="99555"/>
                    <a:satMod val="155000"/>
                  </a:schemeClr>
                </a:gs>
              </a:gsLst>
            </a:gradFill>
            <a:ln>
              <a:headEnd type="none" w="med" len="med"/>
              <a:tailEnd type="none" w="med" len="med"/>
            </a:ln>
            <a:effectLst>
              <a:glow rad="63500">
                <a:schemeClr val="accent2">
                  <a:satMod val="175000"/>
                  <a:alpha val="40000"/>
                </a:schemeClr>
              </a:glow>
              <a:outerShdw blurRad="355600" dir="2700000" algn="tl" rotWithShape="0">
                <a:schemeClr val="accent2"/>
              </a:outerShdw>
              <a:reflection blurRad="6350" stA="50000" endA="300" endPos="38500" dist="50800" dir="5400000" sy="-100000" algn="bl" rotWithShape="0"/>
            </a:effectLst>
            <a:scene3d>
              <a:camera prst="orthographicFront"/>
              <a:lightRig rig="threePt" dir="t"/>
            </a:scene3d>
            <a:sp3d extrusionH="38100" contourW="25400">
              <a:bevelT w="114300" prst="artDeco"/>
              <a:extrusionClr>
                <a:schemeClr val="accent2">
                  <a:lumMod val="20000"/>
                  <a:lumOff val="80000"/>
                </a:schemeClr>
              </a:extrusionClr>
              <a:contourClr>
                <a:schemeClr val="accent2"/>
              </a:contourClr>
            </a:sp3d>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endParaRPr lang="en-US" dirty="0" smtClean="0">
                <a:solidFill>
                  <a:schemeClr val="tx1"/>
                </a:solidFill>
                <a:effectLst>
                  <a:outerShdw blurRad="190500" algn="tl" rotWithShape="0">
                    <a:srgbClr val="002060"/>
                  </a:outerShdw>
                </a:effectLst>
                <a:latin typeface="Segoe" pitchFamily="34" charset="0"/>
              </a:endParaRPr>
            </a:p>
          </p:txBody>
        </p:sp>
        <p:sp>
          <p:nvSpPr>
            <p:cNvPr id="38" name="Rounded Rectangle 37"/>
            <p:cNvSpPr/>
            <p:nvPr/>
          </p:nvSpPr>
          <p:spPr bwMode="auto">
            <a:xfrm>
              <a:off x="4314825" y="4967289"/>
              <a:ext cx="2547938" cy="976312"/>
            </a:xfrm>
            <a:prstGeom prst="roundRect">
              <a:avLst>
                <a:gd name="adj" fmla="val 5384"/>
              </a:avLst>
            </a:prstGeom>
            <a:gradFill flip="none" rotWithShape="1">
              <a:gsLst>
                <a:gs pos="0">
                  <a:schemeClr val="tx1">
                    <a:alpha val="70000"/>
                  </a:schemeClr>
                </a:gs>
                <a:gs pos="25000">
                  <a:schemeClr val="tx1">
                    <a:alpha val="33000"/>
                  </a:schemeClr>
                </a:gs>
                <a:gs pos="38000">
                  <a:schemeClr val="accent2">
                    <a:tint val="96000"/>
                    <a:shade val="59000"/>
                    <a:satMod val="120000"/>
                    <a:alpha val="0"/>
                  </a:schemeClr>
                </a:gs>
                <a:gs pos="55000">
                  <a:schemeClr val="accent2">
                    <a:shade val="57000"/>
                    <a:satMod val="120000"/>
                    <a:alpha val="0"/>
                  </a:schemeClr>
                </a:gs>
                <a:gs pos="80000">
                  <a:schemeClr val="accent2">
                    <a:shade val="56000"/>
                    <a:satMod val="145000"/>
                    <a:alpha val="0"/>
                  </a:schemeClr>
                </a:gs>
                <a:gs pos="88000">
                  <a:schemeClr val="tx1">
                    <a:alpha val="22000"/>
                  </a:schemeClr>
                </a:gs>
                <a:gs pos="100000">
                  <a:schemeClr val="tx1">
                    <a:alpha val="74000"/>
                  </a:schemeClr>
                </a:gs>
              </a:gsLst>
              <a:path path="circle">
                <a:fillToRect l="100000" t="100000"/>
              </a:path>
              <a:tileRect r="-100000" b="-100000"/>
            </a:gradFill>
            <a:ln>
              <a:solidFill>
                <a:srgbClr val="FFFFFF">
                  <a:alpha val="50196"/>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9" name="Rounded Rectangle 38"/>
            <p:cNvSpPr/>
            <p:nvPr/>
          </p:nvSpPr>
          <p:spPr bwMode="auto">
            <a:xfrm>
              <a:off x="4279526" y="4967301"/>
              <a:ext cx="2572872" cy="990506"/>
            </a:xfrm>
            <a:prstGeom prst="roundRect">
              <a:avLst>
                <a:gd name="adj" fmla="val 8264"/>
              </a:avLst>
            </a:prstGeom>
            <a:noFill/>
            <a:ln w="9525">
              <a:noFill/>
              <a:miter lim="800000"/>
              <a:headEnd/>
              <a:tailEnd/>
            </a:ln>
            <a:effectLst>
              <a:outerShdw blurRad="330200" algn="tl" rotWithShape="0">
                <a:srgbClr val="FFC000">
                  <a:alpha val="79000"/>
                </a:srgbClr>
              </a:outerShdw>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r>
                <a:rPr lang="en-US" sz="2000" dirty="0" smtClean="0">
                  <a:solidFill>
                    <a:schemeClr val="tx1"/>
                  </a:solidFill>
                  <a:effectLst>
                    <a:outerShdw blurRad="190500" algn="tl" rotWithShape="0">
                      <a:srgbClr val="002060"/>
                    </a:outerShdw>
                  </a:effectLst>
                  <a:latin typeface="Segoe" pitchFamily="34" charset="0"/>
                </a:rPr>
                <a:t>C# 3.0</a:t>
              </a:r>
            </a:p>
          </p:txBody>
        </p:sp>
      </p:grpSp>
      <p:grpSp>
        <p:nvGrpSpPr>
          <p:cNvPr id="4" name="Group 43"/>
          <p:cNvGrpSpPr/>
          <p:nvPr/>
        </p:nvGrpSpPr>
        <p:grpSpPr>
          <a:xfrm>
            <a:off x="3381375" y="1143000"/>
            <a:ext cx="2201333" cy="882953"/>
            <a:chOff x="4267200" y="4934857"/>
            <a:chExt cx="2641600" cy="1059543"/>
          </a:xfrm>
        </p:grpSpPr>
        <p:sp>
          <p:nvSpPr>
            <p:cNvPr id="45" name="Rounded Rectangle 44"/>
            <p:cNvSpPr/>
            <p:nvPr/>
          </p:nvSpPr>
          <p:spPr bwMode="auto">
            <a:xfrm>
              <a:off x="4267200" y="4934857"/>
              <a:ext cx="2641600" cy="1059543"/>
            </a:xfrm>
            <a:prstGeom prst="roundRect">
              <a:avLst>
                <a:gd name="adj" fmla="val 9033"/>
              </a:avLst>
            </a:prstGeom>
            <a:gradFill>
              <a:gsLst>
                <a:gs pos="0">
                  <a:schemeClr val="accent2">
                    <a:tint val="73000"/>
                    <a:satMod val="150000"/>
                  </a:schemeClr>
                </a:gs>
                <a:gs pos="25000">
                  <a:schemeClr val="accent2">
                    <a:tint val="96000"/>
                    <a:shade val="80000"/>
                    <a:satMod val="105000"/>
                  </a:schemeClr>
                </a:gs>
                <a:gs pos="38000">
                  <a:schemeClr val="accent2">
                    <a:tint val="96000"/>
                    <a:shade val="59000"/>
                    <a:satMod val="120000"/>
                  </a:schemeClr>
                </a:gs>
                <a:gs pos="55000">
                  <a:schemeClr val="accent2">
                    <a:lumMod val="60000"/>
                    <a:lumOff val="40000"/>
                  </a:schemeClr>
                </a:gs>
                <a:gs pos="80000">
                  <a:schemeClr val="accent2">
                    <a:shade val="56000"/>
                    <a:satMod val="145000"/>
                  </a:schemeClr>
                </a:gs>
                <a:gs pos="88000">
                  <a:schemeClr val="accent2">
                    <a:shade val="63000"/>
                    <a:satMod val="160000"/>
                  </a:schemeClr>
                </a:gs>
                <a:gs pos="100000">
                  <a:schemeClr val="accent2">
                    <a:tint val="99555"/>
                    <a:satMod val="155000"/>
                  </a:schemeClr>
                </a:gs>
              </a:gsLst>
            </a:gradFill>
            <a:ln>
              <a:headEnd type="none" w="med" len="med"/>
              <a:tailEnd type="none" w="med" len="med"/>
            </a:ln>
            <a:effectLst>
              <a:glow rad="63500">
                <a:schemeClr val="accent2">
                  <a:satMod val="175000"/>
                  <a:alpha val="40000"/>
                </a:schemeClr>
              </a:glow>
              <a:outerShdw blurRad="355600" dir="2700000" algn="tl" rotWithShape="0">
                <a:schemeClr val="accent2"/>
              </a:outerShdw>
              <a:reflection blurRad="6350" stA="50000" endA="300" endPos="38500" dist="50800" dir="5400000" sy="-100000" algn="bl" rotWithShape="0"/>
            </a:effectLst>
            <a:scene3d>
              <a:camera prst="orthographicFront"/>
              <a:lightRig rig="threePt" dir="t"/>
            </a:scene3d>
            <a:sp3d extrusionH="38100" contourW="25400">
              <a:bevelT w="114300" prst="artDeco"/>
              <a:extrusionClr>
                <a:schemeClr val="accent2">
                  <a:lumMod val="20000"/>
                  <a:lumOff val="80000"/>
                </a:schemeClr>
              </a:extrusionClr>
              <a:contourClr>
                <a:schemeClr val="accent2"/>
              </a:contourClr>
            </a:sp3d>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endParaRPr lang="en-US" dirty="0" smtClean="0">
                <a:solidFill>
                  <a:schemeClr val="tx1"/>
                </a:solidFill>
                <a:effectLst>
                  <a:outerShdw blurRad="190500" algn="tl" rotWithShape="0">
                    <a:srgbClr val="002060"/>
                  </a:outerShdw>
                </a:effectLst>
                <a:latin typeface="Segoe" pitchFamily="34" charset="0"/>
              </a:endParaRPr>
            </a:p>
          </p:txBody>
        </p:sp>
        <p:sp>
          <p:nvSpPr>
            <p:cNvPr id="46" name="Rounded Rectangle 45"/>
            <p:cNvSpPr/>
            <p:nvPr/>
          </p:nvSpPr>
          <p:spPr bwMode="auto">
            <a:xfrm>
              <a:off x="4314825" y="4967289"/>
              <a:ext cx="2547938" cy="976312"/>
            </a:xfrm>
            <a:prstGeom prst="roundRect">
              <a:avLst>
                <a:gd name="adj" fmla="val 5384"/>
              </a:avLst>
            </a:prstGeom>
            <a:gradFill flip="none" rotWithShape="1">
              <a:gsLst>
                <a:gs pos="0">
                  <a:schemeClr val="tx1">
                    <a:alpha val="70000"/>
                  </a:schemeClr>
                </a:gs>
                <a:gs pos="25000">
                  <a:schemeClr val="tx1">
                    <a:alpha val="33000"/>
                  </a:schemeClr>
                </a:gs>
                <a:gs pos="38000">
                  <a:schemeClr val="accent2">
                    <a:tint val="96000"/>
                    <a:shade val="59000"/>
                    <a:satMod val="120000"/>
                    <a:alpha val="0"/>
                  </a:schemeClr>
                </a:gs>
                <a:gs pos="55000">
                  <a:schemeClr val="accent2">
                    <a:shade val="57000"/>
                    <a:satMod val="120000"/>
                    <a:alpha val="0"/>
                  </a:schemeClr>
                </a:gs>
                <a:gs pos="80000">
                  <a:schemeClr val="accent2">
                    <a:shade val="56000"/>
                    <a:satMod val="145000"/>
                    <a:alpha val="0"/>
                  </a:schemeClr>
                </a:gs>
                <a:gs pos="88000">
                  <a:schemeClr val="tx1">
                    <a:alpha val="22000"/>
                  </a:schemeClr>
                </a:gs>
                <a:gs pos="100000">
                  <a:schemeClr val="tx1">
                    <a:alpha val="74000"/>
                  </a:schemeClr>
                </a:gs>
              </a:gsLst>
              <a:path path="circle">
                <a:fillToRect l="100000" t="100000"/>
              </a:path>
              <a:tileRect r="-100000" b="-100000"/>
            </a:gradFill>
            <a:ln>
              <a:solidFill>
                <a:srgbClr val="FFFFFF">
                  <a:alpha val="50196"/>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7" name="Rounded Rectangle 46"/>
            <p:cNvSpPr/>
            <p:nvPr/>
          </p:nvSpPr>
          <p:spPr bwMode="auto">
            <a:xfrm>
              <a:off x="4279526" y="4967301"/>
              <a:ext cx="2572872" cy="990506"/>
            </a:xfrm>
            <a:prstGeom prst="roundRect">
              <a:avLst>
                <a:gd name="adj" fmla="val 8264"/>
              </a:avLst>
            </a:prstGeom>
            <a:noFill/>
            <a:ln w="9525">
              <a:noFill/>
              <a:miter lim="800000"/>
              <a:headEnd/>
              <a:tailEnd/>
            </a:ln>
            <a:effectLst>
              <a:outerShdw blurRad="330200" algn="tl" rotWithShape="0">
                <a:srgbClr val="FFC000">
                  <a:alpha val="79000"/>
                </a:srgbClr>
              </a:outerShdw>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r>
                <a:rPr lang="en-US" sz="2000" dirty="0" smtClean="0">
                  <a:solidFill>
                    <a:schemeClr val="tx1"/>
                  </a:solidFill>
                  <a:effectLst>
                    <a:outerShdw blurRad="190500" algn="tl" rotWithShape="0">
                      <a:srgbClr val="002060"/>
                    </a:outerShdw>
                  </a:effectLst>
                  <a:latin typeface="Segoe" pitchFamily="34" charset="0"/>
                </a:rPr>
                <a:t>VB 9.0</a:t>
              </a:r>
            </a:p>
          </p:txBody>
        </p:sp>
      </p:grpSp>
      <p:grpSp>
        <p:nvGrpSpPr>
          <p:cNvPr id="5" name="Group 47"/>
          <p:cNvGrpSpPr/>
          <p:nvPr/>
        </p:nvGrpSpPr>
        <p:grpSpPr>
          <a:xfrm>
            <a:off x="5762625" y="1143000"/>
            <a:ext cx="2201333" cy="882953"/>
            <a:chOff x="4267200" y="4934857"/>
            <a:chExt cx="2641600" cy="1059543"/>
          </a:xfrm>
        </p:grpSpPr>
        <p:sp>
          <p:nvSpPr>
            <p:cNvPr id="49" name="Rounded Rectangle 48"/>
            <p:cNvSpPr/>
            <p:nvPr/>
          </p:nvSpPr>
          <p:spPr bwMode="auto">
            <a:xfrm>
              <a:off x="4267200" y="4934857"/>
              <a:ext cx="2641600" cy="1059543"/>
            </a:xfrm>
            <a:prstGeom prst="roundRect">
              <a:avLst>
                <a:gd name="adj" fmla="val 9033"/>
              </a:avLst>
            </a:prstGeom>
            <a:gradFill>
              <a:gsLst>
                <a:gs pos="0">
                  <a:schemeClr val="accent2">
                    <a:tint val="73000"/>
                    <a:satMod val="150000"/>
                  </a:schemeClr>
                </a:gs>
                <a:gs pos="25000">
                  <a:schemeClr val="accent2">
                    <a:tint val="96000"/>
                    <a:shade val="80000"/>
                    <a:satMod val="105000"/>
                  </a:schemeClr>
                </a:gs>
                <a:gs pos="38000">
                  <a:schemeClr val="accent2">
                    <a:tint val="96000"/>
                    <a:shade val="59000"/>
                    <a:satMod val="120000"/>
                  </a:schemeClr>
                </a:gs>
                <a:gs pos="55000">
                  <a:schemeClr val="accent2">
                    <a:lumMod val="60000"/>
                    <a:lumOff val="40000"/>
                  </a:schemeClr>
                </a:gs>
                <a:gs pos="80000">
                  <a:schemeClr val="accent2">
                    <a:shade val="56000"/>
                    <a:satMod val="145000"/>
                  </a:schemeClr>
                </a:gs>
                <a:gs pos="88000">
                  <a:schemeClr val="accent2">
                    <a:shade val="63000"/>
                    <a:satMod val="160000"/>
                  </a:schemeClr>
                </a:gs>
                <a:gs pos="100000">
                  <a:schemeClr val="accent2">
                    <a:tint val="99555"/>
                    <a:satMod val="155000"/>
                  </a:schemeClr>
                </a:gs>
              </a:gsLst>
            </a:gradFill>
            <a:ln>
              <a:headEnd type="none" w="med" len="med"/>
              <a:tailEnd type="none" w="med" len="med"/>
            </a:ln>
            <a:effectLst>
              <a:glow rad="63500">
                <a:schemeClr val="accent2">
                  <a:satMod val="175000"/>
                  <a:alpha val="40000"/>
                </a:schemeClr>
              </a:glow>
              <a:outerShdw blurRad="355600" dir="2700000" algn="tl" rotWithShape="0">
                <a:schemeClr val="accent2"/>
              </a:outerShdw>
              <a:reflection blurRad="6350" stA="50000" endA="300" endPos="38500" dist="50800" dir="5400000" sy="-100000" algn="bl" rotWithShape="0"/>
            </a:effectLst>
            <a:scene3d>
              <a:camera prst="orthographicFront"/>
              <a:lightRig rig="threePt" dir="t"/>
            </a:scene3d>
            <a:sp3d extrusionH="38100" contourW="25400">
              <a:bevelT w="114300" prst="artDeco"/>
              <a:extrusionClr>
                <a:schemeClr val="accent2">
                  <a:lumMod val="20000"/>
                  <a:lumOff val="80000"/>
                </a:schemeClr>
              </a:extrusionClr>
              <a:contourClr>
                <a:schemeClr val="accent2"/>
              </a:contourClr>
            </a:sp3d>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endParaRPr lang="en-US" dirty="0" smtClean="0">
                <a:solidFill>
                  <a:schemeClr val="tx1"/>
                </a:solidFill>
                <a:effectLst>
                  <a:outerShdw blurRad="190500" algn="tl" rotWithShape="0">
                    <a:srgbClr val="002060"/>
                  </a:outerShdw>
                </a:effectLst>
                <a:latin typeface="Segoe" pitchFamily="34" charset="0"/>
              </a:endParaRPr>
            </a:p>
          </p:txBody>
        </p:sp>
        <p:sp>
          <p:nvSpPr>
            <p:cNvPr id="50" name="Rounded Rectangle 49"/>
            <p:cNvSpPr/>
            <p:nvPr/>
          </p:nvSpPr>
          <p:spPr bwMode="auto">
            <a:xfrm>
              <a:off x="4314825" y="4967289"/>
              <a:ext cx="2547938" cy="976312"/>
            </a:xfrm>
            <a:prstGeom prst="roundRect">
              <a:avLst>
                <a:gd name="adj" fmla="val 5384"/>
              </a:avLst>
            </a:prstGeom>
            <a:gradFill flip="none" rotWithShape="1">
              <a:gsLst>
                <a:gs pos="0">
                  <a:schemeClr val="tx1">
                    <a:alpha val="70000"/>
                  </a:schemeClr>
                </a:gs>
                <a:gs pos="25000">
                  <a:schemeClr val="tx1">
                    <a:alpha val="33000"/>
                  </a:schemeClr>
                </a:gs>
                <a:gs pos="38000">
                  <a:schemeClr val="accent2">
                    <a:tint val="96000"/>
                    <a:shade val="59000"/>
                    <a:satMod val="120000"/>
                    <a:alpha val="0"/>
                  </a:schemeClr>
                </a:gs>
                <a:gs pos="55000">
                  <a:schemeClr val="accent2">
                    <a:shade val="57000"/>
                    <a:satMod val="120000"/>
                    <a:alpha val="0"/>
                  </a:schemeClr>
                </a:gs>
                <a:gs pos="80000">
                  <a:schemeClr val="accent2">
                    <a:shade val="56000"/>
                    <a:satMod val="145000"/>
                    <a:alpha val="0"/>
                  </a:schemeClr>
                </a:gs>
                <a:gs pos="88000">
                  <a:schemeClr val="tx1">
                    <a:alpha val="22000"/>
                  </a:schemeClr>
                </a:gs>
                <a:gs pos="100000">
                  <a:schemeClr val="tx1">
                    <a:alpha val="74000"/>
                  </a:schemeClr>
                </a:gs>
              </a:gsLst>
              <a:path path="circle">
                <a:fillToRect l="100000" t="100000"/>
              </a:path>
              <a:tileRect r="-100000" b="-100000"/>
            </a:gradFill>
            <a:ln>
              <a:solidFill>
                <a:srgbClr val="FFFFFF">
                  <a:alpha val="50196"/>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1" name="Rounded Rectangle 50"/>
            <p:cNvSpPr/>
            <p:nvPr/>
          </p:nvSpPr>
          <p:spPr bwMode="auto">
            <a:xfrm>
              <a:off x="4279526" y="4967301"/>
              <a:ext cx="2572872" cy="990506"/>
            </a:xfrm>
            <a:prstGeom prst="roundRect">
              <a:avLst>
                <a:gd name="adj" fmla="val 8264"/>
              </a:avLst>
            </a:prstGeom>
            <a:noFill/>
            <a:ln w="9525">
              <a:noFill/>
              <a:miter lim="800000"/>
              <a:headEnd/>
              <a:tailEnd/>
            </a:ln>
            <a:effectLst>
              <a:outerShdw blurRad="330200" algn="tl" rotWithShape="0">
                <a:srgbClr val="FFC000">
                  <a:alpha val="79000"/>
                </a:srgbClr>
              </a:outerShdw>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r>
                <a:rPr lang="en-US" sz="2000" dirty="0" smtClean="0">
                  <a:solidFill>
                    <a:schemeClr val="tx1"/>
                  </a:solidFill>
                  <a:effectLst>
                    <a:outerShdw blurRad="190500" algn="tl" rotWithShape="0">
                      <a:srgbClr val="002060"/>
                    </a:outerShdw>
                  </a:effectLst>
                  <a:latin typeface="Segoe" pitchFamily="34" charset="0"/>
                </a:rPr>
                <a:t>Others</a:t>
              </a:r>
            </a:p>
          </p:txBody>
        </p:sp>
      </p:grpSp>
      <p:sp>
        <p:nvSpPr>
          <p:cNvPr id="54" name="Rounded Rectangle 53"/>
          <p:cNvSpPr/>
          <p:nvPr/>
        </p:nvSpPr>
        <p:spPr bwMode="auto">
          <a:xfrm>
            <a:off x="428625" y="2222500"/>
            <a:ext cx="8048625" cy="2476500"/>
          </a:xfrm>
          <a:prstGeom prst="roundRect">
            <a:avLst>
              <a:gd name="adj" fmla="val 5384"/>
            </a:avLst>
          </a:prstGeom>
          <a:gradFill flip="none" rotWithShape="1">
            <a:gsLst>
              <a:gs pos="0">
                <a:schemeClr val="tx1">
                  <a:alpha val="70000"/>
                </a:schemeClr>
              </a:gs>
              <a:gs pos="25000">
                <a:schemeClr val="tx1">
                  <a:alpha val="33000"/>
                </a:schemeClr>
              </a:gs>
              <a:gs pos="38000">
                <a:schemeClr val="accent2">
                  <a:tint val="96000"/>
                  <a:shade val="59000"/>
                  <a:satMod val="120000"/>
                  <a:alpha val="0"/>
                </a:schemeClr>
              </a:gs>
              <a:gs pos="55000">
                <a:schemeClr val="accent2">
                  <a:shade val="57000"/>
                  <a:satMod val="120000"/>
                  <a:alpha val="0"/>
                </a:schemeClr>
              </a:gs>
              <a:gs pos="80000">
                <a:schemeClr val="accent2">
                  <a:shade val="56000"/>
                  <a:satMod val="145000"/>
                  <a:alpha val="0"/>
                </a:schemeClr>
              </a:gs>
              <a:gs pos="88000">
                <a:schemeClr val="tx1">
                  <a:alpha val="22000"/>
                </a:schemeClr>
              </a:gs>
              <a:gs pos="100000">
                <a:schemeClr val="tx1">
                  <a:alpha val="74000"/>
                </a:schemeClr>
              </a:gs>
            </a:gsLst>
            <a:path path="circle">
              <a:fillToRect l="100000" t="100000"/>
            </a:path>
            <a:tileRect r="-100000" b="-100000"/>
          </a:gradFill>
          <a:ln>
            <a:solidFill>
              <a:srgbClr val="FFFFFF">
                <a:alpha val="50196"/>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6810" tIns="38405" rIns="76810" bIns="38405" numCol="1" rtlCol="0" anchor="t" anchorCtr="0" compatLnSpc="1">
            <a:prstTxWarp prst="textNoShape">
              <a:avLst/>
            </a:prstTxWarp>
          </a:bodyPr>
          <a:lstStyle/>
          <a:p>
            <a:pPr algn="ctr" defTabSz="767874" fontAlgn="base">
              <a:spcBef>
                <a:spcPct val="0"/>
              </a:spcBef>
              <a:spcAft>
                <a:spcPct val="0"/>
              </a:spcAft>
            </a:pPr>
            <a:r>
              <a:rPr lang="en-US" sz="2200" dirty="0" smtClean="0">
                <a:solidFill>
                  <a:schemeClr val="tx1"/>
                </a:solidFill>
                <a:effectLst>
                  <a:outerShdw blurRad="38100" dist="38100" dir="2700000" algn="tl">
                    <a:srgbClr val="000000">
                      <a:alpha val="43137"/>
                    </a:srgbClr>
                  </a:outerShdw>
                </a:effectLst>
                <a:latin typeface="Segoe" pitchFamily="34" charset="0"/>
              </a:rPr>
              <a:t>.NET Language Integrated Query</a:t>
            </a:r>
          </a:p>
        </p:txBody>
      </p:sp>
      <p:grpSp>
        <p:nvGrpSpPr>
          <p:cNvPr id="6" name="Group 55"/>
          <p:cNvGrpSpPr/>
          <p:nvPr/>
        </p:nvGrpSpPr>
        <p:grpSpPr>
          <a:xfrm>
            <a:off x="619126" y="2921000"/>
            <a:ext cx="1428749" cy="1524000"/>
            <a:chOff x="4267200" y="6324600"/>
            <a:chExt cx="2641600" cy="1059543"/>
          </a:xfrm>
        </p:grpSpPr>
        <p:sp>
          <p:nvSpPr>
            <p:cNvPr id="57" name="Rounded Rectangle 56"/>
            <p:cNvSpPr/>
            <p:nvPr/>
          </p:nvSpPr>
          <p:spPr bwMode="auto">
            <a:xfrm>
              <a:off x="4267200" y="6324600"/>
              <a:ext cx="2641600" cy="1059543"/>
            </a:xfrm>
            <a:prstGeom prst="roundRect">
              <a:avLst>
                <a:gd name="adj" fmla="val 9033"/>
              </a:avLst>
            </a:prstGeom>
            <a:gradFill>
              <a:gsLst>
                <a:gs pos="0">
                  <a:schemeClr val="accent5">
                    <a:tint val="73000"/>
                    <a:satMod val="150000"/>
                  </a:schemeClr>
                </a:gs>
                <a:gs pos="25000">
                  <a:schemeClr val="accent5">
                    <a:tint val="96000"/>
                    <a:shade val="80000"/>
                    <a:satMod val="105000"/>
                  </a:schemeClr>
                </a:gs>
                <a:gs pos="38000">
                  <a:schemeClr val="accent5">
                    <a:tint val="96000"/>
                    <a:shade val="59000"/>
                    <a:satMod val="120000"/>
                  </a:schemeClr>
                </a:gs>
                <a:gs pos="55000">
                  <a:schemeClr val="accent5"/>
                </a:gs>
                <a:gs pos="80000">
                  <a:schemeClr val="accent5">
                    <a:shade val="56000"/>
                    <a:satMod val="145000"/>
                  </a:schemeClr>
                </a:gs>
                <a:gs pos="88000">
                  <a:schemeClr val="accent5">
                    <a:shade val="63000"/>
                    <a:satMod val="160000"/>
                  </a:schemeClr>
                </a:gs>
                <a:gs pos="100000">
                  <a:schemeClr val="accent5">
                    <a:tint val="99555"/>
                    <a:satMod val="155000"/>
                  </a:schemeClr>
                </a:gs>
              </a:gsLst>
            </a:gradFill>
            <a:ln>
              <a:solidFill>
                <a:schemeClr val="accent5"/>
              </a:solidFill>
              <a:headEnd type="none" w="med" len="med"/>
              <a:tailEnd type="none" w="med" len="med"/>
            </a:ln>
            <a:effectLst>
              <a:glow rad="63500">
                <a:schemeClr val="accent5">
                  <a:satMod val="175000"/>
                  <a:alpha val="40000"/>
                </a:schemeClr>
              </a:glow>
              <a:outerShdw blurRad="355600" dir="2700000" algn="tl" rotWithShape="0">
                <a:schemeClr val="accent5"/>
              </a:outerShdw>
              <a:reflection blurRad="6350" stA="50000" endA="300" endPos="38500" dist="50800" dir="5400000" sy="-100000" algn="bl" rotWithShape="0"/>
            </a:effectLst>
            <a:scene3d>
              <a:camera prst="orthographicFront"/>
              <a:lightRig rig="threePt" dir="t"/>
            </a:scene3d>
            <a:sp3d extrusionH="38100" contourW="25400">
              <a:bevelT w="114300" prst="artDeco"/>
              <a:extrusionClr>
                <a:schemeClr val="accent5">
                  <a:lumMod val="20000"/>
                  <a:lumOff val="80000"/>
                </a:schemeClr>
              </a:extrusionClr>
              <a:contourClr>
                <a:schemeClr val="accent3"/>
              </a:contourClr>
            </a:sp3d>
          </p:spPr>
          <p:style>
            <a:lnRef idx="1">
              <a:schemeClr val="accent5"/>
            </a:lnRef>
            <a:fillRef idx="3">
              <a:schemeClr val="accent5"/>
            </a:fillRef>
            <a:effectRef idx="2">
              <a:schemeClr val="accent5"/>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endParaRPr lang="en-US"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8" name="Rounded Rectangle 57"/>
            <p:cNvSpPr/>
            <p:nvPr/>
          </p:nvSpPr>
          <p:spPr bwMode="auto">
            <a:xfrm>
              <a:off x="4314825" y="6357939"/>
              <a:ext cx="2547938" cy="976312"/>
            </a:xfrm>
            <a:prstGeom prst="roundRect">
              <a:avLst>
                <a:gd name="adj" fmla="val 5384"/>
              </a:avLst>
            </a:prstGeom>
            <a:gradFill flip="none" rotWithShape="1">
              <a:gsLst>
                <a:gs pos="0">
                  <a:schemeClr val="tx1">
                    <a:alpha val="70000"/>
                  </a:schemeClr>
                </a:gs>
                <a:gs pos="25000">
                  <a:schemeClr val="tx1">
                    <a:alpha val="33000"/>
                  </a:schemeClr>
                </a:gs>
                <a:gs pos="38000">
                  <a:schemeClr val="accent2">
                    <a:tint val="96000"/>
                    <a:shade val="59000"/>
                    <a:satMod val="120000"/>
                    <a:alpha val="0"/>
                  </a:schemeClr>
                </a:gs>
                <a:gs pos="55000">
                  <a:schemeClr val="accent2">
                    <a:shade val="57000"/>
                    <a:satMod val="120000"/>
                    <a:alpha val="0"/>
                  </a:schemeClr>
                </a:gs>
                <a:gs pos="80000">
                  <a:schemeClr val="accent2">
                    <a:shade val="56000"/>
                    <a:satMod val="145000"/>
                    <a:alpha val="0"/>
                  </a:schemeClr>
                </a:gs>
                <a:gs pos="88000">
                  <a:schemeClr val="tx1">
                    <a:alpha val="22000"/>
                  </a:schemeClr>
                </a:gs>
                <a:gs pos="100000">
                  <a:schemeClr val="tx1">
                    <a:alpha val="74000"/>
                  </a:schemeClr>
                </a:gs>
              </a:gsLst>
              <a:path path="circle">
                <a:fillToRect l="100000" t="100000"/>
              </a:path>
              <a:tileRect r="-100000" b="-100000"/>
            </a:gradFill>
            <a:ln>
              <a:solidFill>
                <a:srgbClr val="FFFFFF">
                  <a:alpha val="50196"/>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9" name="Rounded Rectangle 58"/>
            <p:cNvSpPr/>
            <p:nvPr/>
          </p:nvSpPr>
          <p:spPr bwMode="auto">
            <a:xfrm>
              <a:off x="4279526" y="6355003"/>
              <a:ext cx="2572872" cy="990506"/>
            </a:xfrm>
            <a:prstGeom prst="roundRect">
              <a:avLst>
                <a:gd name="adj" fmla="val 8264"/>
              </a:avLst>
            </a:prstGeom>
            <a:noFill/>
            <a:ln w="9525">
              <a:noFill/>
              <a:miter lim="800000"/>
              <a:headEnd/>
              <a:tailEnd/>
            </a:ln>
            <a:effectLst>
              <a:outerShdw blurRad="330200" algn="tl" rotWithShape="0">
                <a:srgbClr val="85F034">
                  <a:alpha val="79000"/>
                </a:srgbClr>
              </a:outerShdw>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r>
                <a:rPr lang="en-US" sz="2000" dirty="0" smtClean="0">
                  <a:solidFill>
                    <a:schemeClr val="tx1"/>
                  </a:solidFill>
                  <a:effectLst>
                    <a:outerShdw blurRad="190500" algn="tl" rotWithShape="0">
                      <a:srgbClr val="CB1E01"/>
                    </a:outerShdw>
                  </a:effectLst>
                  <a:latin typeface="Segoe" pitchFamily="34" charset="0"/>
                </a:rPr>
                <a:t>LINQ to</a:t>
              </a:r>
              <a:br>
                <a:rPr lang="en-US" sz="2000" dirty="0" smtClean="0">
                  <a:solidFill>
                    <a:schemeClr val="tx1"/>
                  </a:solidFill>
                  <a:effectLst>
                    <a:outerShdw blurRad="190500" algn="tl" rotWithShape="0">
                      <a:srgbClr val="CB1E01"/>
                    </a:outerShdw>
                  </a:effectLst>
                  <a:latin typeface="Segoe" pitchFamily="34" charset="0"/>
                </a:rPr>
              </a:br>
              <a:r>
                <a:rPr lang="en-US" sz="2000" dirty="0" smtClean="0">
                  <a:solidFill>
                    <a:schemeClr val="tx1"/>
                  </a:solidFill>
                  <a:effectLst>
                    <a:outerShdw blurRad="190500" algn="tl" rotWithShape="0">
                      <a:srgbClr val="CB1E01"/>
                    </a:outerShdw>
                  </a:effectLst>
                  <a:latin typeface="Segoe" pitchFamily="34" charset="0"/>
                </a:rPr>
                <a:t>Objects</a:t>
              </a:r>
            </a:p>
          </p:txBody>
        </p:sp>
      </p:grpSp>
      <p:grpSp>
        <p:nvGrpSpPr>
          <p:cNvPr id="7" name="Group 63"/>
          <p:cNvGrpSpPr/>
          <p:nvPr/>
        </p:nvGrpSpPr>
        <p:grpSpPr>
          <a:xfrm>
            <a:off x="2190750" y="2921000"/>
            <a:ext cx="1428749" cy="1524000"/>
            <a:chOff x="4267200" y="6324600"/>
            <a:chExt cx="2641600" cy="1059543"/>
          </a:xfrm>
        </p:grpSpPr>
        <p:sp>
          <p:nvSpPr>
            <p:cNvPr id="65" name="Rounded Rectangle 64"/>
            <p:cNvSpPr/>
            <p:nvPr/>
          </p:nvSpPr>
          <p:spPr bwMode="auto">
            <a:xfrm>
              <a:off x="4267200" y="6324600"/>
              <a:ext cx="2641600" cy="1059543"/>
            </a:xfrm>
            <a:prstGeom prst="roundRect">
              <a:avLst>
                <a:gd name="adj" fmla="val 9033"/>
              </a:avLst>
            </a:prstGeom>
            <a:gradFill>
              <a:gsLst>
                <a:gs pos="0">
                  <a:schemeClr val="accent5">
                    <a:tint val="73000"/>
                    <a:satMod val="150000"/>
                  </a:schemeClr>
                </a:gs>
                <a:gs pos="25000">
                  <a:schemeClr val="accent5">
                    <a:tint val="96000"/>
                    <a:shade val="80000"/>
                    <a:satMod val="105000"/>
                  </a:schemeClr>
                </a:gs>
                <a:gs pos="38000">
                  <a:schemeClr val="accent5">
                    <a:tint val="96000"/>
                    <a:shade val="59000"/>
                    <a:satMod val="120000"/>
                  </a:schemeClr>
                </a:gs>
                <a:gs pos="55000">
                  <a:schemeClr val="accent5"/>
                </a:gs>
                <a:gs pos="80000">
                  <a:schemeClr val="accent5">
                    <a:shade val="56000"/>
                    <a:satMod val="145000"/>
                  </a:schemeClr>
                </a:gs>
                <a:gs pos="88000">
                  <a:schemeClr val="accent5">
                    <a:shade val="63000"/>
                    <a:satMod val="160000"/>
                  </a:schemeClr>
                </a:gs>
                <a:gs pos="100000">
                  <a:schemeClr val="accent5">
                    <a:tint val="99555"/>
                    <a:satMod val="155000"/>
                  </a:schemeClr>
                </a:gs>
              </a:gsLst>
            </a:gradFill>
            <a:ln>
              <a:solidFill>
                <a:schemeClr val="accent5"/>
              </a:solidFill>
              <a:headEnd type="none" w="med" len="med"/>
              <a:tailEnd type="none" w="med" len="med"/>
            </a:ln>
            <a:effectLst>
              <a:glow rad="63500">
                <a:schemeClr val="accent5">
                  <a:satMod val="175000"/>
                  <a:alpha val="40000"/>
                </a:schemeClr>
              </a:glow>
              <a:outerShdw blurRad="355600" dir="2700000" algn="tl" rotWithShape="0">
                <a:schemeClr val="accent5"/>
              </a:outerShdw>
              <a:reflection blurRad="6350" stA="50000" endA="300" endPos="38500" dist="50800" dir="5400000" sy="-100000" algn="bl" rotWithShape="0"/>
            </a:effectLst>
            <a:scene3d>
              <a:camera prst="orthographicFront"/>
              <a:lightRig rig="threePt" dir="t"/>
            </a:scene3d>
            <a:sp3d extrusionH="38100" contourW="25400">
              <a:bevelT w="114300" prst="artDeco"/>
              <a:extrusionClr>
                <a:schemeClr val="accent5">
                  <a:lumMod val="20000"/>
                  <a:lumOff val="80000"/>
                </a:schemeClr>
              </a:extrusionClr>
              <a:contourClr>
                <a:schemeClr val="accent3"/>
              </a:contourClr>
            </a:sp3d>
          </p:spPr>
          <p:style>
            <a:lnRef idx="1">
              <a:schemeClr val="accent5"/>
            </a:lnRef>
            <a:fillRef idx="3">
              <a:schemeClr val="accent5"/>
            </a:fillRef>
            <a:effectRef idx="2">
              <a:schemeClr val="accent5"/>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endParaRPr lang="en-US"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6" name="Rounded Rectangle 65"/>
            <p:cNvSpPr/>
            <p:nvPr/>
          </p:nvSpPr>
          <p:spPr bwMode="auto">
            <a:xfrm>
              <a:off x="4314825" y="6357939"/>
              <a:ext cx="2547938" cy="976312"/>
            </a:xfrm>
            <a:prstGeom prst="roundRect">
              <a:avLst>
                <a:gd name="adj" fmla="val 5384"/>
              </a:avLst>
            </a:prstGeom>
            <a:gradFill flip="none" rotWithShape="1">
              <a:gsLst>
                <a:gs pos="0">
                  <a:schemeClr val="tx1">
                    <a:alpha val="70000"/>
                  </a:schemeClr>
                </a:gs>
                <a:gs pos="25000">
                  <a:schemeClr val="tx1">
                    <a:alpha val="33000"/>
                  </a:schemeClr>
                </a:gs>
                <a:gs pos="38000">
                  <a:schemeClr val="accent2">
                    <a:tint val="96000"/>
                    <a:shade val="59000"/>
                    <a:satMod val="120000"/>
                    <a:alpha val="0"/>
                  </a:schemeClr>
                </a:gs>
                <a:gs pos="55000">
                  <a:schemeClr val="accent2">
                    <a:shade val="57000"/>
                    <a:satMod val="120000"/>
                    <a:alpha val="0"/>
                  </a:schemeClr>
                </a:gs>
                <a:gs pos="80000">
                  <a:schemeClr val="accent2">
                    <a:shade val="56000"/>
                    <a:satMod val="145000"/>
                    <a:alpha val="0"/>
                  </a:schemeClr>
                </a:gs>
                <a:gs pos="88000">
                  <a:schemeClr val="tx1">
                    <a:alpha val="22000"/>
                  </a:schemeClr>
                </a:gs>
                <a:gs pos="100000">
                  <a:schemeClr val="tx1">
                    <a:alpha val="74000"/>
                  </a:schemeClr>
                </a:gs>
              </a:gsLst>
              <a:path path="circle">
                <a:fillToRect l="100000" t="100000"/>
              </a:path>
              <a:tileRect r="-100000" b="-100000"/>
            </a:gradFill>
            <a:ln>
              <a:solidFill>
                <a:srgbClr val="FFFFFF">
                  <a:alpha val="50196"/>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7" name="Rounded Rectangle 66"/>
            <p:cNvSpPr/>
            <p:nvPr/>
          </p:nvSpPr>
          <p:spPr bwMode="auto">
            <a:xfrm>
              <a:off x="4279526" y="6355003"/>
              <a:ext cx="2572872" cy="990506"/>
            </a:xfrm>
            <a:prstGeom prst="roundRect">
              <a:avLst>
                <a:gd name="adj" fmla="val 8264"/>
              </a:avLst>
            </a:prstGeom>
            <a:noFill/>
            <a:ln w="9525">
              <a:noFill/>
              <a:miter lim="800000"/>
              <a:headEnd/>
              <a:tailEnd/>
            </a:ln>
            <a:effectLst>
              <a:outerShdw blurRad="330200" algn="tl" rotWithShape="0">
                <a:srgbClr val="85F034">
                  <a:alpha val="79000"/>
                </a:srgbClr>
              </a:outerShdw>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r>
                <a:rPr lang="en-US" sz="2000" dirty="0" smtClean="0">
                  <a:solidFill>
                    <a:schemeClr val="tx1"/>
                  </a:solidFill>
                  <a:effectLst>
                    <a:outerShdw blurRad="190500" algn="tl" rotWithShape="0">
                      <a:srgbClr val="CB1E01"/>
                    </a:outerShdw>
                  </a:effectLst>
                  <a:latin typeface="Segoe" pitchFamily="34" charset="0"/>
                </a:rPr>
                <a:t>LINQ to</a:t>
              </a:r>
              <a:br>
                <a:rPr lang="en-US" sz="2000" dirty="0" smtClean="0">
                  <a:solidFill>
                    <a:schemeClr val="tx1"/>
                  </a:solidFill>
                  <a:effectLst>
                    <a:outerShdw blurRad="190500" algn="tl" rotWithShape="0">
                      <a:srgbClr val="CB1E01"/>
                    </a:outerShdw>
                  </a:effectLst>
                  <a:latin typeface="Segoe" pitchFamily="34" charset="0"/>
                </a:rPr>
              </a:br>
              <a:r>
                <a:rPr lang="en-US" sz="2000" dirty="0" err="1" smtClean="0">
                  <a:solidFill>
                    <a:schemeClr val="tx1"/>
                  </a:solidFill>
                  <a:effectLst>
                    <a:outerShdw blurRad="190500" algn="tl" rotWithShape="0">
                      <a:srgbClr val="CB1E01"/>
                    </a:outerShdw>
                  </a:effectLst>
                  <a:latin typeface="Segoe" pitchFamily="34" charset="0"/>
                </a:rPr>
                <a:t>DataSets</a:t>
              </a:r>
              <a:endParaRPr lang="en-US" sz="2000" dirty="0" smtClean="0">
                <a:solidFill>
                  <a:schemeClr val="tx1"/>
                </a:solidFill>
                <a:effectLst>
                  <a:outerShdw blurRad="190500" algn="tl" rotWithShape="0">
                    <a:srgbClr val="CB1E01"/>
                  </a:outerShdw>
                </a:effectLst>
                <a:latin typeface="Segoe" pitchFamily="34" charset="0"/>
              </a:endParaRPr>
            </a:p>
          </p:txBody>
        </p:sp>
      </p:grpSp>
      <p:grpSp>
        <p:nvGrpSpPr>
          <p:cNvPr id="8" name="Group 67"/>
          <p:cNvGrpSpPr/>
          <p:nvPr/>
        </p:nvGrpSpPr>
        <p:grpSpPr>
          <a:xfrm>
            <a:off x="3762375" y="2921000"/>
            <a:ext cx="1428749" cy="1524000"/>
            <a:chOff x="4267200" y="6324600"/>
            <a:chExt cx="2641600" cy="1059543"/>
          </a:xfrm>
        </p:grpSpPr>
        <p:sp>
          <p:nvSpPr>
            <p:cNvPr id="69" name="Rounded Rectangle 68"/>
            <p:cNvSpPr/>
            <p:nvPr/>
          </p:nvSpPr>
          <p:spPr bwMode="auto">
            <a:xfrm>
              <a:off x="4267200" y="6324600"/>
              <a:ext cx="2641600" cy="1059543"/>
            </a:xfrm>
            <a:prstGeom prst="roundRect">
              <a:avLst>
                <a:gd name="adj" fmla="val 9033"/>
              </a:avLst>
            </a:prstGeom>
            <a:gradFill>
              <a:gsLst>
                <a:gs pos="0">
                  <a:schemeClr val="accent5">
                    <a:tint val="73000"/>
                    <a:satMod val="150000"/>
                  </a:schemeClr>
                </a:gs>
                <a:gs pos="25000">
                  <a:schemeClr val="accent5">
                    <a:tint val="96000"/>
                    <a:shade val="80000"/>
                    <a:satMod val="105000"/>
                  </a:schemeClr>
                </a:gs>
                <a:gs pos="38000">
                  <a:schemeClr val="accent5">
                    <a:tint val="96000"/>
                    <a:shade val="59000"/>
                    <a:satMod val="120000"/>
                  </a:schemeClr>
                </a:gs>
                <a:gs pos="55000">
                  <a:schemeClr val="accent5"/>
                </a:gs>
                <a:gs pos="80000">
                  <a:schemeClr val="accent5">
                    <a:shade val="56000"/>
                    <a:satMod val="145000"/>
                  </a:schemeClr>
                </a:gs>
                <a:gs pos="88000">
                  <a:schemeClr val="accent5">
                    <a:shade val="63000"/>
                    <a:satMod val="160000"/>
                  </a:schemeClr>
                </a:gs>
                <a:gs pos="100000">
                  <a:schemeClr val="accent5">
                    <a:tint val="99555"/>
                    <a:satMod val="155000"/>
                  </a:schemeClr>
                </a:gs>
              </a:gsLst>
            </a:gradFill>
            <a:ln>
              <a:solidFill>
                <a:schemeClr val="accent5"/>
              </a:solidFill>
              <a:headEnd type="none" w="med" len="med"/>
              <a:tailEnd type="none" w="med" len="med"/>
            </a:ln>
            <a:effectLst>
              <a:glow rad="63500">
                <a:schemeClr val="accent5">
                  <a:satMod val="175000"/>
                  <a:alpha val="40000"/>
                </a:schemeClr>
              </a:glow>
              <a:outerShdw blurRad="355600" dir="2700000" algn="tl" rotWithShape="0">
                <a:schemeClr val="accent5"/>
              </a:outerShdw>
              <a:reflection blurRad="6350" stA="50000" endA="300" endPos="38500" dist="50800" dir="5400000" sy="-100000" algn="bl" rotWithShape="0"/>
            </a:effectLst>
            <a:scene3d>
              <a:camera prst="orthographicFront"/>
              <a:lightRig rig="threePt" dir="t"/>
            </a:scene3d>
            <a:sp3d extrusionH="38100" contourW="25400">
              <a:bevelT w="114300" prst="artDeco"/>
              <a:extrusionClr>
                <a:schemeClr val="accent5">
                  <a:lumMod val="20000"/>
                  <a:lumOff val="80000"/>
                </a:schemeClr>
              </a:extrusionClr>
              <a:contourClr>
                <a:schemeClr val="accent3"/>
              </a:contourClr>
            </a:sp3d>
          </p:spPr>
          <p:style>
            <a:lnRef idx="1">
              <a:schemeClr val="accent5"/>
            </a:lnRef>
            <a:fillRef idx="3">
              <a:schemeClr val="accent5"/>
            </a:fillRef>
            <a:effectRef idx="2">
              <a:schemeClr val="accent5"/>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endParaRPr lang="en-US"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0" name="Rounded Rectangle 69"/>
            <p:cNvSpPr/>
            <p:nvPr/>
          </p:nvSpPr>
          <p:spPr bwMode="auto">
            <a:xfrm>
              <a:off x="4314825" y="6357939"/>
              <a:ext cx="2547938" cy="976312"/>
            </a:xfrm>
            <a:prstGeom prst="roundRect">
              <a:avLst>
                <a:gd name="adj" fmla="val 5384"/>
              </a:avLst>
            </a:prstGeom>
            <a:gradFill flip="none" rotWithShape="1">
              <a:gsLst>
                <a:gs pos="0">
                  <a:schemeClr val="tx1">
                    <a:alpha val="70000"/>
                  </a:schemeClr>
                </a:gs>
                <a:gs pos="25000">
                  <a:schemeClr val="tx1">
                    <a:alpha val="33000"/>
                  </a:schemeClr>
                </a:gs>
                <a:gs pos="38000">
                  <a:schemeClr val="accent2">
                    <a:tint val="96000"/>
                    <a:shade val="59000"/>
                    <a:satMod val="120000"/>
                    <a:alpha val="0"/>
                  </a:schemeClr>
                </a:gs>
                <a:gs pos="55000">
                  <a:schemeClr val="accent2">
                    <a:shade val="57000"/>
                    <a:satMod val="120000"/>
                    <a:alpha val="0"/>
                  </a:schemeClr>
                </a:gs>
                <a:gs pos="80000">
                  <a:schemeClr val="accent2">
                    <a:shade val="56000"/>
                    <a:satMod val="145000"/>
                    <a:alpha val="0"/>
                  </a:schemeClr>
                </a:gs>
                <a:gs pos="88000">
                  <a:schemeClr val="tx1">
                    <a:alpha val="22000"/>
                  </a:schemeClr>
                </a:gs>
                <a:gs pos="100000">
                  <a:schemeClr val="tx1">
                    <a:alpha val="74000"/>
                  </a:schemeClr>
                </a:gs>
              </a:gsLst>
              <a:path path="circle">
                <a:fillToRect l="100000" t="100000"/>
              </a:path>
              <a:tileRect r="-100000" b="-100000"/>
            </a:gradFill>
            <a:ln>
              <a:solidFill>
                <a:srgbClr val="FFFFFF">
                  <a:alpha val="50196"/>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1" name="Rounded Rectangle 70"/>
            <p:cNvSpPr/>
            <p:nvPr/>
          </p:nvSpPr>
          <p:spPr bwMode="auto">
            <a:xfrm>
              <a:off x="4279526" y="6355003"/>
              <a:ext cx="2572872" cy="990506"/>
            </a:xfrm>
            <a:prstGeom prst="roundRect">
              <a:avLst>
                <a:gd name="adj" fmla="val 8264"/>
              </a:avLst>
            </a:prstGeom>
            <a:noFill/>
            <a:ln w="9525">
              <a:noFill/>
              <a:miter lim="800000"/>
              <a:headEnd/>
              <a:tailEnd/>
            </a:ln>
            <a:effectLst>
              <a:outerShdw blurRad="330200" algn="tl" rotWithShape="0">
                <a:srgbClr val="85F034">
                  <a:alpha val="79000"/>
                </a:srgbClr>
              </a:outerShdw>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r>
                <a:rPr lang="en-US" sz="2000" dirty="0" smtClean="0">
                  <a:solidFill>
                    <a:schemeClr val="tx1"/>
                  </a:solidFill>
                  <a:effectLst>
                    <a:outerShdw blurRad="190500" algn="tl" rotWithShape="0">
                      <a:srgbClr val="CB1E01"/>
                    </a:outerShdw>
                  </a:effectLst>
                  <a:latin typeface="Segoe" pitchFamily="34" charset="0"/>
                </a:rPr>
                <a:t>LINQ to</a:t>
              </a:r>
              <a:br>
                <a:rPr lang="en-US" sz="2000" dirty="0" smtClean="0">
                  <a:solidFill>
                    <a:schemeClr val="tx1"/>
                  </a:solidFill>
                  <a:effectLst>
                    <a:outerShdw blurRad="190500" algn="tl" rotWithShape="0">
                      <a:srgbClr val="CB1E01"/>
                    </a:outerShdw>
                  </a:effectLst>
                  <a:latin typeface="Segoe" pitchFamily="34" charset="0"/>
                </a:rPr>
              </a:br>
              <a:r>
                <a:rPr lang="en-US" sz="2000" dirty="0" smtClean="0">
                  <a:solidFill>
                    <a:schemeClr val="tx1"/>
                  </a:solidFill>
                  <a:effectLst>
                    <a:outerShdw blurRad="190500" algn="tl" rotWithShape="0">
                      <a:srgbClr val="CB1E01"/>
                    </a:outerShdw>
                  </a:effectLst>
                  <a:latin typeface="Segoe" pitchFamily="34" charset="0"/>
                </a:rPr>
                <a:t>SQL</a:t>
              </a:r>
            </a:p>
          </p:txBody>
        </p:sp>
      </p:grpSp>
      <p:grpSp>
        <p:nvGrpSpPr>
          <p:cNvPr id="9" name="Group 71"/>
          <p:cNvGrpSpPr/>
          <p:nvPr/>
        </p:nvGrpSpPr>
        <p:grpSpPr>
          <a:xfrm>
            <a:off x="5334000" y="2921000"/>
            <a:ext cx="1428749" cy="1524000"/>
            <a:chOff x="4267200" y="6324600"/>
            <a:chExt cx="2641600" cy="1059543"/>
          </a:xfrm>
        </p:grpSpPr>
        <p:sp>
          <p:nvSpPr>
            <p:cNvPr id="73" name="Rounded Rectangle 72"/>
            <p:cNvSpPr/>
            <p:nvPr/>
          </p:nvSpPr>
          <p:spPr bwMode="auto">
            <a:xfrm>
              <a:off x="4267200" y="6324600"/>
              <a:ext cx="2641600" cy="1059543"/>
            </a:xfrm>
            <a:prstGeom prst="roundRect">
              <a:avLst>
                <a:gd name="adj" fmla="val 9033"/>
              </a:avLst>
            </a:prstGeom>
            <a:gradFill>
              <a:gsLst>
                <a:gs pos="0">
                  <a:schemeClr val="accent5">
                    <a:tint val="73000"/>
                    <a:satMod val="150000"/>
                  </a:schemeClr>
                </a:gs>
                <a:gs pos="25000">
                  <a:schemeClr val="accent5">
                    <a:tint val="96000"/>
                    <a:shade val="80000"/>
                    <a:satMod val="105000"/>
                  </a:schemeClr>
                </a:gs>
                <a:gs pos="38000">
                  <a:schemeClr val="accent5">
                    <a:tint val="96000"/>
                    <a:shade val="59000"/>
                    <a:satMod val="120000"/>
                  </a:schemeClr>
                </a:gs>
                <a:gs pos="55000">
                  <a:schemeClr val="accent5"/>
                </a:gs>
                <a:gs pos="80000">
                  <a:schemeClr val="accent5">
                    <a:shade val="56000"/>
                    <a:satMod val="145000"/>
                  </a:schemeClr>
                </a:gs>
                <a:gs pos="88000">
                  <a:schemeClr val="accent5">
                    <a:shade val="63000"/>
                    <a:satMod val="160000"/>
                  </a:schemeClr>
                </a:gs>
                <a:gs pos="100000">
                  <a:schemeClr val="accent5">
                    <a:tint val="99555"/>
                    <a:satMod val="155000"/>
                  </a:schemeClr>
                </a:gs>
              </a:gsLst>
            </a:gradFill>
            <a:ln>
              <a:solidFill>
                <a:schemeClr val="accent5"/>
              </a:solidFill>
              <a:headEnd type="none" w="med" len="med"/>
              <a:tailEnd type="none" w="med" len="med"/>
            </a:ln>
            <a:effectLst>
              <a:glow rad="63500">
                <a:schemeClr val="accent5">
                  <a:satMod val="175000"/>
                  <a:alpha val="40000"/>
                </a:schemeClr>
              </a:glow>
              <a:outerShdw blurRad="355600" dir="2700000" algn="tl" rotWithShape="0">
                <a:schemeClr val="accent5"/>
              </a:outerShdw>
              <a:reflection blurRad="6350" stA="50000" endA="300" endPos="38500" dist="50800" dir="5400000" sy="-100000" algn="bl" rotWithShape="0"/>
            </a:effectLst>
            <a:scene3d>
              <a:camera prst="orthographicFront"/>
              <a:lightRig rig="threePt" dir="t"/>
            </a:scene3d>
            <a:sp3d extrusionH="38100" contourW="25400">
              <a:bevelT w="114300" prst="artDeco"/>
              <a:extrusionClr>
                <a:schemeClr val="accent5">
                  <a:lumMod val="20000"/>
                  <a:lumOff val="80000"/>
                </a:schemeClr>
              </a:extrusionClr>
              <a:contourClr>
                <a:schemeClr val="accent3"/>
              </a:contourClr>
            </a:sp3d>
          </p:spPr>
          <p:style>
            <a:lnRef idx="1">
              <a:schemeClr val="accent5"/>
            </a:lnRef>
            <a:fillRef idx="3">
              <a:schemeClr val="accent5"/>
            </a:fillRef>
            <a:effectRef idx="2">
              <a:schemeClr val="accent5"/>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endParaRPr lang="en-US"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4" name="Rounded Rectangle 73"/>
            <p:cNvSpPr/>
            <p:nvPr/>
          </p:nvSpPr>
          <p:spPr bwMode="auto">
            <a:xfrm>
              <a:off x="4314825" y="6357939"/>
              <a:ext cx="2547938" cy="976312"/>
            </a:xfrm>
            <a:prstGeom prst="roundRect">
              <a:avLst>
                <a:gd name="adj" fmla="val 5384"/>
              </a:avLst>
            </a:prstGeom>
            <a:gradFill flip="none" rotWithShape="1">
              <a:gsLst>
                <a:gs pos="0">
                  <a:schemeClr val="tx1">
                    <a:alpha val="70000"/>
                  </a:schemeClr>
                </a:gs>
                <a:gs pos="25000">
                  <a:schemeClr val="tx1">
                    <a:alpha val="33000"/>
                  </a:schemeClr>
                </a:gs>
                <a:gs pos="38000">
                  <a:schemeClr val="accent2">
                    <a:tint val="96000"/>
                    <a:shade val="59000"/>
                    <a:satMod val="120000"/>
                    <a:alpha val="0"/>
                  </a:schemeClr>
                </a:gs>
                <a:gs pos="55000">
                  <a:schemeClr val="accent2">
                    <a:shade val="57000"/>
                    <a:satMod val="120000"/>
                    <a:alpha val="0"/>
                  </a:schemeClr>
                </a:gs>
                <a:gs pos="80000">
                  <a:schemeClr val="accent2">
                    <a:shade val="56000"/>
                    <a:satMod val="145000"/>
                    <a:alpha val="0"/>
                  </a:schemeClr>
                </a:gs>
                <a:gs pos="88000">
                  <a:schemeClr val="tx1">
                    <a:alpha val="22000"/>
                  </a:schemeClr>
                </a:gs>
                <a:gs pos="100000">
                  <a:schemeClr val="tx1">
                    <a:alpha val="74000"/>
                  </a:schemeClr>
                </a:gs>
              </a:gsLst>
              <a:path path="circle">
                <a:fillToRect l="100000" t="100000"/>
              </a:path>
              <a:tileRect r="-100000" b="-100000"/>
            </a:gradFill>
            <a:ln>
              <a:solidFill>
                <a:srgbClr val="FFFFFF">
                  <a:alpha val="50196"/>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5" name="Rounded Rectangle 74"/>
            <p:cNvSpPr/>
            <p:nvPr/>
          </p:nvSpPr>
          <p:spPr bwMode="auto">
            <a:xfrm>
              <a:off x="4279526" y="6355003"/>
              <a:ext cx="2572872" cy="990506"/>
            </a:xfrm>
            <a:prstGeom prst="roundRect">
              <a:avLst>
                <a:gd name="adj" fmla="val 8264"/>
              </a:avLst>
            </a:prstGeom>
            <a:noFill/>
            <a:ln w="9525">
              <a:noFill/>
              <a:miter lim="800000"/>
              <a:headEnd/>
              <a:tailEnd/>
            </a:ln>
            <a:effectLst>
              <a:outerShdw blurRad="330200" algn="tl" rotWithShape="0">
                <a:srgbClr val="85F034">
                  <a:alpha val="79000"/>
                </a:srgbClr>
              </a:outerShdw>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r>
                <a:rPr lang="en-US" sz="2000" dirty="0" smtClean="0">
                  <a:solidFill>
                    <a:schemeClr val="tx1"/>
                  </a:solidFill>
                  <a:effectLst>
                    <a:outerShdw blurRad="190500" algn="tl" rotWithShape="0">
                      <a:srgbClr val="CB1E01"/>
                    </a:outerShdw>
                  </a:effectLst>
                  <a:latin typeface="Segoe" pitchFamily="34" charset="0"/>
                </a:rPr>
                <a:t>LINQ to</a:t>
              </a:r>
              <a:br>
                <a:rPr lang="en-US" sz="2000" dirty="0" smtClean="0">
                  <a:solidFill>
                    <a:schemeClr val="tx1"/>
                  </a:solidFill>
                  <a:effectLst>
                    <a:outerShdw blurRad="190500" algn="tl" rotWithShape="0">
                      <a:srgbClr val="CB1E01"/>
                    </a:outerShdw>
                  </a:effectLst>
                  <a:latin typeface="Segoe" pitchFamily="34" charset="0"/>
                </a:rPr>
              </a:br>
              <a:r>
                <a:rPr lang="en-US" sz="2000" dirty="0" smtClean="0">
                  <a:solidFill>
                    <a:schemeClr val="tx1"/>
                  </a:solidFill>
                  <a:effectLst>
                    <a:outerShdw blurRad="190500" algn="tl" rotWithShape="0">
                      <a:srgbClr val="CB1E01"/>
                    </a:outerShdw>
                  </a:effectLst>
                  <a:latin typeface="Segoe" pitchFamily="34" charset="0"/>
                </a:rPr>
                <a:t>Entities</a:t>
              </a:r>
            </a:p>
          </p:txBody>
        </p:sp>
      </p:grpSp>
      <p:grpSp>
        <p:nvGrpSpPr>
          <p:cNvPr id="10" name="Group 75"/>
          <p:cNvGrpSpPr/>
          <p:nvPr/>
        </p:nvGrpSpPr>
        <p:grpSpPr>
          <a:xfrm>
            <a:off x="6858000" y="2921000"/>
            <a:ext cx="1428749" cy="1524000"/>
            <a:chOff x="4267200" y="6324600"/>
            <a:chExt cx="2641600" cy="1059543"/>
          </a:xfrm>
        </p:grpSpPr>
        <p:sp>
          <p:nvSpPr>
            <p:cNvPr id="77" name="Rounded Rectangle 76"/>
            <p:cNvSpPr/>
            <p:nvPr/>
          </p:nvSpPr>
          <p:spPr bwMode="auto">
            <a:xfrm>
              <a:off x="4267200" y="6324600"/>
              <a:ext cx="2641600" cy="1059543"/>
            </a:xfrm>
            <a:prstGeom prst="roundRect">
              <a:avLst>
                <a:gd name="adj" fmla="val 9033"/>
              </a:avLst>
            </a:prstGeom>
            <a:gradFill>
              <a:gsLst>
                <a:gs pos="0">
                  <a:schemeClr val="accent5">
                    <a:tint val="73000"/>
                    <a:satMod val="150000"/>
                  </a:schemeClr>
                </a:gs>
                <a:gs pos="25000">
                  <a:schemeClr val="accent5">
                    <a:tint val="96000"/>
                    <a:shade val="80000"/>
                    <a:satMod val="105000"/>
                  </a:schemeClr>
                </a:gs>
                <a:gs pos="38000">
                  <a:schemeClr val="accent5">
                    <a:tint val="96000"/>
                    <a:shade val="59000"/>
                    <a:satMod val="120000"/>
                  </a:schemeClr>
                </a:gs>
                <a:gs pos="55000">
                  <a:schemeClr val="accent5"/>
                </a:gs>
                <a:gs pos="80000">
                  <a:schemeClr val="accent5">
                    <a:shade val="56000"/>
                    <a:satMod val="145000"/>
                  </a:schemeClr>
                </a:gs>
                <a:gs pos="88000">
                  <a:schemeClr val="accent5">
                    <a:shade val="63000"/>
                    <a:satMod val="160000"/>
                  </a:schemeClr>
                </a:gs>
                <a:gs pos="100000">
                  <a:schemeClr val="accent5">
                    <a:tint val="99555"/>
                    <a:satMod val="155000"/>
                  </a:schemeClr>
                </a:gs>
              </a:gsLst>
            </a:gradFill>
            <a:ln>
              <a:solidFill>
                <a:schemeClr val="accent5"/>
              </a:solidFill>
              <a:headEnd type="none" w="med" len="med"/>
              <a:tailEnd type="none" w="med" len="med"/>
            </a:ln>
            <a:effectLst>
              <a:glow rad="63500">
                <a:schemeClr val="accent5">
                  <a:satMod val="175000"/>
                  <a:alpha val="40000"/>
                </a:schemeClr>
              </a:glow>
              <a:outerShdw blurRad="355600" dir="2700000" algn="tl" rotWithShape="0">
                <a:schemeClr val="accent5"/>
              </a:outerShdw>
              <a:reflection blurRad="6350" stA="50000" endA="300" endPos="38500" dist="50800" dir="5400000" sy="-100000" algn="bl" rotWithShape="0"/>
            </a:effectLst>
            <a:scene3d>
              <a:camera prst="orthographicFront"/>
              <a:lightRig rig="threePt" dir="t"/>
            </a:scene3d>
            <a:sp3d extrusionH="38100" contourW="25400">
              <a:bevelT w="114300" prst="artDeco"/>
              <a:extrusionClr>
                <a:schemeClr val="accent5">
                  <a:lumMod val="20000"/>
                  <a:lumOff val="80000"/>
                </a:schemeClr>
              </a:extrusionClr>
              <a:contourClr>
                <a:schemeClr val="accent3"/>
              </a:contourClr>
            </a:sp3d>
          </p:spPr>
          <p:style>
            <a:lnRef idx="1">
              <a:schemeClr val="accent5"/>
            </a:lnRef>
            <a:fillRef idx="3">
              <a:schemeClr val="accent5"/>
            </a:fillRef>
            <a:effectRef idx="2">
              <a:schemeClr val="accent5"/>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endParaRPr lang="en-US"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8" name="Rounded Rectangle 77"/>
            <p:cNvSpPr/>
            <p:nvPr/>
          </p:nvSpPr>
          <p:spPr bwMode="auto">
            <a:xfrm>
              <a:off x="4314825" y="6357939"/>
              <a:ext cx="2547938" cy="976312"/>
            </a:xfrm>
            <a:prstGeom prst="roundRect">
              <a:avLst>
                <a:gd name="adj" fmla="val 5384"/>
              </a:avLst>
            </a:prstGeom>
            <a:gradFill flip="none" rotWithShape="1">
              <a:gsLst>
                <a:gs pos="0">
                  <a:schemeClr val="tx1">
                    <a:alpha val="70000"/>
                  </a:schemeClr>
                </a:gs>
                <a:gs pos="25000">
                  <a:schemeClr val="tx1">
                    <a:alpha val="33000"/>
                  </a:schemeClr>
                </a:gs>
                <a:gs pos="38000">
                  <a:schemeClr val="accent2">
                    <a:tint val="96000"/>
                    <a:shade val="59000"/>
                    <a:satMod val="120000"/>
                    <a:alpha val="0"/>
                  </a:schemeClr>
                </a:gs>
                <a:gs pos="55000">
                  <a:schemeClr val="accent2">
                    <a:shade val="57000"/>
                    <a:satMod val="120000"/>
                    <a:alpha val="0"/>
                  </a:schemeClr>
                </a:gs>
                <a:gs pos="80000">
                  <a:schemeClr val="accent2">
                    <a:shade val="56000"/>
                    <a:satMod val="145000"/>
                    <a:alpha val="0"/>
                  </a:schemeClr>
                </a:gs>
                <a:gs pos="88000">
                  <a:schemeClr val="tx1">
                    <a:alpha val="22000"/>
                  </a:schemeClr>
                </a:gs>
                <a:gs pos="100000">
                  <a:schemeClr val="tx1">
                    <a:alpha val="74000"/>
                  </a:schemeClr>
                </a:gs>
              </a:gsLst>
              <a:path path="circle">
                <a:fillToRect l="100000" t="100000"/>
              </a:path>
              <a:tileRect r="-100000" b="-100000"/>
            </a:gradFill>
            <a:ln>
              <a:solidFill>
                <a:srgbClr val="FFFFFF">
                  <a:alpha val="50196"/>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9" name="Rounded Rectangle 78"/>
            <p:cNvSpPr/>
            <p:nvPr/>
          </p:nvSpPr>
          <p:spPr bwMode="auto">
            <a:xfrm>
              <a:off x="4279526" y="6355003"/>
              <a:ext cx="2572872" cy="990506"/>
            </a:xfrm>
            <a:prstGeom prst="roundRect">
              <a:avLst>
                <a:gd name="adj" fmla="val 8264"/>
              </a:avLst>
            </a:prstGeom>
            <a:noFill/>
            <a:ln w="9525">
              <a:noFill/>
              <a:miter lim="800000"/>
              <a:headEnd/>
              <a:tailEnd/>
            </a:ln>
            <a:effectLst>
              <a:outerShdw blurRad="330200" algn="tl" rotWithShape="0">
                <a:srgbClr val="85F034">
                  <a:alpha val="79000"/>
                </a:srgbClr>
              </a:outerShdw>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r>
                <a:rPr lang="en-US" sz="2000" dirty="0" smtClean="0">
                  <a:solidFill>
                    <a:schemeClr val="tx1"/>
                  </a:solidFill>
                  <a:effectLst>
                    <a:outerShdw blurRad="190500" algn="tl" rotWithShape="0">
                      <a:srgbClr val="CB1E01"/>
                    </a:outerShdw>
                  </a:effectLst>
                  <a:latin typeface="Segoe" pitchFamily="34" charset="0"/>
                </a:rPr>
                <a:t>LINQ to</a:t>
              </a:r>
              <a:br>
                <a:rPr lang="en-US" sz="2000" dirty="0" smtClean="0">
                  <a:solidFill>
                    <a:schemeClr val="tx1"/>
                  </a:solidFill>
                  <a:effectLst>
                    <a:outerShdw blurRad="190500" algn="tl" rotWithShape="0">
                      <a:srgbClr val="CB1E01"/>
                    </a:outerShdw>
                  </a:effectLst>
                  <a:latin typeface="Segoe" pitchFamily="34" charset="0"/>
                </a:rPr>
              </a:br>
              <a:r>
                <a:rPr lang="en-US" sz="2000" dirty="0" smtClean="0">
                  <a:solidFill>
                    <a:schemeClr val="tx1"/>
                  </a:solidFill>
                  <a:effectLst>
                    <a:outerShdw blurRad="190500" algn="tl" rotWithShape="0">
                      <a:srgbClr val="CB1E01"/>
                    </a:outerShdw>
                  </a:effectLst>
                  <a:latin typeface="Segoe" pitchFamily="34" charset="0"/>
                </a:rPr>
                <a:t>XML</a:t>
              </a:r>
            </a:p>
          </p:txBody>
        </p:sp>
      </p:grpSp>
      <p:grpSp>
        <p:nvGrpSpPr>
          <p:cNvPr id="11" name="Group 5"/>
          <p:cNvGrpSpPr>
            <a:grpSpLocks/>
          </p:cNvGrpSpPr>
          <p:nvPr/>
        </p:nvGrpSpPr>
        <p:grpSpPr bwMode="auto">
          <a:xfrm>
            <a:off x="689570" y="5079997"/>
            <a:ext cx="1311672" cy="1472405"/>
            <a:chOff x="2135" y="3120"/>
            <a:chExt cx="1322" cy="1113"/>
          </a:xfrm>
        </p:grpSpPr>
        <p:sp>
          <p:nvSpPr>
            <p:cNvPr id="81" name="Oval 6"/>
            <p:cNvSpPr>
              <a:spLocks noChangeArrowheads="1"/>
            </p:cNvSpPr>
            <p:nvPr/>
          </p:nvSpPr>
          <p:spPr bwMode="auto">
            <a:xfrm>
              <a:off x="2688" y="3120"/>
              <a:ext cx="240" cy="24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endParaRPr lang="en-US">
                <a:solidFill>
                  <a:schemeClr val="tx1"/>
                </a:solidFill>
                <a:effectLst>
                  <a:outerShdw blurRad="38100" dist="38100" dir="2700000" algn="tl">
                    <a:srgbClr val="000000">
                      <a:alpha val="43137"/>
                    </a:srgbClr>
                  </a:outerShdw>
                </a:effectLst>
                <a:latin typeface="+mn-lt"/>
              </a:endParaRPr>
            </a:p>
          </p:txBody>
        </p:sp>
        <p:sp>
          <p:nvSpPr>
            <p:cNvPr id="82" name="Oval 7"/>
            <p:cNvSpPr>
              <a:spLocks noChangeArrowheads="1"/>
            </p:cNvSpPr>
            <p:nvPr/>
          </p:nvSpPr>
          <p:spPr bwMode="auto">
            <a:xfrm>
              <a:off x="2400" y="3497"/>
              <a:ext cx="240" cy="24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endParaRPr lang="en-US">
                <a:solidFill>
                  <a:schemeClr val="tx1"/>
                </a:solidFill>
                <a:effectLst>
                  <a:outerShdw blurRad="38100" dist="38100" dir="2700000" algn="tl">
                    <a:srgbClr val="000000">
                      <a:alpha val="43137"/>
                    </a:srgbClr>
                  </a:outerShdw>
                </a:effectLst>
                <a:latin typeface="+mn-lt"/>
              </a:endParaRPr>
            </a:p>
          </p:txBody>
        </p:sp>
        <p:sp>
          <p:nvSpPr>
            <p:cNvPr id="83" name="Oval 8"/>
            <p:cNvSpPr>
              <a:spLocks noChangeArrowheads="1"/>
            </p:cNvSpPr>
            <p:nvPr/>
          </p:nvSpPr>
          <p:spPr bwMode="auto">
            <a:xfrm>
              <a:off x="2976" y="3497"/>
              <a:ext cx="240" cy="24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endParaRPr lang="en-US">
                <a:solidFill>
                  <a:schemeClr val="tx1"/>
                </a:solidFill>
                <a:effectLst>
                  <a:outerShdw blurRad="38100" dist="38100" dir="2700000" algn="tl">
                    <a:srgbClr val="000000">
                      <a:alpha val="43137"/>
                    </a:srgbClr>
                  </a:outerShdw>
                </a:effectLst>
                <a:latin typeface="+mn-lt"/>
              </a:endParaRPr>
            </a:p>
          </p:txBody>
        </p:sp>
        <p:cxnSp>
          <p:nvCxnSpPr>
            <p:cNvPr id="84" name="AutoShape 9"/>
            <p:cNvCxnSpPr>
              <a:cxnSpLocks noChangeShapeType="1"/>
              <a:stCxn id="82" idx="7"/>
              <a:endCxn id="81" idx="3"/>
            </p:cNvCxnSpPr>
            <p:nvPr/>
          </p:nvCxnSpPr>
          <p:spPr bwMode="auto">
            <a:xfrm flipV="1">
              <a:off x="2605" y="3333"/>
              <a:ext cx="118" cy="191"/>
            </a:xfrm>
            <a:prstGeom prst="straightConnector1">
              <a:avLst/>
            </a:prstGeom>
            <a:ln w="25400">
              <a:solidFill>
                <a:schemeClr val="accent5"/>
              </a:solidFill>
              <a:headEnd/>
              <a:tailEnd/>
            </a:ln>
          </p:spPr>
          <p:style>
            <a:lnRef idx="1">
              <a:schemeClr val="accent2"/>
            </a:lnRef>
            <a:fillRef idx="2">
              <a:schemeClr val="accent2"/>
            </a:fillRef>
            <a:effectRef idx="1">
              <a:schemeClr val="accent2"/>
            </a:effectRef>
            <a:fontRef idx="minor">
              <a:schemeClr val="dk1"/>
            </a:fontRef>
          </p:style>
        </p:cxnSp>
        <p:cxnSp>
          <p:nvCxnSpPr>
            <p:cNvPr id="85" name="AutoShape 10"/>
            <p:cNvCxnSpPr>
              <a:cxnSpLocks noChangeShapeType="1"/>
              <a:stCxn id="83" idx="1"/>
              <a:endCxn id="81" idx="5"/>
            </p:cNvCxnSpPr>
            <p:nvPr/>
          </p:nvCxnSpPr>
          <p:spPr bwMode="auto">
            <a:xfrm flipH="1" flipV="1">
              <a:off x="2893" y="3333"/>
              <a:ext cx="118" cy="191"/>
            </a:xfrm>
            <a:prstGeom prst="straightConnector1">
              <a:avLst/>
            </a:prstGeom>
            <a:ln w="25400">
              <a:solidFill>
                <a:schemeClr val="accent5"/>
              </a:solidFill>
              <a:headEnd/>
              <a:tailEnd/>
            </a:ln>
          </p:spPr>
          <p:style>
            <a:lnRef idx="1">
              <a:schemeClr val="accent2"/>
            </a:lnRef>
            <a:fillRef idx="2">
              <a:schemeClr val="accent2"/>
            </a:fillRef>
            <a:effectRef idx="1">
              <a:schemeClr val="accent2"/>
            </a:effectRef>
            <a:fontRef idx="minor">
              <a:schemeClr val="dk1"/>
            </a:fontRef>
          </p:style>
        </p:cxnSp>
        <p:sp>
          <p:nvSpPr>
            <p:cNvPr id="86" name="Text Box 11"/>
            <p:cNvSpPr txBox="1">
              <a:spLocks noChangeArrowheads="1"/>
            </p:cNvSpPr>
            <p:nvPr/>
          </p:nvSpPr>
          <p:spPr bwMode="auto">
            <a:xfrm>
              <a:off x="2135" y="3826"/>
              <a:ext cx="1322" cy="407"/>
            </a:xfrm>
            <a:prstGeom prst="rect">
              <a:avLst/>
            </a:prstGeom>
            <a:noFill/>
            <a:ln w="12700" algn="ctr">
              <a:noFill/>
              <a:miter lim="800000"/>
              <a:headEnd/>
              <a:tailEnd/>
            </a:ln>
            <a:effectLst/>
          </p:spPr>
          <p:txBody>
            <a:bodyPr wrap="square" lIns="182880" tIns="137160" rIns="182880" bIns="137160">
              <a:spAutoFit/>
            </a:bodyPr>
            <a:lstStyle/>
            <a:p>
              <a:pPr algn="ctr"/>
              <a:r>
                <a:rPr lang="en-US" sz="1700" dirty="0">
                  <a:effectLst>
                    <a:outerShdw blurRad="38100" dist="38100" dir="2700000" algn="tl">
                      <a:srgbClr val="000000">
                        <a:alpha val="43137"/>
                      </a:srgbClr>
                    </a:outerShdw>
                  </a:effectLst>
                </a:rPr>
                <a:t>Objects</a:t>
              </a:r>
            </a:p>
          </p:txBody>
        </p:sp>
      </p:grpSp>
      <p:grpSp>
        <p:nvGrpSpPr>
          <p:cNvPr id="12" name="Group 14"/>
          <p:cNvGrpSpPr>
            <a:grpSpLocks/>
          </p:cNvGrpSpPr>
          <p:nvPr/>
        </p:nvGrpSpPr>
        <p:grpSpPr bwMode="auto">
          <a:xfrm>
            <a:off x="7178479" y="4953000"/>
            <a:ext cx="818555" cy="1617928"/>
            <a:chOff x="4019" y="3024"/>
            <a:chExt cx="825" cy="1223"/>
          </a:xfrm>
        </p:grpSpPr>
        <p:sp>
          <p:nvSpPr>
            <p:cNvPr id="88" name="AutoShape 15"/>
            <p:cNvSpPr>
              <a:spLocks noChangeArrowheads="1"/>
            </p:cNvSpPr>
            <p:nvPr/>
          </p:nvSpPr>
          <p:spPr bwMode="auto">
            <a:xfrm>
              <a:off x="4080" y="3024"/>
              <a:ext cx="720" cy="791"/>
            </a:xfrm>
            <a:prstGeom prst="foldedCorner">
              <a:avLst>
                <a:gd name="adj" fmla="val 12500"/>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r>
                <a:rPr lang="en-US" sz="800" dirty="0">
                  <a:solidFill>
                    <a:schemeClr val="bg2"/>
                  </a:solidFill>
                </a:rPr>
                <a:t>&lt;book&gt;</a:t>
              </a:r>
            </a:p>
            <a:p>
              <a:r>
                <a:rPr lang="en-US" sz="800" dirty="0">
                  <a:solidFill>
                    <a:schemeClr val="bg2"/>
                  </a:solidFill>
                </a:rPr>
                <a:t>    &lt;title/&gt;</a:t>
              </a:r>
            </a:p>
            <a:p>
              <a:r>
                <a:rPr lang="en-US" sz="800" dirty="0">
                  <a:solidFill>
                    <a:schemeClr val="bg2"/>
                  </a:solidFill>
                </a:rPr>
                <a:t>    &lt;author/&gt;</a:t>
              </a:r>
            </a:p>
            <a:p>
              <a:r>
                <a:rPr lang="en-US" sz="800" dirty="0">
                  <a:solidFill>
                    <a:schemeClr val="bg2"/>
                  </a:solidFill>
                </a:rPr>
                <a:t>    &lt;year/&gt;</a:t>
              </a:r>
            </a:p>
            <a:p>
              <a:r>
                <a:rPr lang="en-US" sz="800" dirty="0">
                  <a:solidFill>
                    <a:schemeClr val="bg2"/>
                  </a:solidFill>
                </a:rPr>
                <a:t>    &lt;price/&gt;</a:t>
              </a:r>
            </a:p>
            <a:p>
              <a:r>
                <a:rPr lang="en-US" sz="800" dirty="0">
                  <a:solidFill>
                    <a:schemeClr val="bg2"/>
                  </a:solidFill>
                </a:rPr>
                <a:t>&lt;/book&gt;</a:t>
              </a:r>
            </a:p>
          </p:txBody>
        </p:sp>
        <p:sp>
          <p:nvSpPr>
            <p:cNvPr id="89" name="Text Box 16"/>
            <p:cNvSpPr txBox="1">
              <a:spLocks noChangeArrowheads="1"/>
            </p:cNvSpPr>
            <p:nvPr/>
          </p:nvSpPr>
          <p:spPr bwMode="auto">
            <a:xfrm>
              <a:off x="4019" y="3840"/>
              <a:ext cx="825" cy="407"/>
            </a:xfrm>
            <a:prstGeom prst="rect">
              <a:avLst/>
            </a:prstGeom>
            <a:noFill/>
            <a:ln w="12700" algn="ctr">
              <a:noFill/>
              <a:miter lim="800000"/>
              <a:headEnd/>
              <a:tailEnd/>
            </a:ln>
            <a:effectLst/>
          </p:spPr>
          <p:txBody>
            <a:bodyPr wrap="square" lIns="182880" tIns="137160" rIns="182880" bIns="137160">
              <a:spAutoFit/>
            </a:bodyPr>
            <a:lstStyle/>
            <a:p>
              <a:pPr algn="ctr"/>
              <a:r>
                <a:rPr lang="en-US" sz="1700" dirty="0">
                  <a:effectLst>
                    <a:outerShdw blurRad="38100" dist="38100" dir="2700000" algn="tl">
                      <a:srgbClr val="000000">
                        <a:alpha val="43137"/>
                      </a:srgbClr>
                    </a:outerShdw>
                  </a:effectLst>
                </a:rPr>
                <a:t>XML</a:t>
              </a:r>
            </a:p>
          </p:txBody>
        </p:sp>
      </p:grpSp>
      <p:grpSp>
        <p:nvGrpSpPr>
          <p:cNvPr id="13" name="Group 21"/>
          <p:cNvGrpSpPr>
            <a:grpSpLocks/>
          </p:cNvGrpSpPr>
          <p:nvPr/>
        </p:nvGrpSpPr>
        <p:grpSpPr bwMode="auto">
          <a:xfrm>
            <a:off x="3810000" y="5016501"/>
            <a:ext cx="1381125" cy="1554428"/>
            <a:chOff x="2160" y="2976"/>
            <a:chExt cx="1392" cy="1175"/>
          </a:xfrm>
        </p:grpSpPr>
        <p:sp>
          <p:nvSpPr>
            <p:cNvPr id="91" name="AutoShape 22"/>
            <p:cNvSpPr>
              <a:spLocks noChangeArrowheads="1"/>
            </p:cNvSpPr>
            <p:nvPr/>
          </p:nvSpPr>
          <p:spPr bwMode="auto">
            <a:xfrm>
              <a:off x="2544" y="2976"/>
              <a:ext cx="624" cy="528"/>
            </a:xfrm>
            <a:prstGeom prst="flowChartMagneticDisk">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endParaRPr lang="en-US" sz="1400" dirty="0">
                <a:solidFill>
                  <a:schemeClr val="tx1"/>
                </a:solidFill>
                <a:effectLst>
                  <a:outerShdw blurRad="38100" dist="38100" dir="2700000" algn="tl">
                    <a:srgbClr val="000000">
                      <a:alpha val="43137"/>
                    </a:srgbClr>
                  </a:outerShdw>
                </a:effectLst>
              </a:endParaRPr>
            </a:p>
          </p:txBody>
        </p:sp>
        <p:sp>
          <p:nvSpPr>
            <p:cNvPr id="92" name="AutoShape 23"/>
            <p:cNvSpPr>
              <a:spLocks noChangeArrowheads="1"/>
            </p:cNvSpPr>
            <p:nvPr/>
          </p:nvSpPr>
          <p:spPr bwMode="auto">
            <a:xfrm>
              <a:off x="2160" y="3168"/>
              <a:ext cx="624" cy="528"/>
            </a:xfrm>
            <a:prstGeom prst="flowChartMagneticDisk">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endParaRPr lang="en-US" sz="1400" dirty="0">
                <a:solidFill>
                  <a:schemeClr val="tx1"/>
                </a:solidFill>
                <a:effectLst>
                  <a:outerShdw blurRad="38100" dist="38100" dir="2700000" algn="tl">
                    <a:srgbClr val="000000">
                      <a:alpha val="43137"/>
                    </a:srgbClr>
                  </a:outerShdw>
                </a:effectLst>
              </a:endParaRPr>
            </a:p>
          </p:txBody>
        </p:sp>
        <p:sp>
          <p:nvSpPr>
            <p:cNvPr id="93" name="Text Box 24"/>
            <p:cNvSpPr txBox="1">
              <a:spLocks noChangeArrowheads="1"/>
            </p:cNvSpPr>
            <p:nvPr/>
          </p:nvSpPr>
          <p:spPr bwMode="auto">
            <a:xfrm>
              <a:off x="2160" y="3744"/>
              <a:ext cx="1392" cy="407"/>
            </a:xfrm>
            <a:prstGeom prst="rect">
              <a:avLst/>
            </a:prstGeom>
            <a:noFill/>
            <a:ln w="12700" algn="ctr">
              <a:noFill/>
              <a:miter lim="800000"/>
              <a:headEnd/>
              <a:tailEnd/>
            </a:ln>
            <a:effectLst/>
          </p:spPr>
          <p:txBody>
            <a:bodyPr lIns="182880" tIns="137160" rIns="182880" bIns="137160">
              <a:spAutoFit/>
            </a:bodyPr>
            <a:lstStyle/>
            <a:p>
              <a:pPr algn="ctr"/>
              <a:r>
                <a:rPr lang="en-US" sz="1700" dirty="0">
                  <a:effectLst>
                    <a:outerShdw blurRad="38100" dist="38100" dir="2700000" algn="tl">
                      <a:srgbClr val="000000">
                        <a:alpha val="43137"/>
                      </a:srgbClr>
                    </a:outerShdw>
                  </a:effectLst>
                </a:rPr>
                <a:t>Relational</a:t>
              </a:r>
            </a:p>
          </p:txBody>
        </p:sp>
        <p:sp>
          <p:nvSpPr>
            <p:cNvPr id="94" name="AutoShape 25"/>
            <p:cNvSpPr>
              <a:spLocks noChangeArrowheads="1"/>
            </p:cNvSpPr>
            <p:nvPr/>
          </p:nvSpPr>
          <p:spPr bwMode="auto">
            <a:xfrm>
              <a:off x="2928" y="3168"/>
              <a:ext cx="624" cy="528"/>
            </a:xfrm>
            <a:prstGeom prst="flowChartMagneticDisk">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endParaRPr lang="en-US" sz="1400" dirty="0">
                <a:solidFill>
                  <a:schemeClr val="tx1"/>
                </a:solidFill>
                <a:effectLst>
                  <a:outerShdw blurRad="38100" dist="38100" dir="2700000" algn="tl">
                    <a:srgbClr val="000000">
                      <a:alpha val="43137"/>
                    </a:srgbClr>
                  </a:outerShdw>
                </a:effectLst>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The LINQ Project</a:t>
            </a:r>
            <a:endParaRPr lang="en-US" dirty="0"/>
          </a:p>
        </p:txBody>
      </p:sp>
      <p:grpSp>
        <p:nvGrpSpPr>
          <p:cNvPr id="3" name="Group 35"/>
          <p:cNvGrpSpPr/>
          <p:nvPr/>
        </p:nvGrpSpPr>
        <p:grpSpPr>
          <a:xfrm>
            <a:off x="1000125" y="1143000"/>
            <a:ext cx="2201333" cy="882953"/>
            <a:chOff x="4267200" y="4934857"/>
            <a:chExt cx="2641600" cy="1059543"/>
          </a:xfrm>
        </p:grpSpPr>
        <p:sp>
          <p:nvSpPr>
            <p:cNvPr id="37" name="Rounded Rectangle 36"/>
            <p:cNvSpPr/>
            <p:nvPr/>
          </p:nvSpPr>
          <p:spPr bwMode="auto">
            <a:xfrm>
              <a:off x="4267200" y="4934857"/>
              <a:ext cx="2641600" cy="1059543"/>
            </a:xfrm>
            <a:prstGeom prst="roundRect">
              <a:avLst>
                <a:gd name="adj" fmla="val 9033"/>
              </a:avLst>
            </a:prstGeom>
            <a:gradFill>
              <a:gsLst>
                <a:gs pos="0">
                  <a:schemeClr val="accent2">
                    <a:tint val="73000"/>
                    <a:satMod val="150000"/>
                  </a:schemeClr>
                </a:gs>
                <a:gs pos="25000">
                  <a:schemeClr val="accent2">
                    <a:tint val="96000"/>
                    <a:shade val="80000"/>
                    <a:satMod val="105000"/>
                  </a:schemeClr>
                </a:gs>
                <a:gs pos="38000">
                  <a:schemeClr val="accent2">
                    <a:tint val="96000"/>
                    <a:shade val="59000"/>
                    <a:satMod val="120000"/>
                  </a:schemeClr>
                </a:gs>
                <a:gs pos="55000">
                  <a:schemeClr val="accent2">
                    <a:lumMod val="60000"/>
                    <a:lumOff val="40000"/>
                  </a:schemeClr>
                </a:gs>
                <a:gs pos="80000">
                  <a:schemeClr val="accent2">
                    <a:shade val="56000"/>
                    <a:satMod val="145000"/>
                  </a:schemeClr>
                </a:gs>
                <a:gs pos="88000">
                  <a:schemeClr val="accent2">
                    <a:shade val="63000"/>
                    <a:satMod val="160000"/>
                  </a:schemeClr>
                </a:gs>
                <a:gs pos="100000">
                  <a:schemeClr val="accent2">
                    <a:tint val="99555"/>
                    <a:satMod val="155000"/>
                  </a:schemeClr>
                </a:gs>
              </a:gsLst>
            </a:gradFill>
            <a:ln>
              <a:headEnd type="none" w="med" len="med"/>
              <a:tailEnd type="none" w="med" len="med"/>
            </a:ln>
            <a:effectLst>
              <a:glow rad="63500">
                <a:schemeClr val="accent2">
                  <a:satMod val="175000"/>
                  <a:alpha val="40000"/>
                </a:schemeClr>
              </a:glow>
              <a:outerShdw blurRad="355600" dir="2700000" algn="tl" rotWithShape="0">
                <a:schemeClr val="accent2"/>
              </a:outerShdw>
              <a:reflection blurRad="6350" stA="50000" endA="300" endPos="38500" dist="50800" dir="5400000" sy="-100000" algn="bl" rotWithShape="0"/>
            </a:effectLst>
            <a:scene3d>
              <a:camera prst="orthographicFront"/>
              <a:lightRig rig="threePt" dir="t"/>
            </a:scene3d>
            <a:sp3d extrusionH="38100" contourW="25400">
              <a:bevelT w="114300" prst="artDeco"/>
              <a:extrusionClr>
                <a:schemeClr val="accent2">
                  <a:lumMod val="20000"/>
                  <a:lumOff val="80000"/>
                </a:schemeClr>
              </a:extrusionClr>
              <a:contourClr>
                <a:schemeClr val="accent2"/>
              </a:contourClr>
            </a:sp3d>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endParaRPr lang="en-US" dirty="0" smtClean="0">
                <a:solidFill>
                  <a:schemeClr val="tx1"/>
                </a:solidFill>
                <a:effectLst>
                  <a:outerShdw blurRad="190500" algn="tl" rotWithShape="0">
                    <a:srgbClr val="002060"/>
                  </a:outerShdw>
                </a:effectLst>
                <a:latin typeface="Segoe" pitchFamily="34" charset="0"/>
              </a:endParaRPr>
            </a:p>
          </p:txBody>
        </p:sp>
        <p:sp>
          <p:nvSpPr>
            <p:cNvPr id="38" name="Rounded Rectangle 37"/>
            <p:cNvSpPr/>
            <p:nvPr/>
          </p:nvSpPr>
          <p:spPr bwMode="auto">
            <a:xfrm>
              <a:off x="4314825" y="4967289"/>
              <a:ext cx="2547938" cy="976312"/>
            </a:xfrm>
            <a:prstGeom prst="roundRect">
              <a:avLst>
                <a:gd name="adj" fmla="val 5384"/>
              </a:avLst>
            </a:prstGeom>
            <a:gradFill flip="none" rotWithShape="1">
              <a:gsLst>
                <a:gs pos="0">
                  <a:schemeClr val="tx1">
                    <a:alpha val="70000"/>
                  </a:schemeClr>
                </a:gs>
                <a:gs pos="25000">
                  <a:schemeClr val="tx1">
                    <a:alpha val="33000"/>
                  </a:schemeClr>
                </a:gs>
                <a:gs pos="38000">
                  <a:schemeClr val="accent2">
                    <a:tint val="96000"/>
                    <a:shade val="59000"/>
                    <a:satMod val="120000"/>
                    <a:alpha val="0"/>
                  </a:schemeClr>
                </a:gs>
                <a:gs pos="55000">
                  <a:schemeClr val="accent2">
                    <a:shade val="57000"/>
                    <a:satMod val="120000"/>
                    <a:alpha val="0"/>
                  </a:schemeClr>
                </a:gs>
                <a:gs pos="80000">
                  <a:schemeClr val="accent2">
                    <a:shade val="56000"/>
                    <a:satMod val="145000"/>
                    <a:alpha val="0"/>
                  </a:schemeClr>
                </a:gs>
                <a:gs pos="88000">
                  <a:schemeClr val="tx1">
                    <a:alpha val="22000"/>
                  </a:schemeClr>
                </a:gs>
                <a:gs pos="100000">
                  <a:schemeClr val="tx1">
                    <a:alpha val="74000"/>
                  </a:schemeClr>
                </a:gs>
              </a:gsLst>
              <a:path path="circle">
                <a:fillToRect l="100000" t="100000"/>
              </a:path>
              <a:tileRect r="-100000" b="-100000"/>
            </a:gradFill>
            <a:ln>
              <a:solidFill>
                <a:srgbClr val="FFFFFF">
                  <a:alpha val="50196"/>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9" name="Rounded Rectangle 38"/>
            <p:cNvSpPr/>
            <p:nvPr/>
          </p:nvSpPr>
          <p:spPr bwMode="auto">
            <a:xfrm>
              <a:off x="4279526" y="4967301"/>
              <a:ext cx="2572872" cy="990506"/>
            </a:xfrm>
            <a:prstGeom prst="roundRect">
              <a:avLst>
                <a:gd name="adj" fmla="val 8264"/>
              </a:avLst>
            </a:prstGeom>
            <a:noFill/>
            <a:ln w="9525">
              <a:noFill/>
              <a:miter lim="800000"/>
              <a:headEnd/>
              <a:tailEnd/>
            </a:ln>
            <a:effectLst>
              <a:outerShdw blurRad="330200" algn="tl" rotWithShape="0">
                <a:srgbClr val="FFC000">
                  <a:alpha val="79000"/>
                </a:srgbClr>
              </a:outerShdw>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r>
                <a:rPr lang="en-US" sz="2000" dirty="0" smtClean="0">
                  <a:solidFill>
                    <a:schemeClr val="tx1"/>
                  </a:solidFill>
                  <a:effectLst>
                    <a:outerShdw blurRad="190500" algn="tl" rotWithShape="0">
                      <a:srgbClr val="002060"/>
                    </a:outerShdw>
                  </a:effectLst>
                  <a:latin typeface="Segoe" pitchFamily="34" charset="0"/>
                </a:rPr>
                <a:t>C# 3.0</a:t>
              </a:r>
            </a:p>
          </p:txBody>
        </p:sp>
      </p:grpSp>
      <p:grpSp>
        <p:nvGrpSpPr>
          <p:cNvPr id="4" name="Group 43"/>
          <p:cNvGrpSpPr/>
          <p:nvPr/>
        </p:nvGrpSpPr>
        <p:grpSpPr>
          <a:xfrm>
            <a:off x="3381375" y="1143000"/>
            <a:ext cx="2201333" cy="882953"/>
            <a:chOff x="4267200" y="4934857"/>
            <a:chExt cx="2641600" cy="1059543"/>
          </a:xfrm>
        </p:grpSpPr>
        <p:sp>
          <p:nvSpPr>
            <p:cNvPr id="45" name="Rounded Rectangle 44"/>
            <p:cNvSpPr/>
            <p:nvPr/>
          </p:nvSpPr>
          <p:spPr bwMode="auto">
            <a:xfrm>
              <a:off x="4267200" y="4934857"/>
              <a:ext cx="2641600" cy="1059543"/>
            </a:xfrm>
            <a:prstGeom prst="roundRect">
              <a:avLst>
                <a:gd name="adj" fmla="val 9033"/>
              </a:avLst>
            </a:prstGeom>
            <a:gradFill>
              <a:gsLst>
                <a:gs pos="0">
                  <a:schemeClr val="accent2">
                    <a:tint val="73000"/>
                    <a:satMod val="150000"/>
                  </a:schemeClr>
                </a:gs>
                <a:gs pos="25000">
                  <a:schemeClr val="accent2">
                    <a:tint val="96000"/>
                    <a:shade val="80000"/>
                    <a:satMod val="105000"/>
                  </a:schemeClr>
                </a:gs>
                <a:gs pos="38000">
                  <a:schemeClr val="accent2">
                    <a:tint val="96000"/>
                    <a:shade val="59000"/>
                    <a:satMod val="120000"/>
                  </a:schemeClr>
                </a:gs>
                <a:gs pos="55000">
                  <a:schemeClr val="accent2">
                    <a:lumMod val="60000"/>
                    <a:lumOff val="40000"/>
                  </a:schemeClr>
                </a:gs>
                <a:gs pos="80000">
                  <a:schemeClr val="accent2">
                    <a:shade val="56000"/>
                    <a:satMod val="145000"/>
                  </a:schemeClr>
                </a:gs>
                <a:gs pos="88000">
                  <a:schemeClr val="accent2">
                    <a:shade val="63000"/>
                    <a:satMod val="160000"/>
                  </a:schemeClr>
                </a:gs>
                <a:gs pos="100000">
                  <a:schemeClr val="accent2">
                    <a:tint val="99555"/>
                    <a:satMod val="155000"/>
                  </a:schemeClr>
                </a:gs>
              </a:gsLst>
            </a:gradFill>
            <a:ln>
              <a:headEnd type="none" w="med" len="med"/>
              <a:tailEnd type="none" w="med" len="med"/>
            </a:ln>
            <a:effectLst>
              <a:glow rad="63500">
                <a:schemeClr val="accent2">
                  <a:satMod val="175000"/>
                  <a:alpha val="40000"/>
                </a:schemeClr>
              </a:glow>
              <a:outerShdw blurRad="355600" dir="2700000" algn="tl" rotWithShape="0">
                <a:schemeClr val="accent2"/>
              </a:outerShdw>
              <a:reflection blurRad="6350" stA="50000" endA="300" endPos="38500" dist="50800" dir="5400000" sy="-100000" algn="bl" rotWithShape="0"/>
            </a:effectLst>
            <a:scene3d>
              <a:camera prst="orthographicFront"/>
              <a:lightRig rig="threePt" dir="t"/>
            </a:scene3d>
            <a:sp3d extrusionH="38100" contourW="25400">
              <a:bevelT w="114300" prst="artDeco"/>
              <a:extrusionClr>
                <a:schemeClr val="accent2">
                  <a:lumMod val="20000"/>
                  <a:lumOff val="80000"/>
                </a:schemeClr>
              </a:extrusionClr>
              <a:contourClr>
                <a:schemeClr val="accent2"/>
              </a:contourClr>
            </a:sp3d>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endParaRPr lang="en-US" dirty="0" smtClean="0">
                <a:solidFill>
                  <a:schemeClr val="tx1"/>
                </a:solidFill>
                <a:effectLst>
                  <a:outerShdw blurRad="190500" algn="tl" rotWithShape="0">
                    <a:srgbClr val="002060"/>
                  </a:outerShdw>
                </a:effectLst>
                <a:latin typeface="Segoe" pitchFamily="34" charset="0"/>
              </a:endParaRPr>
            </a:p>
          </p:txBody>
        </p:sp>
        <p:sp>
          <p:nvSpPr>
            <p:cNvPr id="46" name="Rounded Rectangle 45"/>
            <p:cNvSpPr/>
            <p:nvPr/>
          </p:nvSpPr>
          <p:spPr bwMode="auto">
            <a:xfrm>
              <a:off x="4314825" y="4967289"/>
              <a:ext cx="2547938" cy="976312"/>
            </a:xfrm>
            <a:prstGeom prst="roundRect">
              <a:avLst>
                <a:gd name="adj" fmla="val 5384"/>
              </a:avLst>
            </a:prstGeom>
            <a:gradFill flip="none" rotWithShape="1">
              <a:gsLst>
                <a:gs pos="0">
                  <a:schemeClr val="tx1">
                    <a:alpha val="70000"/>
                  </a:schemeClr>
                </a:gs>
                <a:gs pos="25000">
                  <a:schemeClr val="tx1">
                    <a:alpha val="33000"/>
                  </a:schemeClr>
                </a:gs>
                <a:gs pos="38000">
                  <a:schemeClr val="accent2">
                    <a:tint val="96000"/>
                    <a:shade val="59000"/>
                    <a:satMod val="120000"/>
                    <a:alpha val="0"/>
                  </a:schemeClr>
                </a:gs>
                <a:gs pos="55000">
                  <a:schemeClr val="accent2">
                    <a:shade val="57000"/>
                    <a:satMod val="120000"/>
                    <a:alpha val="0"/>
                  </a:schemeClr>
                </a:gs>
                <a:gs pos="80000">
                  <a:schemeClr val="accent2">
                    <a:shade val="56000"/>
                    <a:satMod val="145000"/>
                    <a:alpha val="0"/>
                  </a:schemeClr>
                </a:gs>
                <a:gs pos="88000">
                  <a:schemeClr val="tx1">
                    <a:alpha val="22000"/>
                  </a:schemeClr>
                </a:gs>
                <a:gs pos="100000">
                  <a:schemeClr val="tx1">
                    <a:alpha val="74000"/>
                  </a:schemeClr>
                </a:gs>
              </a:gsLst>
              <a:path path="circle">
                <a:fillToRect l="100000" t="100000"/>
              </a:path>
              <a:tileRect r="-100000" b="-100000"/>
            </a:gradFill>
            <a:ln>
              <a:solidFill>
                <a:srgbClr val="FFFFFF">
                  <a:alpha val="50196"/>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7" name="Rounded Rectangle 46"/>
            <p:cNvSpPr/>
            <p:nvPr/>
          </p:nvSpPr>
          <p:spPr bwMode="auto">
            <a:xfrm>
              <a:off x="4279526" y="4967301"/>
              <a:ext cx="2572872" cy="990506"/>
            </a:xfrm>
            <a:prstGeom prst="roundRect">
              <a:avLst>
                <a:gd name="adj" fmla="val 8264"/>
              </a:avLst>
            </a:prstGeom>
            <a:noFill/>
            <a:ln w="9525">
              <a:noFill/>
              <a:miter lim="800000"/>
              <a:headEnd/>
              <a:tailEnd/>
            </a:ln>
            <a:effectLst>
              <a:outerShdw blurRad="330200" algn="tl" rotWithShape="0">
                <a:srgbClr val="FFC000">
                  <a:alpha val="79000"/>
                </a:srgbClr>
              </a:outerShdw>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r>
                <a:rPr lang="en-US" sz="2000" dirty="0" smtClean="0">
                  <a:solidFill>
                    <a:schemeClr val="tx1"/>
                  </a:solidFill>
                  <a:effectLst>
                    <a:outerShdw blurRad="190500" algn="tl" rotWithShape="0">
                      <a:srgbClr val="002060"/>
                    </a:outerShdw>
                  </a:effectLst>
                  <a:latin typeface="Segoe" pitchFamily="34" charset="0"/>
                </a:rPr>
                <a:t>VB 9.0</a:t>
              </a:r>
            </a:p>
          </p:txBody>
        </p:sp>
      </p:grpSp>
      <p:grpSp>
        <p:nvGrpSpPr>
          <p:cNvPr id="5" name="Group 47"/>
          <p:cNvGrpSpPr/>
          <p:nvPr/>
        </p:nvGrpSpPr>
        <p:grpSpPr>
          <a:xfrm>
            <a:off x="5762625" y="1143000"/>
            <a:ext cx="2201333" cy="882953"/>
            <a:chOff x="4267200" y="4934857"/>
            <a:chExt cx="2641600" cy="1059543"/>
          </a:xfrm>
        </p:grpSpPr>
        <p:sp>
          <p:nvSpPr>
            <p:cNvPr id="49" name="Rounded Rectangle 48"/>
            <p:cNvSpPr/>
            <p:nvPr/>
          </p:nvSpPr>
          <p:spPr bwMode="auto">
            <a:xfrm>
              <a:off x="4267200" y="4934857"/>
              <a:ext cx="2641600" cy="1059543"/>
            </a:xfrm>
            <a:prstGeom prst="roundRect">
              <a:avLst>
                <a:gd name="adj" fmla="val 9033"/>
              </a:avLst>
            </a:prstGeom>
            <a:gradFill>
              <a:gsLst>
                <a:gs pos="0">
                  <a:schemeClr val="accent2">
                    <a:tint val="73000"/>
                    <a:satMod val="150000"/>
                  </a:schemeClr>
                </a:gs>
                <a:gs pos="25000">
                  <a:schemeClr val="accent2">
                    <a:tint val="96000"/>
                    <a:shade val="80000"/>
                    <a:satMod val="105000"/>
                  </a:schemeClr>
                </a:gs>
                <a:gs pos="38000">
                  <a:schemeClr val="accent2">
                    <a:tint val="96000"/>
                    <a:shade val="59000"/>
                    <a:satMod val="120000"/>
                  </a:schemeClr>
                </a:gs>
                <a:gs pos="55000">
                  <a:schemeClr val="accent2">
                    <a:lumMod val="60000"/>
                    <a:lumOff val="40000"/>
                  </a:schemeClr>
                </a:gs>
                <a:gs pos="80000">
                  <a:schemeClr val="accent2">
                    <a:shade val="56000"/>
                    <a:satMod val="145000"/>
                  </a:schemeClr>
                </a:gs>
                <a:gs pos="88000">
                  <a:schemeClr val="accent2">
                    <a:shade val="63000"/>
                    <a:satMod val="160000"/>
                  </a:schemeClr>
                </a:gs>
                <a:gs pos="100000">
                  <a:schemeClr val="accent2">
                    <a:tint val="99555"/>
                    <a:satMod val="155000"/>
                  </a:schemeClr>
                </a:gs>
              </a:gsLst>
            </a:gradFill>
            <a:ln>
              <a:headEnd type="none" w="med" len="med"/>
              <a:tailEnd type="none" w="med" len="med"/>
            </a:ln>
            <a:effectLst>
              <a:glow rad="63500">
                <a:schemeClr val="accent2">
                  <a:satMod val="175000"/>
                  <a:alpha val="40000"/>
                </a:schemeClr>
              </a:glow>
              <a:outerShdw blurRad="355600" dir="2700000" algn="tl" rotWithShape="0">
                <a:schemeClr val="accent2"/>
              </a:outerShdw>
              <a:reflection blurRad="6350" stA="50000" endA="300" endPos="38500" dist="50800" dir="5400000" sy="-100000" algn="bl" rotWithShape="0"/>
            </a:effectLst>
            <a:scene3d>
              <a:camera prst="orthographicFront"/>
              <a:lightRig rig="threePt" dir="t"/>
            </a:scene3d>
            <a:sp3d extrusionH="38100" contourW="25400">
              <a:bevelT w="114300" prst="artDeco"/>
              <a:extrusionClr>
                <a:schemeClr val="accent2">
                  <a:lumMod val="20000"/>
                  <a:lumOff val="80000"/>
                </a:schemeClr>
              </a:extrusionClr>
              <a:contourClr>
                <a:schemeClr val="accent2"/>
              </a:contourClr>
            </a:sp3d>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endParaRPr lang="en-US" dirty="0" smtClean="0">
                <a:solidFill>
                  <a:schemeClr val="tx1"/>
                </a:solidFill>
                <a:effectLst>
                  <a:outerShdw blurRad="190500" algn="tl" rotWithShape="0">
                    <a:srgbClr val="002060"/>
                  </a:outerShdw>
                </a:effectLst>
                <a:latin typeface="Segoe" pitchFamily="34" charset="0"/>
              </a:endParaRPr>
            </a:p>
          </p:txBody>
        </p:sp>
        <p:sp>
          <p:nvSpPr>
            <p:cNvPr id="50" name="Rounded Rectangle 49"/>
            <p:cNvSpPr/>
            <p:nvPr/>
          </p:nvSpPr>
          <p:spPr bwMode="auto">
            <a:xfrm>
              <a:off x="4314825" y="4967289"/>
              <a:ext cx="2547938" cy="976312"/>
            </a:xfrm>
            <a:prstGeom prst="roundRect">
              <a:avLst>
                <a:gd name="adj" fmla="val 5384"/>
              </a:avLst>
            </a:prstGeom>
            <a:gradFill flip="none" rotWithShape="1">
              <a:gsLst>
                <a:gs pos="0">
                  <a:schemeClr val="tx1">
                    <a:alpha val="70000"/>
                  </a:schemeClr>
                </a:gs>
                <a:gs pos="25000">
                  <a:schemeClr val="tx1">
                    <a:alpha val="33000"/>
                  </a:schemeClr>
                </a:gs>
                <a:gs pos="38000">
                  <a:schemeClr val="accent2">
                    <a:tint val="96000"/>
                    <a:shade val="59000"/>
                    <a:satMod val="120000"/>
                    <a:alpha val="0"/>
                  </a:schemeClr>
                </a:gs>
                <a:gs pos="55000">
                  <a:schemeClr val="accent2">
                    <a:shade val="57000"/>
                    <a:satMod val="120000"/>
                    <a:alpha val="0"/>
                  </a:schemeClr>
                </a:gs>
                <a:gs pos="80000">
                  <a:schemeClr val="accent2">
                    <a:shade val="56000"/>
                    <a:satMod val="145000"/>
                    <a:alpha val="0"/>
                  </a:schemeClr>
                </a:gs>
                <a:gs pos="88000">
                  <a:schemeClr val="tx1">
                    <a:alpha val="22000"/>
                  </a:schemeClr>
                </a:gs>
                <a:gs pos="100000">
                  <a:schemeClr val="tx1">
                    <a:alpha val="74000"/>
                  </a:schemeClr>
                </a:gs>
              </a:gsLst>
              <a:path path="circle">
                <a:fillToRect l="100000" t="100000"/>
              </a:path>
              <a:tileRect r="-100000" b="-100000"/>
            </a:gradFill>
            <a:ln>
              <a:solidFill>
                <a:srgbClr val="FFFFFF">
                  <a:alpha val="50196"/>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1" name="Rounded Rectangle 50"/>
            <p:cNvSpPr/>
            <p:nvPr/>
          </p:nvSpPr>
          <p:spPr bwMode="auto">
            <a:xfrm>
              <a:off x="4279526" y="4967301"/>
              <a:ext cx="2572872" cy="990506"/>
            </a:xfrm>
            <a:prstGeom prst="roundRect">
              <a:avLst>
                <a:gd name="adj" fmla="val 8264"/>
              </a:avLst>
            </a:prstGeom>
            <a:noFill/>
            <a:ln w="9525">
              <a:noFill/>
              <a:miter lim="800000"/>
              <a:headEnd/>
              <a:tailEnd/>
            </a:ln>
            <a:effectLst>
              <a:outerShdw blurRad="330200" algn="tl" rotWithShape="0">
                <a:srgbClr val="FFC000">
                  <a:alpha val="79000"/>
                </a:srgbClr>
              </a:outerShdw>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r>
                <a:rPr lang="en-US" sz="2000" dirty="0" smtClean="0">
                  <a:solidFill>
                    <a:schemeClr val="tx1"/>
                  </a:solidFill>
                  <a:effectLst>
                    <a:outerShdw blurRad="190500" algn="tl" rotWithShape="0">
                      <a:srgbClr val="002060"/>
                    </a:outerShdw>
                  </a:effectLst>
                  <a:latin typeface="Segoe" pitchFamily="34" charset="0"/>
                </a:rPr>
                <a:t>Others</a:t>
              </a:r>
            </a:p>
          </p:txBody>
        </p:sp>
      </p:grpSp>
      <p:sp>
        <p:nvSpPr>
          <p:cNvPr id="54" name="Rounded Rectangle 53"/>
          <p:cNvSpPr/>
          <p:nvPr/>
        </p:nvSpPr>
        <p:spPr bwMode="auto">
          <a:xfrm>
            <a:off x="428625" y="2222500"/>
            <a:ext cx="8048625" cy="2476500"/>
          </a:xfrm>
          <a:prstGeom prst="roundRect">
            <a:avLst>
              <a:gd name="adj" fmla="val 5384"/>
            </a:avLst>
          </a:prstGeom>
          <a:gradFill flip="none" rotWithShape="1">
            <a:gsLst>
              <a:gs pos="0">
                <a:schemeClr val="tx1">
                  <a:alpha val="70000"/>
                </a:schemeClr>
              </a:gs>
              <a:gs pos="25000">
                <a:schemeClr val="tx1">
                  <a:alpha val="33000"/>
                </a:schemeClr>
              </a:gs>
              <a:gs pos="38000">
                <a:schemeClr val="accent2">
                  <a:tint val="96000"/>
                  <a:shade val="59000"/>
                  <a:satMod val="120000"/>
                  <a:alpha val="0"/>
                </a:schemeClr>
              </a:gs>
              <a:gs pos="55000">
                <a:schemeClr val="accent2">
                  <a:shade val="57000"/>
                  <a:satMod val="120000"/>
                  <a:alpha val="0"/>
                </a:schemeClr>
              </a:gs>
              <a:gs pos="80000">
                <a:schemeClr val="accent2">
                  <a:shade val="56000"/>
                  <a:satMod val="145000"/>
                  <a:alpha val="0"/>
                </a:schemeClr>
              </a:gs>
              <a:gs pos="88000">
                <a:schemeClr val="tx1">
                  <a:alpha val="22000"/>
                </a:schemeClr>
              </a:gs>
              <a:gs pos="100000">
                <a:schemeClr val="tx1">
                  <a:alpha val="74000"/>
                </a:schemeClr>
              </a:gs>
            </a:gsLst>
            <a:path path="circle">
              <a:fillToRect l="100000" t="100000"/>
            </a:path>
            <a:tileRect r="-100000" b="-100000"/>
          </a:gradFill>
          <a:ln>
            <a:solidFill>
              <a:srgbClr val="FFFFFF">
                <a:alpha val="50196"/>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6810" tIns="38405" rIns="76810" bIns="38405" numCol="1" rtlCol="0" anchor="t" anchorCtr="0" compatLnSpc="1">
            <a:prstTxWarp prst="textNoShape">
              <a:avLst/>
            </a:prstTxWarp>
          </a:bodyPr>
          <a:lstStyle/>
          <a:p>
            <a:pPr algn="ctr" defTabSz="767874" fontAlgn="base">
              <a:spcBef>
                <a:spcPct val="0"/>
              </a:spcBef>
              <a:spcAft>
                <a:spcPct val="0"/>
              </a:spcAft>
            </a:pPr>
            <a:r>
              <a:rPr lang="en-US" sz="2200" dirty="0" smtClean="0">
                <a:solidFill>
                  <a:schemeClr val="tx1"/>
                </a:solidFill>
                <a:effectLst>
                  <a:outerShdw blurRad="38100" dist="38100" dir="2700000" algn="tl">
                    <a:srgbClr val="000000">
                      <a:alpha val="43137"/>
                    </a:srgbClr>
                  </a:outerShdw>
                </a:effectLst>
                <a:latin typeface="Segoe" pitchFamily="34" charset="0"/>
              </a:rPr>
              <a:t>.NET Language Integrated Query</a:t>
            </a:r>
          </a:p>
        </p:txBody>
      </p:sp>
      <p:grpSp>
        <p:nvGrpSpPr>
          <p:cNvPr id="6" name="Group 55"/>
          <p:cNvGrpSpPr/>
          <p:nvPr/>
        </p:nvGrpSpPr>
        <p:grpSpPr>
          <a:xfrm>
            <a:off x="619126" y="2921000"/>
            <a:ext cx="1428749" cy="1524000"/>
            <a:chOff x="4267200" y="6324600"/>
            <a:chExt cx="2641600" cy="1059543"/>
          </a:xfrm>
        </p:grpSpPr>
        <p:sp>
          <p:nvSpPr>
            <p:cNvPr id="57" name="Rounded Rectangle 56"/>
            <p:cNvSpPr/>
            <p:nvPr/>
          </p:nvSpPr>
          <p:spPr bwMode="auto">
            <a:xfrm>
              <a:off x="4267200" y="6324600"/>
              <a:ext cx="2641600" cy="1059543"/>
            </a:xfrm>
            <a:prstGeom prst="roundRect">
              <a:avLst>
                <a:gd name="adj" fmla="val 9033"/>
              </a:avLst>
            </a:prstGeom>
            <a:gradFill>
              <a:gsLst>
                <a:gs pos="0">
                  <a:schemeClr val="accent5">
                    <a:tint val="73000"/>
                    <a:satMod val="150000"/>
                  </a:schemeClr>
                </a:gs>
                <a:gs pos="25000">
                  <a:schemeClr val="accent5">
                    <a:tint val="96000"/>
                    <a:shade val="80000"/>
                    <a:satMod val="105000"/>
                  </a:schemeClr>
                </a:gs>
                <a:gs pos="38000">
                  <a:schemeClr val="accent5">
                    <a:tint val="96000"/>
                    <a:shade val="59000"/>
                    <a:satMod val="120000"/>
                  </a:schemeClr>
                </a:gs>
                <a:gs pos="55000">
                  <a:schemeClr val="accent5"/>
                </a:gs>
                <a:gs pos="80000">
                  <a:schemeClr val="accent5">
                    <a:shade val="56000"/>
                    <a:satMod val="145000"/>
                  </a:schemeClr>
                </a:gs>
                <a:gs pos="88000">
                  <a:schemeClr val="accent5">
                    <a:shade val="63000"/>
                    <a:satMod val="160000"/>
                  </a:schemeClr>
                </a:gs>
                <a:gs pos="100000">
                  <a:schemeClr val="accent5">
                    <a:tint val="99555"/>
                    <a:satMod val="155000"/>
                  </a:schemeClr>
                </a:gs>
              </a:gsLst>
            </a:gradFill>
            <a:ln>
              <a:solidFill>
                <a:schemeClr val="accent5"/>
              </a:solidFill>
              <a:headEnd type="none" w="med" len="med"/>
              <a:tailEnd type="none" w="med" len="med"/>
            </a:ln>
            <a:effectLst>
              <a:glow rad="63500">
                <a:schemeClr val="accent5">
                  <a:satMod val="175000"/>
                  <a:alpha val="40000"/>
                </a:schemeClr>
              </a:glow>
              <a:outerShdw blurRad="355600" dir="2700000" algn="tl" rotWithShape="0">
                <a:schemeClr val="accent5"/>
              </a:outerShdw>
              <a:reflection blurRad="6350" stA="50000" endA="300" endPos="38500" dist="50800" dir="5400000" sy="-100000" algn="bl" rotWithShape="0"/>
            </a:effectLst>
            <a:scene3d>
              <a:camera prst="orthographicFront"/>
              <a:lightRig rig="threePt" dir="t"/>
            </a:scene3d>
            <a:sp3d extrusionH="38100" contourW="25400">
              <a:bevelT w="114300" prst="artDeco"/>
              <a:extrusionClr>
                <a:schemeClr val="accent5">
                  <a:lumMod val="20000"/>
                  <a:lumOff val="80000"/>
                </a:schemeClr>
              </a:extrusionClr>
              <a:contourClr>
                <a:schemeClr val="accent3"/>
              </a:contourClr>
            </a:sp3d>
          </p:spPr>
          <p:style>
            <a:lnRef idx="1">
              <a:schemeClr val="accent5"/>
            </a:lnRef>
            <a:fillRef idx="3">
              <a:schemeClr val="accent5"/>
            </a:fillRef>
            <a:effectRef idx="2">
              <a:schemeClr val="accent5"/>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endParaRPr lang="en-US"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8" name="Rounded Rectangle 57"/>
            <p:cNvSpPr/>
            <p:nvPr/>
          </p:nvSpPr>
          <p:spPr bwMode="auto">
            <a:xfrm>
              <a:off x="4314825" y="6357939"/>
              <a:ext cx="2547938" cy="976312"/>
            </a:xfrm>
            <a:prstGeom prst="roundRect">
              <a:avLst>
                <a:gd name="adj" fmla="val 5384"/>
              </a:avLst>
            </a:prstGeom>
            <a:gradFill flip="none" rotWithShape="1">
              <a:gsLst>
                <a:gs pos="0">
                  <a:schemeClr val="tx1">
                    <a:alpha val="70000"/>
                  </a:schemeClr>
                </a:gs>
                <a:gs pos="25000">
                  <a:schemeClr val="tx1">
                    <a:alpha val="33000"/>
                  </a:schemeClr>
                </a:gs>
                <a:gs pos="38000">
                  <a:schemeClr val="accent2">
                    <a:tint val="96000"/>
                    <a:shade val="59000"/>
                    <a:satMod val="120000"/>
                    <a:alpha val="0"/>
                  </a:schemeClr>
                </a:gs>
                <a:gs pos="55000">
                  <a:schemeClr val="accent2">
                    <a:shade val="57000"/>
                    <a:satMod val="120000"/>
                    <a:alpha val="0"/>
                  </a:schemeClr>
                </a:gs>
                <a:gs pos="80000">
                  <a:schemeClr val="accent2">
                    <a:shade val="56000"/>
                    <a:satMod val="145000"/>
                    <a:alpha val="0"/>
                  </a:schemeClr>
                </a:gs>
                <a:gs pos="88000">
                  <a:schemeClr val="tx1">
                    <a:alpha val="22000"/>
                  </a:schemeClr>
                </a:gs>
                <a:gs pos="100000">
                  <a:schemeClr val="tx1">
                    <a:alpha val="74000"/>
                  </a:schemeClr>
                </a:gs>
              </a:gsLst>
              <a:path path="circle">
                <a:fillToRect l="100000" t="100000"/>
              </a:path>
              <a:tileRect r="-100000" b="-100000"/>
            </a:gradFill>
            <a:ln>
              <a:solidFill>
                <a:srgbClr val="FFFFFF">
                  <a:alpha val="50196"/>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9" name="Rounded Rectangle 58"/>
            <p:cNvSpPr/>
            <p:nvPr/>
          </p:nvSpPr>
          <p:spPr bwMode="auto">
            <a:xfrm>
              <a:off x="4279526" y="6355003"/>
              <a:ext cx="2572872" cy="990506"/>
            </a:xfrm>
            <a:prstGeom prst="roundRect">
              <a:avLst>
                <a:gd name="adj" fmla="val 8264"/>
              </a:avLst>
            </a:prstGeom>
            <a:noFill/>
            <a:ln w="9525">
              <a:noFill/>
              <a:miter lim="800000"/>
              <a:headEnd/>
              <a:tailEnd/>
            </a:ln>
            <a:effectLst>
              <a:outerShdw blurRad="330200" algn="tl" rotWithShape="0">
                <a:srgbClr val="85F034">
                  <a:alpha val="79000"/>
                </a:srgbClr>
              </a:outerShdw>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r>
                <a:rPr lang="en-US" sz="2000" dirty="0" smtClean="0">
                  <a:solidFill>
                    <a:schemeClr val="tx1"/>
                  </a:solidFill>
                  <a:effectLst>
                    <a:outerShdw blurRad="190500" algn="tl" rotWithShape="0">
                      <a:srgbClr val="CB1E01"/>
                    </a:outerShdw>
                  </a:effectLst>
                  <a:latin typeface="Segoe" pitchFamily="34" charset="0"/>
                </a:rPr>
                <a:t>LINQ to</a:t>
              </a:r>
              <a:br>
                <a:rPr lang="en-US" sz="2000" dirty="0" smtClean="0">
                  <a:solidFill>
                    <a:schemeClr val="tx1"/>
                  </a:solidFill>
                  <a:effectLst>
                    <a:outerShdw blurRad="190500" algn="tl" rotWithShape="0">
                      <a:srgbClr val="CB1E01"/>
                    </a:outerShdw>
                  </a:effectLst>
                  <a:latin typeface="Segoe" pitchFamily="34" charset="0"/>
                </a:rPr>
              </a:br>
              <a:r>
                <a:rPr lang="en-US" sz="2000" dirty="0" smtClean="0">
                  <a:solidFill>
                    <a:schemeClr val="tx1"/>
                  </a:solidFill>
                  <a:effectLst>
                    <a:outerShdw blurRad="190500" algn="tl" rotWithShape="0">
                      <a:srgbClr val="CB1E01"/>
                    </a:outerShdw>
                  </a:effectLst>
                  <a:latin typeface="Segoe" pitchFamily="34" charset="0"/>
                </a:rPr>
                <a:t>Objects</a:t>
              </a:r>
            </a:p>
          </p:txBody>
        </p:sp>
      </p:grpSp>
      <p:grpSp>
        <p:nvGrpSpPr>
          <p:cNvPr id="7" name="Group 63"/>
          <p:cNvGrpSpPr/>
          <p:nvPr/>
        </p:nvGrpSpPr>
        <p:grpSpPr>
          <a:xfrm>
            <a:off x="2190750" y="2921000"/>
            <a:ext cx="1428749" cy="1524000"/>
            <a:chOff x="4267200" y="6324600"/>
            <a:chExt cx="2641600" cy="1059543"/>
          </a:xfrm>
        </p:grpSpPr>
        <p:sp>
          <p:nvSpPr>
            <p:cNvPr id="65" name="Rounded Rectangle 64"/>
            <p:cNvSpPr/>
            <p:nvPr/>
          </p:nvSpPr>
          <p:spPr bwMode="auto">
            <a:xfrm>
              <a:off x="4267200" y="6324600"/>
              <a:ext cx="2641600" cy="1059543"/>
            </a:xfrm>
            <a:prstGeom prst="roundRect">
              <a:avLst>
                <a:gd name="adj" fmla="val 9033"/>
              </a:avLst>
            </a:prstGeom>
            <a:gradFill>
              <a:gsLst>
                <a:gs pos="0">
                  <a:schemeClr val="accent5">
                    <a:tint val="73000"/>
                    <a:satMod val="150000"/>
                  </a:schemeClr>
                </a:gs>
                <a:gs pos="25000">
                  <a:schemeClr val="accent5">
                    <a:tint val="96000"/>
                    <a:shade val="80000"/>
                    <a:satMod val="105000"/>
                  </a:schemeClr>
                </a:gs>
                <a:gs pos="38000">
                  <a:schemeClr val="accent5">
                    <a:tint val="96000"/>
                    <a:shade val="59000"/>
                    <a:satMod val="120000"/>
                  </a:schemeClr>
                </a:gs>
                <a:gs pos="55000">
                  <a:schemeClr val="accent5"/>
                </a:gs>
                <a:gs pos="80000">
                  <a:schemeClr val="accent5">
                    <a:shade val="56000"/>
                    <a:satMod val="145000"/>
                  </a:schemeClr>
                </a:gs>
                <a:gs pos="88000">
                  <a:schemeClr val="accent5">
                    <a:shade val="63000"/>
                    <a:satMod val="160000"/>
                  </a:schemeClr>
                </a:gs>
                <a:gs pos="100000">
                  <a:schemeClr val="accent5">
                    <a:tint val="99555"/>
                    <a:satMod val="155000"/>
                  </a:schemeClr>
                </a:gs>
              </a:gsLst>
            </a:gradFill>
            <a:ln>
              <a:solidFill>
                <a:schemeClr val="accent5"/>
              </a:solidFill>
              <a:headEnd type="none" w="med" len="med"/>
              <a:tailEnd type="none" w="med" len="med"/>
            </a:ln>
            <a:effectLst>
              <a:glow rad="63500">
                <a:schemeClr val="accent5">
                  <a:satMod val="175000"/>
                  <a:alpha val="40000"/>
                </a:schemeClr>
              </a:glow>
              <a:outerShdw blurRad="355600" dir="2700000" algn="tl" rotWithShape="0">
                <a:schemeClr val="accent5"/>
              </a:outerShdw>
              <a:reflection blurRad="6350" stA="50000" endA="300" endPos="38500" dist="50800" dir="5400000" sy="-100000" algn="bl" rotWithShape="0"/>
            </a:effectLst>
            <a:scene3d>
              <a:camera prst="orthographicFront"/>
              <a:lightRig rig="threePt" dir="t"/>
            </a:scene3d>
            <a:sp3d extrusionH="38100" contourW="25400">
              <a:bevelT w="114300" prst="artDeco"/>
              <a:extrusionClr>
                <a:schemeClr val="accent5">
                  <a:lumMod val="20000"/>
                  <a:lumOff val="80000"/>
                </a:schemeClr>
              </a:extrusionClr>
              <a:contourClr>
                <a:schemeClr val="accent3"/>
              </a:contourClr>
            </a:sp3d>
          </p:spPr>
          <p:style>
            <a:lnRef idx="1">
              <a:schemeClr val="accent5"/>
            </a:lnRef>
            <a:fillRef idx="3">
              <a:schemeClr val="accent5"/>
            </a:fillRef>
            <a:effectRef idx="2">
              <a:schemeClr val="accent5"/>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endParaRPr lang="en-US"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6" name="Rounded Rectangle 65"/>
            <p:cNvSpPr/>
            <p:nvPr/>
          </p:nvSpPr>
          <p:spPr bwMode="auto">
            <a:xfrm>
              <a:off x="4314825" y="6357939"/>
              <a:ext cx="2547938" cy="976312"/>
            </a:xfrm>
            <a:prstGeom prst="roundRect">
              <a:avLst>
                <a:gd name="adj" fmla="val 5384"/>
              </a:avLst>
            </a:prstGeom>
            <a:gradFill flip="none" rotWithShape="1">
              <a:gsLst>
                <a:gs pos="0">
                  <a:schemeClr val="tx1">
                    <a:alpha val="70000"/>
                  </a:schemeClr>
                </a:gs>
                <a:gs pos="25000">
                  <a:schemeClr val="tx1">
                    <a:alpha val="33000"/>
                  </a:schemeClr>
                </a:gs>
                <a:gs pos="38000">
                  <a:schemeClr val="accent2">
                    <a:tint val="96000"/>
                    <a:shade val="59000"/>
                    <a:satMod val="120000"/>
                    <a:alpha val="0"/>
                  </a:schemeClr>
                </a:gs>
                <a:gs pos="55000">
                  <a:schemeClr val="accent2">
                    <a:shade val="57000"/>
                    <a:satMod val="120000"/>
                    <a:alpha val="0"/>
                  </a:schemeClr>
                </a:gs>
                <a:gs pos="80000">
                  <a:schemeClr val="accent2">
                    <a:shade val="56000"/>
                    <a:satMod val="145000"/>
                    <a:alpha val="0"/>
                  </a:schemeClr>
                </a:gs>
                <a:gs pos="88000">
                  <a:schemeClr val="tx1">
                    <a:alpha val="22000"/>
                  </a:schemeClr>
                </a:gs>
                <a:gs pos="100000">
                  <a:schemeClr val="tx1">
                    <a:alpha val="74000"/>
                  </a:schemeClr>
                </a:gs>
              </a:gsLst>
              <a:path path="circle">
                <a:fillToRect l="100000" t="100000"/>
              </a:path>
              <a:tileRect r="-100000" b="-100000"/>
            </a:gradFill>
            <a:ln>
              <a:solidFill>
                <a:srgbClr val="FFFFFF">
                  <a:alpha val="50196"/>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7" name="Rounded Rectangle 66"/>
            <p:cNvSpPr/>
            <p:nvPr/>
          </p:nvSpPr>
          <p:spPr bwMode="auto">
            <a:xfrm>
              <a:off x="4279526" y="6355003"/>
              <a:ext cx="2572872" cy="990506"/>
            </a:xfrm>
            <a:prstGeom prst="roundRect">
              <a:avLst>
                <a:gd name="adj" fmla="val 8264"/>
              </a:avLst>
            </a:prstGeom>
            <a:noFill/>
            <a:ln w="9525">
              <a:noFill/>
              <a:miter lim="800000"/>
              <a:headEnd/>
              <a:tailEnd/>
            </a:ln>
            <a:effectLst>
              <a:outerShdw blurRad="330200" algn="tl" rotWithShape="0">
                <a:srgbClr val="85F034">
                  <a:alpha val="79000"/>
                </a:srgbClr>
              </a:outerShdw>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r>
                <a:rPr lang="en-US" sz="2000" dirty="0" smtClean="0">
                  <a:solidFill>
                    <a:schemeClr val="tx1"/>
                  </a:solidFill>
                  <a:effectLst>
                    <a:outerShdw blurRad="190500" algn="tl" rotWithShape="0">
                      <a:srgbClr val="CB1E01"/>
                    </a:outerShdw>
                  </a:effectLst>
                  <a:latin typeface="Segoe" pitchFamily="34" charset="0"/>
                </a:rPr>
                <a:t>LINQ to</a:t>
              </a:r>
              <a:br>
                <a:rPr lang="en-US" sz="2000" dirty="0" smtClean="0">
                  <a:solidFill>
                    <a:schemeClr val="tx1"/>
                  </a:solidFill>
                  <a:effectLst>
                    <a:outerShdw blurRad="190500" algn="tl" rotWithShape="0">
                      <a:srgbClr val="CB1E01"/>
                    </a:outerShdw>
                  </a:effectLst>
                  <a:latin typeface="Segoe" pitchFamily="34" charset="0"/>
                </a:rPr>
              </a:br>
              <a:r>
                <a:rPr lang="en-US" sz="2000" dirty="0" err="1" smtClean="0">
                  <a:solidFill>
                    <a:schemeClr val="tx1"/>
                  </a:solidFill>
                  <a:effectLst>
                    <a:outerShdw blurRad="190500" algn="tl" rotWithShape="0">
                      <a:srgbClr val="CB1E01"/>
                    </a:outerShdw>
                  </a:effectLst>
                  <a:latin typeface="Segoe" pitchFamily="34" charset="0"/>
                </a:rPr>
                <a:t>DataSets</a:t>
              </a:r>
              <a:endParaRPr lang="en-US" sz="2000" dirty="0" smtClean="0">
                <a:solidFill>
                  <a:schemeClr val="tx1"/>
                </a:solidFill>
                <a:effectLst>
                  <a:outerShdw blurRad="190500" algn="tl" rotWithShape="0">
                    <a:srgbClr val="CB1E01"/>
                  </a:outerShdw>
                </a:effectLst>
                <a:latin typeface="Segoe" pitchFamily="34" charset="0"/>
              </a:endParaRPr>
            </a:p>
          </p:txBody>
        </p:sp>
      </p:grpSp>
      <p:grpSp>
        <p:nvGrpSpPr>
          <p:cNvPr id="8" name="Group 67"/>
          <p:cNvGrpSpPr/>
          <p:nvPr/>
        </p:nvGrpSpPr>
        <p:grpSpPr>
          <a:xfrm>
            <a:off x="3762375" y="2921000"/>
            <a:ext cx="1428749" cy="1524000"/>
            <a:chOff x="4267200" y="6324600"/>
            <a:chExt cx="2641600" cy="1059543"/>
          </a:xfrm>
        </p:grpSpPr>
        <p:sp>
          <p:nvSpPr>
            <p:cNvPr id="69" name="Rounded Rectangle 68"/>
            <p:cNvSpPr/>
            <p:nvPr/>
          </p:nvSpPr>
          <p:spPr bwMode="auto">
            <a:xfrm>
              <a:off x="4267200" y="6324600"/>
              <a:ext cx="2641600" cy="1059543"/>
            </a:xfrm>
            <a:prstGeom prst="roundRect">
              <a:avLst>
                <a:gd name="adj" fmla="val 9033"/>
              </a:avLst>
            </a:prstGeom>
            <a:gradFill>
              <a:gsLst>
                <a:gs pos="0">
                  <a:schemeClr val="accent5">
                    <a:tint val="73000"/>
                    <a:satMod val="150000"/>
                  </a:schemeClr>
                </a:gs>
                <a:gs pos="25000">
                  <a:schemeClr val="accent5">
                    <a:tint val="96000"/>
                    <a:shade val="80000"/>
                    <a:satMod val="105000"/>
                  </a:schemeClr>
                </a:gs>
                <a:gs pos="38000">
                  <a:schemeClr val="accent5">
                    <a:tint val="96000"/>
                    <a:shade val="59000"/>
                    <a:satMod val="120000"/>
                  </a:schemeClr>
                </a:gs>
                <a:gs pos="55000">
                  <a:schemeClr val="accent5"/>
                </a:gs>
                <a:gs pos="80000">
                  <a:schemeClr val="accent5">
                    <a:shade val="56000"/>
                    <a:satMod val="145000"/>
                  </a:schemeClr>
                </a:gs>
                <a:gs pos="88000">
                  <a:schemeClr val="accent5">
                    <a:shade val="63000"/>
                    <a:satMod val="160000"/>
                  </a:schemeClr>
                </a:gs>
                <a:gs pos="100000">
                  <a:schemeClr val="accent5">
                    <a:tint val="99555"/>
                    <a:satMod val="155000"/>
                  </a:schemeClr>
                </a:gs>
              </a:gsLst>
            </a:gradFill>
            <a:ln>
              <a:solidFill>
                <a:schemeClr val="accent5"/>
              </a:solidFill>
              <a:headEnd type="none" w="med" len="med"/>
              <a:tailEnd type="none" w="med" len="med"/>
            </a:ln>
            <a:effectLst>
              <a:glow rad="63500">
                <a:schemeClr val="accent5">
                  <a:satMod val="175000"/>
                  <a:alpha val="40000"/>
                </a:schemeClr>
              </a:glow>
              <a:outerShdw blurRad="355600" dir="2700000" algn="tl" rotWithShape="0">
                <a:schemeClr val="accent5"/>
              </a:outerShdw>
              <a:reflection blurRad="6350" stA="50000" endA="300" endPos="38500" dist="50800" dir="5400000" sy="-100000" algn="bl" rotWithShape="0"/>
            </a:effectLst>
            <a:scene3d>
              <a:camera prst="orthographicFront"/>
              <a:lightRig rig="threePt" dir="t"/>
            </a:scene3d>
            <a:sp3d extrusionH="38100" contourW="25400">
              <a:bevelT w="114300" prst="artDeco"/>
              <a:extrusionClr>
                <a:schemeClr val="accent5">
                  <a:lumMod val="20000"/>
                  <a:lumOff val="80000"/>
                </a:schemeClr>
              </a:extrusionClr>
              <a:contourClr>
                <a:schemeClr val="accent3"/>
              </a:contourClr>
            </a:sp3d>
          </p:spPr>
          <p:style>
            <a:lnRef idx="1">
              <a:schemeClr val="accent5"/>
            </a:lnRef>
            <a:fillRef idx="3">
              <a:schemeClr val="accent5"/>
            </a:fillRef>
            <a:effectRef idx="2">
              <a:schemeClr val="accent5"/>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endParaRPr lang="en-US"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0" name="Rounded Rectangle 69"/>
            <p:cNvSpPr/>
            <p:nvPr/>
          </p:nvSpPr>
          <p:spPr bwMode="auto">
            <a:xfrm>
              <a:off x="4314825" y="6357939"/>
              <a:ext cx="2547938" cy="976312"/>
            </a:xfrm>
            <a:prstGeom prst="roundRect">
              <a:avLst>
                <a:gd name="adj" fmla="val 5384"/>
              </a:avLst>
            </a:prstGeom>
            <a:gradFill flip="none" rotWithShape="1">
              <a:gsLst>
                <a:gs pos="0">
                  <a:schemeClr val="tx1">
                    <a:alpha val="70000"/>
                  </a:schemeClr>
                </a:gs>
                <a:gs pos="25000">
                  <a:schemeClr val="tx1">
                    <a:alpha val="33000"/>
                  </a:schemeClr>
                </a:gs>
                <a:gs pos="38000">
                  <a:schemeClr val="accent2">
                    <a:tint val="96000"/>
                    <a:shade val="59000"/>
                    <a:satMod val="120000"/>
                    <a:alpha val="0"/>
                  </a:schemeClr>
                </a:gs>
                <a:gs pos="55000">
                  <a:schemeClr val="accent2">
                    <a:shade val="57000"/>
                    <a:satMod val="120000"/>
                    <a:alpha val="0"/>
                  </a:schemeClr>
                </a:gs>
                <a:gs pos="80000">
                  <a:schemeClr val="accent2">
                    <a:shade val="56000"/>
                    <a:satMod val="145000"/>
                    <a:alpha val="0"/>
                  </a:schemeClr>
                </a:gs>
                <a:gs pos="88000">
                  <a:schemeClr val="tx1">
                    <a:alpha val="22000"/>
                  </a:schemeClr>
                </a:gs>
                <a:gs pos="100000">
                  <a:schemeClr val="tx1">
                    <a:alpha val="74000"/>
                  </a:schemeClr>
                </a:gs>
              </a:gsLst>
              <a:path path="circle">
                <a:fillToRect l="100000" t="100000"/>
              </a:path>
              <a:tileRect r="-100000" b="-100000"/>
            </a:gradFill>
            <a:ln>
              <a:solidFill>
                <a:srgbClr val="FFFFFF">
                  <a:alpha val="50196"/>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1" name="Rounded Rectangle 70"/>
            <p:cNvSpPr/>
            <p:nvPr/>
          </p:nvSpPr>
          <p:spPr bwMode="auto">
            <a:xfrm>
              <a:off x="4279526" y="6355003"/>
              <a:ext cx="2572872" cy="990506"/>
            </a:xfrm>
            <a:prstGeom prst="roundRect">
              <a:avLst>
                <a:gd name="adj" fmla="val 8264"/>
              </a:avLst>
            </a:prstGeom>
            <a:noFill/>
            <a:ln w="9525">
              <a:noFill/>
              <a:miter lim="800000"/>
              <a:headEnd/>
              <a:tailEnd/>
            </a:ln>
            <a:effectLst>
              <a:outerShdw blurRad="330200" algn="tl" rotWithShape="0">
                <a:srgbClr val="85F034">
                  <a:alpha val="79000"/>
                </a:srgbClr>
              </a:outerShdw>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r>
                <a:rPr lang="en-US" sz="2000" dirty="0" smtClean="0">
                  <a:solidFill>
                    <a:schemeClr val="tx1"/>
                  </a:solidFill>
                  <a:effectLst>
                    <a:outerShdw blurRad="190500" algn="tl" rotWithShape="0">
                      <a:srgbClr val="CB1E01"/>
                    </a:outerShdw>
                  </a:effectLst>
                  <a:latin typeface="Segoe" pitchFamily="34" charset="0"/>
                </a:rPr>
                <a:t>LINQ to</a:t>
              </a:r>
              <a:br>
                <a:rPr lang="en-US" sz="2000" dirty="0" smtClean="0">
                  <a:solidFill>
                    <a:schemeClr val="tx1"/>
                  </a:solidFill>
                  <a:effectLst>
                    <a:outerShdw blurRad="190500" algn="tl" rotWithShape="0">
                      <a:srgbClr val="CB1E01"/>
                    </a:outerShdw>
                  </a:effectLst>
                  <a:latin typeface="Segoe" pitchFamily="34" charset="0"/>
                </a:rPr>
              </a:br>
              <a:r>
                <a:rPr lang="en-US" sz="2000" dirty="0" smtClean="0">
                  <a:solidFill>
                    <a:schemeClr val="tx1"/>
                  </a:solidFill>
                  <a:effectLst>
                    <a:outerShdw blurRad="190500" algn="tl" rotWithShape="0">
                      <a:srgbClr val="CB1E01"/>
                    </a:outerShdw>
                  </a:effectLst>
                  <a:latin typeface="Segoe" pitchFamily="34" charset="0"/>
                </a:rPr>
                <a:t>SQL</a:t>
              </a:r>
            </a:p>
          </p:txBody>
        </p:sp>
      </p:grpSp>
      <p:grpSp>
        <p:nvGrpSpPr>
          <p:cNvPr id="9" name="Group 71"/>
          <p:cNvGrpSpPr/>
          <p:nvPr/>
        </p:nvGrpSpPr>
        <p:grpSpPr>
          <a:xfrm>
            <a:off x="5334000" y="2921000"/>
            <a:ext cx="1428749" cy="1524000"/>
            <a:chOff x="4267200" y="6324600"/>
            <a:chExt cx="2641600" cy="1059543"/>
          </a:xfrm>
        </p:grpSpPr>
        <p:sp>
          <p:nvSpPr>
            <p:cNvPr id="73" name="Rounded Rectangle 72"/>
            <p:cNvSpPr/>
            <p:nvPr/>
          </p:nvSpPr>
          <p:spPr bwMode="auto">
            <a:xfrm>
              <a:off x="4267200" y="6324600"/>
              <a:ext cx="2641600" cy="1059543"/>
            </a:xfrm>
            <a:prstGeom prst="roundRect">
              <a:avLst>
                <a:gd name="adj" fmla="val 9033"/>
              </a:avLst>
            </a:prstGeom>
            <a:gradFill>
              <a:gsLst>
                <a:gs pos="0">
                  <a:schemeClr val="accent5">
                    <a:tint val="73000"/>
                    <a:satMod val="150000"/>
                  </a:schemeClr>
                </a:gs>
                <a:gs pos="25000">
                  <a:schemeClr val="accent5">
                    <a:tint val="96000"/>
                    <a:shade val="80000"/>
                    <a:satMod val="105000"/>
                  </a:schemeClr>
                </a:gs>
                <a:gs pos="38000">
                  <a:schemeClr val="accent5">
                    <a:tint val="96000"/>
                    <a:shade val="59000"/>
                    <a:satMod val="120000"/>
                  </a:schemeClr>
                </a:gs>
                <a:gs pos="55000">
                  <a:schemeClr val="accent5"/>
                </a:gs>
                <a:gs pos="80000">
                  <a:schemeClr val="accent5">
                    <a:shade val="56000"/>
                    <a:satMod val="145000"/>
                  </a:schemeClr>
                </a:gs>
                <a:gs pos="88000">
                  <a:schemeClr val="accent5">
                    <a:shade val="63000"/>
                    <a:satMod val="160000"/>
                  </a:schemeClr>
                </a:gs>
                <a:gs pos="100000">
                  <a:schemeClr val="accent5">
                    <a:tint val="99555"/>
                    <a:satMod val="155000"/>
                  </a:schemeClr>
                </a:gs>
              </a:gsLst>
            </a:gradFill>
            <a:ln>
              <a:solidFill>
                <a:schemeClr val="accent5"/>
              </a:solidFill>
              <a:headEnd type="none" w="med" len="med"/>
              <a:tailEnd type="none" w="med" len="med"/>
            </a:ln>
            <a:effectLst>
              <a:glow rad="63500">
                <a:schemeClr val="accent5">
                  <a:satMod val="175000"/>
                  <a:alpha val="40000"/>
                </a:schemeClr>
              </a:glow>
              <a:outerShdw blurRad="355600" dir="2700000" algn="tl" rotWithShape="0">
                <a:schemeClr val="accent5"/>
              </a:outerShdw>
              <a:reflection blurRad="6350" stA="50000" endA="300" endPos="38500" dist="50800" dir="5400000" sy="-100000" algn="bl" rotWithShape="0"/>
            </a:effectLst>
            <a:scene3d>
              <a:camera prst="orthographicFront"/>
              <a:lightRig rig="threePt" dir="t"/>
            </a:scene3d>
            <a:sp3d extrusionH="38100" contourW="25400">
              <a:bevelT w="114300" prst="artDeco"/>
              <a:extrusionClr>
                <a:schemeClr val="accent5">
                  <a:lumMod val="20000"/>
                  <a:lumOff val="80000"/>
                </a:schemeClr>
              </a:extrusionClr>
              <a:contourClr>
                <a:schemeClr val="accent3"/>
              </a:contourClr>
            </a:sp3d>
          </p:spPr>
          <p:style>
            <a:lnRef idx="1">
              <a:schemeClr val="accent5"/>
            </a:lnRef>
            <a:fillRef idx="3">
              <a:schemeClr val="accent5"/>
            </a:fillRef>
            <a:effectRef idx="2">
              <a:schemeClr val="accent5"/>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endParaRPr lang="en-US"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4" name="Rounded Rectangle 73"/>
            <p:cNvSpPr/>
            <p:nvPr/>
          </p:nvSpPr>
          <p:spPr bwMode="auto">
            <a:xfrm>
              <a:off x="4314825" y="6357939"/>
              <a:ext cx="2547938" cy="976312"/>
            </a:xfrm>
            <a:prstGeom prst="roundRect">
              <a:avLst>
                <a:gd name="adj" fmla="val 5384"/>
              </a:avLst>
            </a:prstGeom>
            <a:gradFill flip="none" rotWithShape="1">
              <a:gsLst>
                <a:gs pos="0">
                  <a:schemeClr val="tx1">
                    <a:alpha val="70000"/>
                  </a:schemeClr>
                </a:gs>
                <a:gs pos="25000">
                  <a:schemeClr val="tx1">
                    <a:alpha val="33000"/>
                  </a:schemeClr>
                </a:gs>
                <a:gs pos="38000">
                  <a:schemeClr val="accent2">
                    <a:tint val="96000"/>
                    <a:shade val="59000"/>
                    <a:satMod val="120000"/>
                    <a:alpha val="0"/>
                  </a:schemeClr>
                </a:gs>
                <a:gs pos="55000">
                  <a:schemeClr val="accent2">
                    <a:shade val="57000"/>
                    <a:satMod val="120000"/>
                    <a:alpha val="0"/>
                  </a:schemeClr>
                </a:gs>
                <a:gs pos="80000">
                  <a:schemeClr val="accent2">
                    <a:shade val="56000"/>
                    <a:satMod val="145000"/>
                    <a:alpha val="0"/>
                  </a:schemeClr>
                </a:gs>
                <a:gs pos="88000">
                  <a:schemeClr val="tx1">
                    <a:alpha val="22000"/>
                  </a:schemeClr>
                </a:gs>
                <a:gs pos="100000">
                  <a:schemeClr val="tx1">
                    <a:alpha val="74000"/>
                  </a:schemeClr>
                </a:gs>
              </a:gsLst>
              <a:path path="circle">
                <a:fillToRect l="100000" t="100000"/>
              </a:path>
              <a:tileRect r="-100000" b="-100000"/>
            </a:gradFill>
            <a:ln>
              <a:solidFill>
                <a:srgbClr val="FFFFFF">
                  <a:alpha val="50196"/>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5" name="Rounded Rectangle 74"/>
            <p:cNvSpPr/>
            <p:nvPr/>
          </p:nvSpPr>
          <p:spPr bwMode="auto">
            <a:xfrm>
              <a:off x="4279526" y="6355003"/>
              <a:ext cx="2572872" cy="990506"/>
            </a:xfrm>
            <a:prstGeom prst="roundRect">
              <a:avLst>
                <a:gd name="adj" fmla="val 8264"/>
              </a:avLst>
            </a:prstGeom>
            <a:noFill/>
            <a:ln w="9525">
              <a:noFill/>
              <a:miter lim="800000"/>
              <a:headEnd/>
              <a:tailEnd/>
            </a:ln>
            <a:effectLst>
              <a:outerShdw blurRad="330200" algn="tl" rotWithShape="0">
                <a:srgbClr val="85F034">
                  <a:alpha val="79000"/>
                </a:srgbClr>
              </a:outerShdw>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r>
                <a:rPr lang="en-US" sz="2000" dirty="0" smtClean="0">
                  <a:solidFill>
                    <a:schemeClr val="tx1"/>
                  </a:solidFill>
                  <a:effectLst>
                    <a:outerShdw blurRad="190500" algn="tl" rotWithShape="0">
                      <a:srgbClr val="CB1E01"/>
                    </a:outerShdw>
                  </a:effectLst>
                  <a:latin typeface="Segoe" pitchFamily="34" charset="0"/>
                </a:rPr>
                <a:t>LINQ to</a:t>
              </a:r>
              <a:br>
                <a:rPr lang="en-US" sz="2000" dirty="0" smtClean="0">
                  <a:solidFill>
                    <a:schemeClr val="tx1"/>
                  </a:solidFill>
                  <a:effectLst>
                    <a:outerShdw blurRad="190500" algn="tl" rotWithShape="0">
                      <a:srgbClr val="CB1E01"/>
                    </a:outerShdw>
                  </a:effectLst>
                  <a:latin typeface="Segoe" pitchFamily="34" charset="0"/>
                </a:rPr>
              </a:br>
              <a:r>
                <a:rPr lang="en-US" sz="2000" dirty="0" smtClean="0">
                  <a:solidFill>
                    <a:schemeClr val="tx1"/>
                  </a:solidFill>
                  <a:effectLst>
                    <a:outerShdw blurRad="190500" algn="tl" rotWithShape="0">
                      <a:srgbClr val="CB1E01"/>
                    </a:outerShdw>
                  </a:effectLst>
                  <a:latin typeface="Segoe" pitchFamily="34" charset="0"/>
                </a:rPr>
                <a:t>Entities</a:t>
              </a:r>
            </a:p>
          </p:txBody>
        </p:sp>
      </p:grpSp>
      <p:grpSp>
        <p:nvGrpSpPr>
          <p:cNvPr id="10" name="Group 75"/>
          <p:cNvGrpSpPr/>
          <p:nvPr/>
        </p:nvGrpSpPr>
        <p:grpSpPr>
          <a:xfrm>
            <a:off x="6858000" y="2921000"/>
            <a:ext cx="1428749" cy="1524000"/>
            <a:chOff x="4267200" y="6324600"/>
            <a:chExt cx="2641600" cy="1059543"/>
          </a:xfrm>
        </p:grpSpPr>
        <p:sp>
          <p:nvSpPr>
            <p:cNvPr id="77" name="Rounded Rectangle 76"/>
            <p:cNvSpPr/>
            <p:nvPr/>
          </p:nvSpPr>
          <p:spPr bwMode="auto">
            <a:xfrm>
              <a:off x="4267200" y="6324600"/>
              <a:ext cx="2641600" cy="1059543"/>
            </a:xfrm>
            <a:prstGeom prst="roundRect">
              <a:avLst>
                <a:gd name="adj" fmla="val 9033"/>
              </a:avLst>
            </a:prstGeom>
            <a:gradFill>
              <a:gsLst>
                <a:gs pos="0">
                  <a:schemeClr val="accent5">
                    <a:tint val="73000"/>
                    <a:satMod val="150000"/>
                  </a:schemeClr>
                </a:gs>
                <a:gs pos="25000">
                  <a:schemeClr val="accent5">
                    <a:tint val="96000"/>
                    <a:shade val="80000"/>
                    <a:satMod val="105000"/>
                  </a:schemeClr>
                </a:gs>
                <a:gs pos="38000">
                  <a:schemeClr val="accent5">
                    <a:tint val="96000"/>
                    <a:shade val="59000"/>
                    <a:satMod val="120000"/>
                  </a:schemeClr>
                </a:gs>
                <a:gs pos="55000">
                  <a:schemeClr val="accent5"/>
                </a:gs>
                <a:gs pos="80000">
                  <a:schemeClr val="accent5">
                    <a:shade val="56000"/>
                    <a:satMod val="145000"/>
                  </a:schemeClr>
                </a:gs>
                <a:gs pos="88000">
                  <a:schemeClr val="accent5">
                    <a:shade val="63000"/>
                    <a:satMod val="160000"/>
                  </a:schemeClr>
                </a:gs>
                <a:gs pos="100000">
                  <a:schemeClr val="accent5">
                    <a:tint val="99555"/>
                    <a:satMod val="155000"/>
                  </a:schemeClr>
                </a:gs>
              </a:gsLst>
            </a:gradFill>
            <a:ln>
              <a:solidFill>
                <a:schemeClr val="accent5"/>
              </a:solidFill>
              <a:headEnd type="none" w="med" len="med"/>
              <a:tailEnd type="none" w="med" len="med"/>
            </a:ln>
            <a:effectLst>
              <a:glow rad="63500">
                <a:schemeClr val="accent5">
                  <a:satMod val="175000"/>
                  <a:alpha val="40000"/>
                </a:schemeClr>
              </a:glow>
              <a:outerShdw blurRad="355600" dir="2700000" algn="tl" rotWithShape="0">
                <a:schemeClr val="accent5"/>
              </a:outerShdw>
              <a:reflection blurRad="6350" stA="50000" endA="300" endPos="38500" dist="50800" dir="5400000" sy="-100000" algn="bl" rotWithShape="0"/>
            </a:effectLst>
            <a:scene3d>
              <a:camera prst="orthographicFront"/>
              <a:lightRig rig="threePt" dir="t"/>
            </a:scene3d>
            <a:sp3d extrusionH="38100" contourW="25400">
              <a:bevelT w="114300" prst="artDeco"/>
              <a:extrusionClr>
                <a:schemeClr val="accent5">
                  <a:lumMod val="20000"/>
                  <a:lumOff val="80000"/>
                </a:schemeClr>
              </a:extrusionClr>
              <a:contourClr>
                <a:schemeClr val="accent3"/>
              </a:contourClr>
            </a:sp3d>
          </p:spPr>
          <p:style>
            <a:lnRef idx="1">
              <a:schemeClr val="accent5"/>
            </a:lnRef>
            <a:fillRef idx="3">
              <a:schemeClr val="accent5"/>
            </a:fillRef>
            <a:effectRef idx="2">
              <a:schemeClr val="accent5"/>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endParaRPr lang="en-US"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8" name="Rounded Rectangle 77"/>
            <p:cNvSpPr/>
            <p:nvPr/>
          </p:nvSpPr>
          <p:spPr bwMode="auto">
            <a:xfrm>
              <a:off x="4314825" y="6357939"/>
              <a:ext cx="2547938" cy="976312"/>
            </a:xfrm>
            <a:prstGeom prst="roundRect">
              <a:avLst>
                <a:gd name="adj" fmla="val 5384"/>
              </a:avLst>
            </a:prstGeom>
            <a:gradFill flip="none" rotWithShape="1">
              <a:gsLst>
                <a:gs pos="0">
                  <a:schemeClr val="tx1">
                    <a:alpha val="70000"/>
                  </a:schemeClr>
                </a:gs>
                <a:gs pos="25000">
                  <a:schemeClr val="tx1">
                    <a:alpha val="33000"/>
                  </a:schemeClr>
                </a:gs>
                <a:gs pos="38000">
                  <a:schemeClr val="accent2">
                    <a:tint val="96000"/>
                    <a:shade val="59000"/>
                    <a:satMod val="120000"/>
                    <a:alpha val="0"/>
                  </a:schemeClr>
                </a:gs>
                <a:gs pos="55000">
                  <a:schemeClr val="accent2">
                    <a:shade val="57000"/>
                    <a:satMod val="120000"/>
                    <a:alpha val="0"/>
                  </a:schemeClr>
                </a:gs>
                <a:gs pos="80000">
                  <a:schemeClr val="accent2">
                    <a:shade val="56000"/>
                    <a:satMod val="145000"/>
                    <a:alpha val="0"/>
                  </a:schemeClr>
                </a:gs>
                <a:gs pos="88000">
                  <a:schemeClr val="tx1">
                    <a:alpha val="22000"/>
                  </a:schemeClr>
                </a:gs>
                <a:gs pos="100000">
                  <a:schemeClr val="tx1">
                    <a:alpha val="74000"/>
                  </a:schemeClr>
                </a:gs>
              </a:gsLst>
              <a:path path="circle">
                <a:fillToRect l="100000" t="100000"/>
              </a:path>
              <a:tileRect r="-100000" b="-100000"/>
            </a:gradFill>
            <a:ln>
              <a:solidFill>
                <a:srgbClr val="FFFFFF">
                  <a:alpha val="50196"/>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fontAlgn="base">
                <a:spcBef>
                  <a:spcPct val="0"/>
                </a:spcBef>
                <a:spcAft>
                  <a:spcPct val="0"/>
                </a:spcAft>
              </a:pPr>
              <a:endParaRPr lang="en-US" sz="2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9" name="Rounded Rectangle 78"/>
            <p:cNvSpPr/>
            <p:nvPr/>
          </p:nvSpPr>
          <p:spPr bwMode="auto">
            <a:xfrm>
              <a:off x="4279526" y="6355003"/>
              <a:ext cx="2572872" cy="990506"/>
            </a:xfrm>
            <a:prstGeom prst="roundRect">
              <a:avLst>
                <a:gd name="adj" fmla="val 8264"/>
              </a:avLst>
            </a:prstGeom>
            <a:noFill/>
            <a:ln w="9525">
              <a:noFill/>
              <a:miter lim="800000"/>
              <a:headEnd/>
              <a:tailEnd/>
            </a:ln>
            <a:effectLst>
              <a:outerShdw blurRad="330200" algn="tl" rotWithShape="0">
                <a:srgbClr val="85F034">
                  <a:alpha val="79000"/>
                </a:srgbClr>
              </a:outerShdw>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767874"/>
              <a:r>
                <a:rPr lang="en-US" sz="2000" dirty="0" smtClean="0">
                  <a:solidFill>
                    <a:schemeClr val="tx1"/>
                  </a:solidFill>
                  <a:effectLst>
                    <a:outerShdw blurRad="190500" algn="tl" rotWithShape="0">
                      <a:srgbClr val="CB1E01"/>
                    </a:outerShdw>
                  </a:effectLst>
                  <a:latin typeface="Segoe" pitchFamily="34" charset="0"/>
                </a:rPr>
                <a:t>LINQ to</a:t>
              </a:r>
              <a:br>
                <a:rPr lang="en-US" sz="2000" dirty="0" smtClean="0">
                  <a:solidFill>
                    <a:schemeClr val="tx1"/>
                  </a:solidFill>
                  <a:effectLst>
                    <a:outerShdw blurRad="190500" algn="tl" rotWithShape="0">
                      <a:srgbClr val="CB1E01"/>
                    </a:outerShdw>
                  </a:effectLst>
                  <a:latin typeface="Segoe" pitchFamily="34" charset="0"/>
                </a:rPr>
              </a:br>
              <a:r>
                <a:rPr lang="en-US" sz="2000" dirty="0" smtClean="0">
                  <a:solidFill>
                    <a:schemeClr val="tx1"/>
                  </a:solidFill>
                  <a:effectLst>
                    <a:outerShdw blurRad="190500" algn="tl" rotWithShape="0">
                      <a:srgbClr val="CB1E01"/>
                    </a:outerShdw>
                  </a:effectLst>
                  <a:latin typeface="Segoe" pitchFamily="34" charset="0"/>
                </a:rPr>
                <a:t>XML</a:t>
              </a:r>
            </a:p>
          </p:txBody>
        </p:sp>
      </p:grpSp>
      <p:grpSp>
        <p:nvGrpSpPr>
          <p:cNvPr id="11" name="Group 5"/>
          <p:cNvGrpSpPr>
            <a:grpSpLocks/>
          </p:cNvGrpSpPr>
          <p:nvPr/>
        </p:nvGrpSpPr>
        <p:grpSpPr bwMode="auto">
          <a:xfrm>
            <a:off x="689570" y="5079997"/>
            <a:ext cx="1311672" cy="1472405"/>
            <a:chOff x="2135" y="3120"/>
            <a:chExt cx="1322" cy="1113"/>
          </a:xfrm>
        </p:grpSpPr>
        <p:sp>
          <p:nvSpPr>
            <p:cNvPr id="81" name="Oval 6"/>
            <p:cNvSpPr>
              <a:spLocks noChangeArrowheads="1"/>
            </p:cNvSpPr>
            <p:nvPr/>
          </p:nvSpPr>
          <p:spPr bwMode="auto">
            <a:xfrm>
              <a:off x="2688" y="3120"/>
              <a:ext cx="240" cy="24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endParaRPr lang="en-US">
                <a:solidFill>
                  <a:schemeClr val="tx1"/>
                </a:solidFill>
                <a:effectLst>
                  <a:outerShdw blurRad="38100" dist="38100" dir="2700000" algn="tl">
                    <a:srgbClr val="000000">
                      <a:alpha val="43137"/>
                    </a:srgbClr>
                  </a:outerShdw>
                </a:effectLst>
                <a:latin typeface="+mn-lt"/>
              </a:endParaRPr>
            </a:p>
          </p:txBody>
        </p:sp>
        <p:sp>
          <p:nvSpPr>
            <p:cNvPr id="82" name="Oval 7"/>
            <p:cNvSpPr>
              <a:spLocks noChangeArrowheads="1"/>
            </p:cNvSpPr>
            <p:nvPr/>
          </p:nvSpPr>
          <p:spPr bwMode="auto">
            <a:xfrm>
              <a:off x="2400" y="3497"/>
              <a:ext cx="240" cy="24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endParaRPr lang="en-US">
                <a:solidFill>
                  <a:schemeClr val="tx1"/>
                </a:solidFill>
                <a:effectLst>
                  <a:outerShdw blurRad="38100" dist="38100" dir="2700000" algn="tl">
                    <a:srgbClr val="000000">
                      <a:alpha val="43137"/>
                    </a:srgbClr>
                  </a:outerShdw>
                </a:effectLst>
                <a:latin typeface="+mn-lt"/>
              </a:endParaRPr>
            </a:p>
          </p:txBody>
        </p:sp>
        <p:sp>
          <p:nvSpPr>
            <p:cNvPr id="83" name="Oval 8"/>
            <p:cNvSpPr>
              <a:spLocks noChangeArrowheads="1"/>
            </p:cNvSpPr>
            <p:nvPr/>
          </p:nvSpPr>
          <p:spPr bwMode="auto">
            <a:xfrm>
              <a:off x="2976" y="3497"/>
              <a:ext cx="240" cy="24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endParaRPr lang="en-US">
                <a:solidFill>
                  <a:schemeClr val="tx1"/>
                </a:solidFill>
                <a:effectLst>
                  <a:outerShdw blurRad="38100" dist="38100" dir="2700000" algn="tl">
                    <a:srgbClr val="000000">
                      <a:alpha val="43137"/>
                    </a:srgbClr>
                  </a:outerShdw>
                </a:effectLst>
                <a:latin typeface="+mn-lt"/>
              </a:endParaRPr>
            </a:p>
          </p:txBody>
        </p:sp>
        <p:cxnSp>
          <p:nvCxnSpPr>
            <p:cNvPr id="84" name="AutoShape 9"/>
            <p:cNvCxnSpPr>
              <a:cxnSpLocks noChangeShapeType="1"/>
              <a:stCxn id="82" idx="7"/>
              <a:endCxn id="81" idx="3"/>
            </p:cNvCxnSpPr>
            <p:nvPr/>
          </p:nvCxnSpPr>
          <p:spPr bwMode="auto">
            <a:xfrm flipV="1">
              <a:off x="2605" y="3333"/>
              <a:ext cx="118" cy="191"/>
            </a:xfrm>
            <a:prstGeom prst="straightConnector1">
              <a:avLst/>
            </a:prstGeom>
            <a:ln w="25400">
              <a:solidFill>
                <a:schemeClr val="accent5"/>
              </a:solidFill>
              <a:headEnd/>
              <a:tailEnd/>
            </a:ln>
          </p:spPr>
          <p:style>
            <a:lnRef idx="1">
              <a:schemeClr val="accent2"/>
            </a:lnRef>
            <a:fillRef idx="2">
              <a:schemeClr val="accent2"/>
            </a:fillRef>
            <a:effectRef idx="1">
              <a:schemeClr val="accent2"/>
            </a:effectRef>
            <a:fontRef idx="minor">
              <a:schemeClr val="dk1"/>
            </a:fontRef>
          </p:style>
        </p:cxnSp>
        <p:cxnSp>
          <p:nvCxnSpPr>
            <p:cNvPr id="85" name="AutoShape 10"/>
            <p:cNvCxnSpPr>
              <a:cxnSpLocks noChangeShapeType="1"/>
              <a:stCxn id="83" idx="1"/>
              <a:endCxn id="81" idx="5"/>
            </p:cNvCxnSpPr>
            <p:nvPr/>
          </p:nvCxnSpPr>
          <p:spPr bwMode="auto">
            <a:xfrm flipH="1" flipV="1">
              <a:off x="2893" y="3333"/>
              <a:ext cx="118" cy="191"/>
            </a:xfrm>
            <a:prstGeom prst="straightConnector1">
              <a:avLst/>
            </a:prstGeom>
            <a:ln w="25400">
              <a:solidFill>
                <a:schemeClr val="accent5"/>
              </a:solidFill>
              <a:headEnd/>
              <a:tailEnd/>
            </a:ln>
          </p:spPr>
          <p:style>
            <a:lnRef idx="1">
              <a:schemeClr val="accent2"/>
            </a:lnRef>
            <a:fillRef idx="2">
              <a:schemeClr val="accent2"/>
            </a:fillRef>
            <a:effectRef idx="1">
              <a:schemeClr val="accent2"/>
            </a:effectRef>
            <a:fontRef idx="minor">
              <a:schemeClr val="dk1"/>
            </a:fontRef>
          </p:style>
        </p:cxnSp>
        <p:sp>
          <p:nvSpPr>
            <p:cNvPr id="86" name="Text Box 11"/>
            <p:cNvSpPr txBox="1">
              <a:spLocks noChangeArrowheads="1"/>
            </p:cNvSpPr>
            <p:nvPr/>
          </p:nvSpPr>
          <p:spPr bwMode="auto">
            <a:xfrm>
              <a:off x="2135" y="3826"/>
              <a:ext cx="1322" cy="407"/>
            </a:xfrm>
            <a:prstGeom prst="rect">
              <a:avLst/>
            </a:prstGeom>
            <a:noFill/>
            <a:ln w="12700" algn="ctr">
              <a:noFill/>
              <a:miter lim="800000"/>
              <a:headEnd/>
              <a:tailEnd/>
            </a:ln>
            <a:effectLst/>
          </p:spPr>
          <p:txBody>
            <a:bodyPr wrap="square" lIns="182880" tIns="137160" rIns="182880" bIns="137160">
              <a:spAutoFit/>
            </a:bodyPr>
            <a:lstStyle/>
            <a:p>
              <a:pPr algn="ctr"/>
              <a:r>
                <a:rPr lang="en-US" sz="1700" dirty="0">
                  <a:effectLst>
                    <a:outerShdw blurRad="38100" dist="38100" dir="2700000" algn="tl">
                      <a:srgbClr val="000000">
                        <a:alpha val="43137"/>
                      </a:srgbClr>
                    </a:outerShdw>
                  </a:effectLst>
                </a:rPr>
                <a:t>Objects</a:t>
              </a:r>
            </a:p>
          </p:txBody>
        </p:sp>
      </p:grpSp>
      <p:grpSp>
        <p:nvGrpSpPr>
          <p:cNvPr id="12" name="Group 14"/>
          <p:cNvGrpSpPr>
            <a:grpSpLocks/>
          </p:cNvGrpSpPr>
          <p:nvPr/>
        </p:nvGrpSpPr>
        <p:grpSpPr bwMode="auto">
          <a:xfrm>
            <a:off x="7178479" y="4953000"/>
            <a:ext cx="818555" cy="1617928"/>
            <a:chOff x="4019" y="3024"/>
            <a:chExt cx="825" cy="1223"/>
          </a:xfrm>
        </p:grpSpPr>
        <p:sp>
          <p:nvSpPr>
            <p:cNvPr id="88" name="AutoShape 15"/>
            <p:cNvSpPr>
              <a:spLocks noChangeArrowheads="1"/>
            </p:cNvSpPr>
            <p:nvPr/>
          </p:nvSpPr>
          <p:spPr bwMode="auto">
            <a:xfrm>
              <a:off x="4080" y="3024"/>
              <a:ext cx="720" cy="791"/>
            </a:xfrm>
            <a:prstGeom prst="foldedCorner">
              <a:avLst>
                <a:gd name="adj" fmla="val 12500"/>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r>
                <a:rPr lang="en-US" sz="800" dirty="0">
                  <a:solidFill>
                    <a:schemeClr val="bg2"/>
                  </a:solidFill>
                </a:rPr>
                <a:t>&lt;book&gt;</a:t>
              </a:r>
            </a:p>
            <a:p>
              <a:r>
                <a:rPr lang="en-US" sz="800" dirty="0">
                  <a:solidFill>
                    <a:schemeClr val="bg2"/>
                  </a:solidFill>
                </a:rPr>
                <a:t>    &lt;title/&gt;</a:t>
              </a:r>
            </a:p>
            <a:p>
              <a:r>
                <a:rPr lang="en-US" sz="800" dirty="0">
                  <a:solidFill>
                    <a:schemeClr val="bg2"/>
                  </a:solidFill>
                </a:rPr>
                <a:t>    &lt;author/&gt;</a:t>
              </a:r>
            </a:p>
            <a:p>
              <a:r>
                <a:rPr lang="en-US" sz="800" dirty="0">
                  <a:solidFill>
                    <a:schemeClr val="bg2"/>
                  </a:solidFill>
                </a:rPr>
                <a:t>    &lt;year/&gt;</a:t>
              </a:r>
            </a:p>
            <a:p>
              <a:r>
                <a:rPr lang="en-US" sz="800" dirty="0">
                  <a:solidFill>
                    <a:schemeClr val="bg2"/>
                  </a:solidFill>
                </a:rPr>
                <a:t>    &lt;price/&gt;</a:t>
              </a:r>
            </a:p>
            <a:p>
              <a:r>
                <a:rPr lang="en-US" sz="800" dirty="0">
                  <a:solidFill>
                    <a:schemeClr val="bg2"/>
                  </a:solidFill>
                </a:rPr>
                <a:t>&lt;/book&gt;</a:t>
              </a:r>
            </a:p>
          </p:txBody>
        </p:sp>
        <p:sp>
          <p:nvSpPr>
            <p:cNvPr id="89" name="Text Box 16"/>
            <p:cNvSpPr txBox="1">
              <a:spLocks noChangeArrowheads="1"/>
            </p:cNvSpPr>
            <p:nvPr/>
          </p:nvSpPr>
          <p:spPr bwMode="auto">
            <a:xfrm>
              <a:off x="4019" y="3840"/>
              <a:ext cx="825" cy="407"/>
            </a:xfrm>
            <a:prstGeom prst="rect">
              <a:avLst/>
            </a:prstGeom>
            <a:noFill/>
            <a:ln w="12700" algn="ctr">
              <a:noFill/>
              <a:miter lim="800000"/>
              <a:headEnd/>
              <a:tailEnd/>
            </a:ln>
            <a:effectLst/>
          </p:spPr>
          <p:txBody>
            <a:bodyPr wrap="square" lIns="182880" tIns="137160" rIns="182880" bIns="137160">
              <a:spAutoFit/>
            </a:bodyPr>
            <a:lstStyle/>
            <a:p>
              <a:pPr algn="ctr"/>
              <a:r>
                <a:rPr lang="en-US" sz="1700" dirty="0">
                  <a:effectLst>
                    <a:outerShdw blurRad="38100" dist="38100" dir="2700000" algn="tl">
                      <a:srgbClr val="000000">
                        <a:alpha val="43137"/>
                      </a:srgbClr>
                    </a:outerShdw>
                  </a:effectLst>
                </a:rPr>
                <a:t>XML</a:t>
              </a:r>
            </a:p>
          </p:txBody>
        </p:sp>
      </p:grpSp>
      <p:grpSp>
        <p:nvGrpSpPr>
          <p:cNvPr id="13" name="Group 21"/>
          <p:cNvGrpSpPr>
            <a:grpSpLocks/>
          </p:cNvGrpSpPr>
          <p:nvPr/>
        </p:nvGrpSpPr>
        <p:grpSpPr bwMode="auto">
          <a:xfrm>
            <a:off x="3810000" y="5016501"/>
            <a:ext cx="1381125" cy="1554428"/>
            <a:chOff x="2160" y="2976"/>
            <a:chExt cx="1392" cy="1175"/>
          </a:xfrm>
        </p:grpSpPr>
        <p:sp>
          <p:nvSpPr>
            <p:cNvPr id="91" name="AutoShape 22"/>
            <p:cNvSpPr>
              <a:spLocks noChangeArrowheads="1"/>
            </p:cNvSpPr>
            <p:nvPr/>
          </p:nvSpPr>
          <p:spPr bwMode="auto">
            <a:xfrm>
              <a:off x="2544" y="2976"/>
              <a:ext cx="624" cy="528"/>
            </a:xfrm>
            <a:prstGeom prst="flowChartMagneticDisk">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endParaRPr lang="en-US" sz="1400" dirty="0">
                <a:solidFill>
                  <a:schemeClr val="tx1"/>
                </a:solidFill>
                <a:effectLst>
                  <a:outerShdw blurRad="38100" dist="38100" dir="2700000" algn="tl">
                    <a:srgbClr val="000000">
                      <a:alpha val="43137"/>
                    </a:srgbClr>
                  </a:outerShdw>
                </a:effectLst>
              </a:endParaRPr>
            </a:p>
          </p:txBody>
        </p:sp>
        <p:sp>
          <p:nvSpPr>
            <p:cNvPr id="92" name="AutoShape 23"/>
            <p:cNvSpPr>
              <a:spLocks noChangeArrowheads="1"/>
            </p:cNvSpPr>
            <p:nvPr/>
          </p:nvSpPr>
          <p:spPr bwMode="auto">
            <a:xfrm>
              <a:off x="2160" y="3168"/>
              <a:ext cx="624" cy="528"/>
            </a:xfrm>
            <a:prstGeom prst="flowChartMagneticDisk">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endParaRPr lang="en-US" sz="1400" dirty="0">
                <a:solidFill>
                  <a:schemeClr val="tx1"/>
                </a:solidFill>
                <a:effectLst>
                  <a:outerShdw blurRad="38100" dist="38100" dir="2700000" algn="tl">
                    <a:srgbClr val="000000">
                      <a:alpha val="43137"/>
                    </a:srgbClr>
                  </a:outerShdw>
                </a:effectLst>
              </a:endParaRPr>
            </a:p>
          </p:txBody>
        </p:sp>
        <p:sp>
          <p:nvSpPr>
            <p:cNvPr id="93" name="Text Box 24"/>
            <p:cNvSpPr txBox="1">
              <a:spLocks noChangeArrowheads="1"/>
            </p:cNvSpPr>
            <p:nvPr/>
          </p:nvSpPr>
          <p:spPr bwMode="auto">
            <a:xfrm>
              <a:off x="2160" y="3744"/>
              <a:ext cx="1392" cy="407"/>
            </a:xfrm>
            <a:prstGeom prst="rect">
              <a:avLst/>
            </a:prstGeom>
            <a:noFill/>
            <a:ln w="12700" algn="ctr">
              <a:noFill/>
              <a:miter lim="800000"/>
              <a:headEnd/>
              <a:tailEnd/>
            </a:ln>
            <a:effectLst/>
          </p:spPr>
          <p:txBody>
            <a:bodyPr lIns="182880" tIns="137160" rIns="182880" bIns="137160">
              <a:spAutoFit/>
            </a:bodyPr>
            <a:lstStyle/>
            <a:p>
              <a:pPr algn="ctr"/>
              <a:r>
                <a:rPr lang="en-US" sz="1700" dirty="0">
                  <a:effectLst>
                    <a:outerShdw blurRad="38100" dist="38100" dir="2700000" algn="tl">
                      <a:srgbClr val="000000">
                        <a:alpha val="43137"/>
                      </a:srgbClr>
                    </a:outerShdw>
                  </a:effectLst>
                </a:rPr>
                <a:t>Relational</a:t>
              </a:r>
            </a:p>
          </p:txBody>
        </p:sp>
        <p:sp>
          <p:nvSpPr>
            <p:cNvPr id="94" name="AutoShape 25"/>
            <p:cNvSpPr>
              <a:spLocks noChangeArrowheads="1"/>
            </p:cNvSpPr>
            <p:nvPr/>
          </p:nvSpPr>
          <p:spPr bwMode="auto">
            <a:xfrm>
              <a:off x="2928" y="3168"/>
              <a:ext cx="624" cy="528"/>
            </a:xfrm>
            <a:prstGeom prst="flowChartMagneticDisk">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endParaRPr lang="en-US" sz="1400" dirty="0">
                <a:solidFill>
                  <a:schemeClr val="tx1"/>
                </a:solidFill>
                <a:effectLst>
                  <a:outerShdw blurRad="38100" dist="38100" dir="2700000" algn="tl">
                    <a:srgbClr val="000000">
                      <a:alpha val="43137"/>
                    </a:srgbClr>
                  </a:outerShdw>
                </a:effectLst>
              </a:endParaRPr>
            </a:p>
          </p:txBody>
        </p:sp>
      </p:grpSp>
    </p:spTree>
  </p:cSld>
  <p:clrMapOvr>
    <a:masterClrMapping/>
  </p:clrMapOvr>
  <p:transition advTm="1158">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Slidework\Jobs\TechEd2007 - Brian Marble\Template\Design\Round 3\images\Hand.png"/>
          <p:cNvPicPr>
            <a:picLocks noChangeAspect="1" noChangeArrowheads="1"/>
          </p:cNvPicPr>
          <p:nvPr/>
        </p:nvPicPr>
        <p:blipFill>
          <a:blip r:embed="rId3" cstate="print"/>
          <a:srcRect/>
          <a:stretch>
            <a:fillRect/>
          </a:stretch>
        </p:blipFill>
        <p:spPr bwMode="auto">
          <a:xfrm flipH="1">
            <a:off x="1822900" y="3072214"/>
            <a:ext cx="662922" cy="514686"/>
          </a:xfrm>
          <a:prstGeom prst="rect">
            <a:avLst/>
          </a:prstGeom>
          <a:noFill/>
        </p:spPr>
      </p:pic>
      <p:sp>
        <p:nvSpPr>
          <p:cNvPr id="13" name="Text Placeholder 12"/>
          <p:cNvSpPr>
            <a:spLocks noGrp="1"/>
          </p:cNvSpPr>
          <p:nvPr>
            <p:ph type="body" sz="quarter" idx="10"/>
          </p:nvPr>
        </p:nvSpPr>
        <p:spPr/>
        <p:txBody>
          <a:bodyPr/>
          <a:lstStyle/>
          <a:p>
            <a:r>
              <a:rPr smtClean="0"/>
              <a:t>demo</a:t>
            </a:r>
            <a:endParaRPr lang="en-US" dirty="0"/>
          </a:p>
        </p:txBody>
      </p:sp>
      <p:sp>
        <p:nvSpPr>
          <p:cNvPr id="8" name="Subtitle 7"/>
          <p:cNvSpPr>
            <a:spLocks noGrp="1"/>
          </p:cNvSpPr>
          <p:nvPr>
            <p:ph type="subTitle" idx="1"/>
          </p:nvPr>
        </p:nvSpPr>
        <p:spPr>
          <a:xfrm>
            <a:off x="4570412" y="4879296"/>
            <a:ext cx="4347085" cy="1144929"/>
          </a:xfrm>
        </p:spPr>
        <p:txBody>
          <a:bodyPr vert="horz" wrap="square" lIns="0" tIns="0" rIns="0" bIns="0" rtlCol="0">
            <a:spAutoFit/>
            <a:sp3d extrusionH="57150">
              <a:bevelT w="12700" h="12700"/>
            </a:sp3d>
          </a:bodyPr>
          <a:lstStyle/>
          <a:p>
            <a:r>
              <a:rPr smtClean="0"/>
              <a:t>Luke Hoban</a:t>
            </a:r>
          </a:p>
          <a:p>
            <a:r>
              <a:rPr smtClean="0"/>
              <a:t>C# Compiler Program Manager</a:t>
            </a:r>
          </a:p>
          <a:p>
            <a:r>
              <a:rPr smtClean="0"/>
              <a:t>Microsoft</a:t>
            </a:r>
          </a:p>
        </p:txBody>
      </p:sp>
      <p:sp>
        <p:nvSpPr>
          <p:cNvPr id="6" name="Title 5"/>
          <p:cNvSpPr>
            <a:spLocks noGrp="1"/>
          </p:cNvSpPr>
          <p:nvPr>
            <p:ph type="ctrTitle"/>
          </p:nvPr>
        </p:nvSpPr>
        <p:spPr/>
        <p:txBody>
          <a:bodyPr/>
          <a:lstStyle/>
          <a:p>
            <a:r>
              <a:rPr smtClean="0"/>
              <a:t>Building LINQ in C#3.0</a:t>
            </a:r>
            <a:endParaRPr lang="en-US" dirty="0"/>
          </a:p>
        </p:txBody>
      </p:sp>
    </p:spTree>
  </p:cSld>
  <p:clrMapOvr>
    <a:masterClrMapping/>
  </p:clrMapOvr>
  <p:transition advTm="1091">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Timeline"/>
          <p:cNvPicPr>
            <a:picLocks noChangeAspect="1" noChangeArrowheads="1"/>
          </p:cNvPicPr>
          <p:nvPr/>
        </p:nvPicPr>
        <p:blipFill>
          <a:blip r:embed="rId3"/>
          <a:srcRect/>
          <a:stretch>
            <a:fillRect/>
          </a:stretch>
        </p:blipFill>
        <p:spPr bwMode="auto">
          <a:xfrm>
            <a:off x="372611" y="997897"/>
            <a:ext cx="1098550" cy="5805487"/>
          </a:xfrm>
          <a:prstGeom prst="rect">
            <a:avLst/>
          </a:prstGeom>
          <a:noFill/>
        </p:spPr>
      </p:pic>
      <p:pic>
        <p:nvPicPr>
          <p:cNvPr id="10" name="Picture 11" descr="Ball 2"/>
          <p:cNvPicPr>
            <a:picLocks noChangeAspect="1" noChangeArrowheads="1"/>
          </p:cNvPicPr>
          <p:nvPr/>
        </p:nvPicPr>
        <p:blipFill>
          <a:blip r:embed="rId4"/>
          <a:srcRect/>
          <a:stretch>
            <a:fillRect/>
          </a:stretch>
        </p:blipFill>
        <p:spPr bwMode="auto">
          <a:xfrm>
            <a:off x="746737" y="886509"/>
            <a:ext cx="762000" cy="762000"/>
          </a:xfrm>
          <a:prstGeom prst="rect">
            <a:avLst/>
          </a:prstGeom>
          <a:noFill/>
        </p:spPr>
      </p:pic>
      <p:sp>
        <p:nvSpPr>
          <p:cNvPr id="2" name="Title 1"/>
          <p:cNvSpPr>
            <a:spLocks noGrp="1"/>
          </p:cNvSpPr>
          <p:nvPr>
            <p:ph type="title"/>
          </p:nvPr>
        </p:nvSpPr>
        <p:spPr/>
        <p:txBody>
          <a:bodyPr/>
          <a:lstStyle/>
          <a:p>
            <a:r>
              <a:rPr smtClean="0"/>
              <a:t>C# 3.0 – New Language Features</a:t>
            </a:r>
            <a:endParaRPr lang="en-US" dirty="0"/>
          </a:p>
        </p:txBody>
      </p:sp>
      <p:sp>
        <p:nvSpPr>
          <p:cNvPr id="8" name="Line 9"/>
          <p:cNvSpPr>
            <a:spLocks noChangeShapeType="1"/>
          </p:cNvSpPr>
          <p:nvPr/>
        </p:nvSpPr>
        <p:spPr bwMode="auto">
          <a:xfrm flipV="1">
            <a:off x="1385828" y="1228521"/>
            <a:ext cx="1371600" cy="7938"/>
          </a:xfrm>
          <a:prstGeom prst="line">
            <a:avLst/>
          </a:prstGeom>
          <a:noFill/>
          <a:ln w="38100" cap="rnd">
            <a:solidFill>
              <a:schemeClr val="tx1"/>
            </a:solidFill>
            <a:prstDash val="sysDot"/>
            <a:round/>
            <a:headEnd/>
            <a:tailEnd/>
          </a:ln>
          <a:effectLst/>
        </p:spPr>
        <p:txBody>
          <a:bodyPr anchor="ctr"/>
          <a:lstStyle/>
          <a:p>
            <a:endParaRPr lang="en-US"/>
          </a:p>
        </p:txBody>
      </p:sp>
      <p:pic>
        <p:nvPicPr>
          <p:cNvPr id="9" name="Picture 10" descr="Ball 4"/>
          <p:cNvPicPr>
            <a:picLocks noChangeAspect="1" noChangeArrowheads="1"/>
          </p:cNvPicPr>
          <p:nvPr/>
        </p:nvPicPr>
        <p:blipFill>
          <a:blip r:embed="rId5"/>
          <a:srcRect/>
          <a:stretch>
            <a:fillRect/>
          </a:stretch>
        </p:blipFill>
        <p:spPr bwMode="auto">
          <a:xfrm>
            <a:off x="387802" y="1919156"/>
            <a:ext cx="762000" cy="762000"/>
          </a:xfrm>
          <a:prstGeom prst="rect">
            <a:avLst/>
          </a:prstGeom>
          <a:noFill/>
        </p:spPr>
      </p:pic>
      <p:pic>
        <p:nvPicPr>
          <p:cNvPr id="12" name="Picture 13"/>
          <p:cNvPicPr>
            <a:picLocks noChangeAspect="1" noChangeArrowheads="1"/>
          </p:cNvPicPr>
          <p:nvPr/>
        </p:nvPicPr>
        <p:blipFill>
          <a:blip r:embed="rId6"/>
          <a:srcRect/>
          <a:stretch>
            <a:fillRect/>
          </a:stretch>
        </p:blipFill>
        <p:spPr bwMode="auto">
          <a:xfrm>
            <a:off x="548052" y="1397945"/>
            <a:ext cx="755650" cy="755650"/>
          </a:xfrm>
          <a:prstGeom prst="rect">
            <a:avLst/>
          </a:prstGeom>
          <a:noFill/>
          <a:ln w="9525">
            <a:noFill/>
            <a:miter lim="800000"/>
            <a:headEnd/>
            <a:tailEnd/>
          </a:ln>
          <a:effectLst/>
        </p:spPr>
      </p:pic>
      <p:pic>
        <p:nvPicPr>
          <p:cNvPr id="14" name="Picture 10" descr="Ball 4"/>
          <p:cNvPicPr>
            <a:picLocks noChangeAspect="1" noChangeArrowheads="1"/>
          </p:cNvPicPr>
          <p:nvPr/>
        </p:nvPicPr>
        <p:blipFill>
          <a:blip r:embed="rId5"/>
          <a:srcRect/>
          <a:stretch>
            <a:fillRect/>
          </a:stretch>
        </p:blipFill>
        <p:spPr bwMode="auto">
          <a:xfrm>
            <a:off x="179474" y="3556407"/>
            <a:ext cx="762000" cy="762000"/>
          </a:xfrm>
          <a:prstGeom prst="rect">
            <a:avLst/>
          </a:prstGeom>
          <a:noFill/>
        </p:spPr>
      </p:pic>
      <p:pic>
        <p:nvPicPr>
          <p:cNvPr id="15" name="Picture 11" descr="Ball 2"/>
          <p:cNvPicPr>
            <a:picLocks noChangeAspect="1" noChangeArrowheads="1"/>
          </p:cNvPicPr>
          <p:nvPr/>
        </p:nvPicPr>
        <p:blipFill>
          <a:blip r:embed="rId4"/>
          <a:srcRect/>
          <a:stretch>
            <a:fillRect/>
          </a:stretch>
        </p:blipFill>
        <p:spPr bwMode="auto">
          <a:xfrm>
            <a:off x="278351" y="2465037"/>
            <a:ext cx="762000" cy="762000"/>
          </a:xfrm>
          <a:prstGeom prst="rect">
            <a:avLst/>
          </a:prstGeom>
          <a:noFill/>
        </p:spPr>
      </p:pic>
      <p:pic>
        <p:nvPicPr>
          <p:cNvPr id="16" name="Picture 13"/>
          <p:cNvPicPr>
            <a:picLocks noChangeAspect="1" noChangeArrowheads="1"/>
          </p:cNvPicPr>
          <p:nvPr/>
        </p:nvPicPr>
        <p:blipFill>
          <a:blip r:embed="rId6"/>
          <a:srcRect/>
          <a:stretch>
            <a:fillRect/>
          </a:stretch>
        </p:blipFill>
        <p:spPr bwMode="auto">
          <a:xfrm>
            <a:off x="197112" y="3010029"/>
            <a:ext cx="755650" cy="755650"/>
          </a:xfrm>
          <a:prstGeom prst="rect">
            <a:avLst/>
          </a:prstGeom>
          <a:noFill/>
          <a:ln w="9525">
            <a:noFill/>
            <a:miter lim="800000"/>
            <a:headEnd/>
            <a:tailEnd/>
          </a:ln>
          <a:effectLst/>
        </p:spPr>
      </p:pic>
      <p:pic>
        <p:nvPicPr>
          <p:cNvPr id="17" name="Picture 10" descr="Ball 4"/>
          <p:cNvPicPr>
            <a:picLocks noChangeAspect="1" noChangeArrowheads="1"/>
          </p:cNvPicPr>
          <p:nvPr/>
        </p:nvPicPr>
        <p:blipFill>
          <a:blip r:embed="rId5"/>
          <a:srcRect/>
          <a:stretch>
            <a:fillRect/>
          </a:stretch>
        </p:blipFill>
        <p:spPr bwMode="auto">
          <a:xfrm>
            <a:off x="457709" y="5193658"/>
            <a:ext cx="762000" cy="762000"/>
          </a:xfrm>
          <a:prstGeom prst="rect">
            <a:avLst/>
          </a:prstGeom>
          <a:noFill/>
        </p:spPr>
      </p:pic>
      <p:pic>
        <p:nvPicPr>
          <p:cNvPr id="18" name="Picture 11" descr="Ball 2"/>
          <p:cNvPicPr>
            <a:picLocks noChangeAspect="1" noChangeArrowheads="1"/>
          </p:cNvPicPr>
          <p:nvPr/>
        </p:nvPicPr>
        <p:blipFill>
          <a:blip r:embed="rId4"/>
          <a:srcRect/>
          <a:stretch>
            <a:fillRect/>
          </a:stretch>
        </p:blipFill>
        <p:spPr bwMode="auto">
          <a:xfrm>
            <a:off x="204248" y="4119066"/>
            <a:ext cx="762000" cy="762000"/>
          </a:xfrm>
          <a:prstGeom prst="rect">
            <a:avLst/>
          </a:prstGeom>
          <a:noFill/>
        </p:spPr>
      </p:pic>
      <p:pic>
        <p:nvPicPr>
          <p:cNvPr id="19" name="Picture 13"/>
          <p:cNvPicPr>
            <a:picLocks noChangeAspect="1" noChangeArrowheads="1"/>
          </p:cNvPicPr>
          <p:nvPr/>
        </p:nvPicPr>
        <p:blipFill>
          <a:blip r:embed="rId6"/>
          <a:srcRect/>
          <a:stretch>
            <a:fillRect/>
          </a:stretch>
        </p:blipFill>
        <p:spPr bwMode="auto">
          <a:xfrm>
            <a:off x="307567" y="4664059"/>
            <a:ext cx="755650" cy="755650"/>
          </a:xfrm>
          <a:prstGeom prst="rect">
            <a:avLst/>
          </a:prstGeom>
          <a:noFill/>
          <a:ln w="9525">
            <a:noFill/>
            <a:miter lim="800000"/>
            <a:headEnd/>
            <a:tailEnd/>
          </a:ln>
          <a:effectLst/>
        </p:spPr>
      </p:pic>
      <p:pic>
        <p:nvPicPr>
          <p:cNvPr id="20" name="Picture 11" descr="Ball 2"/>
          <p:cNvPicPr>
            <a:picLocks noChangeAspect="1" noChangeArrowheads="1"/>
          </p:cNvPicPr>
          <p:nvPr/>
        </p:nvPicPr>
        <p:blipFill>
          <a:blip r:embed="rId4"/>
          <a:srcRect/>
          <a:stretch>
            <a:fillRect/>
          </a:stretch>
        </p:blipFill>
        <p:spPr bwMode="auto">
          <a:xfrm>
            <a:off x="658652" y="5714372"/>
            <a:ext cx="762000" cy="762000"/>
          </a:xfrm>
          <a:prstGeom prst="rect">
            <a:avLst/>
          </a:prstGeom>
          <a:noFill/>
        </p:spPr>
      </p:pic>
      <p:pic>
        <p:nvPicPr>
          <p:cNvPr id="22" name="Picture 13"/>
          <p:cNvPicPr>
            <a:picLocks noChangeAspect="1" noChangeArrowheads="1"/>
          </p:cNvPicPr>
          <p:nvPr/>
        </p:nvPicPr>
        <p:blipFill>
          <a:blip r:embed="rId6"/>
          <a:srcRect/>
          <a:stretch>
            <a:fillRect/>
          </a:stretch>
        </p:blipFill>
        <p:spPr bwMode="auto">
          <a:xfrm>
            <a:off x="887806" y="6225810"/>
            <a:ext cx="755650" cy="755650"/>
          </a:xfrm>
          <a:prstGeom prst="rect">
            <a:avLst/>
          </a:prstGeom>
          <a:noFill/>
          <a:ln w="9525">
            <a:noFill/>
            <a:miter lim="800000"/>
            <a:headEnd/>
            <a:tailEnd/>
          </a:ln>
          <a:effectLst/>
        </p:spPr>
      </p:pic>
      <p:sp>
        <p:nvSpPr>
          <p:cNvPr id="24" name="Line 9"/>
          <p:cNvSpPr>
            <a:spLocks noChangeShapeType="1"/>
          </p:cNvSpPr>
          <p:nvPr/>
        </p:nvSpPr>
        <p:spPr bwMode="auto">
          <a:xfrm flipV="1">
            <a:off x="1534163" y="6540151"/>
            <a:ext cx="1188720" cy="7938"/>
          </a:xfrm>
          <a:prstGeom prst="line">
            <a:avLst/>
          </a:prstGeom>
          <a:noFill/>
          <a:ln w="38100" cap="rnd">
            <a:solidFill>
              <a:schemeClr val="tx1"/>
            </a:solidFill>
            <a:prstDash val="sysDot"/>
            <a:round/>
            <a:headEnd/>
            <a:tailEnd/>
          </a:ln>
          <a:effectLst/>
        </p:spPr>
        <p:txBody>
          <a:bodyPr anchor="ctr"/>
          <a:lstStyle/>
          <a:p>
            <a:endParaRPr lang="en-US"/>
          </a:p>
        </p:txBody>
      </p:sp>
      <p:sp>
        <p:nvSpPr>
          <p:cNvPr id="25" name="Line 9"/>
          <p:cNvSpPr>
            <a:spLocks noChangeShapeType="1"/>
          </p:cNvSpPr>
          <p:nvPr/>
        </p:nvSpPr>
        <p:spPr bwMode="auto">
          <a:xfrm flipV="1">
            <a:off x="1192968" y="1743046"/>
            <a:ext cx="1554480" cy="7938"/>
          </a:xfrm>
          <a:prstGeom prst="line">
            <a:avLst/>
          </a:prstGeom>
          <a:noFill/>
          <a:ln w="38100" cap="rnd">
            <a:solidFill>
              <a:schemeClr val="tx1"/>
            </a:solidFill>
            <a:prstDash val="sysDot"/>
            <a:round/>
            <a:headEnd/>
            <a:tailEnd/>
          </a:ln>
          <a:effectLst/>
        </p:spPr>
        <p:txBody>
          <a:bodyPr anchor="ctr"/>
          <a:lstStyle/>
          <a:p>
            <a:endParaRPr lang="en-US"/>
          </a:p>
        </p:txBody>
      </p:sp>
      <p:sp>
        <p:nvSpPr>
          <p:cNvPr id="26" name="Line 9"/>
          <p:cNvSpPr>
            <a:spLocks noChangeShapeType="1"/>
          </p:cNvSpPr>
          <p:nvPr/>
        </p:nvSpPr>
        <p:spPr bwMode="auto">
          <a:xfrm flipV="1">
            <a:off x="1034975" y="2264561"/>
            <a:ext cx="1737360" cy="7938"/>
          </a:xfrm>
          <a:prstGeom prst="line">
            <a:avLst/>
          </a:prstGeom>
          <a:noFill/>
          <a:ln w="38100" cap="rnd">
            <a:solidFill>
              <a:schemeClr val="tx1"/>
            </a:solidFill>
            <a:prstDash val="sysDot"/>
            <a:round/>
            <a:headEnd/>
            <a:tailEnd/>
          </a:ln>
          <a:effectLst/>
        </p:spPr>
        <p:txBody>
          <a:bodyPr anchor="ctr"/>
          <a:lstStyle/>
          <a:p>
            <a:endParaRPr lang="en-US"/>
          </a:p>
        </p:txBody>
      </p:sp>
      <p:sp>
        <p:nvSpPr>
          <p:cNvPr id="27" name="Line 9"/>
          <p:cNvSpPr>
            <a:spLocks noChangeShapeType="1"/>
          </p:cNvSpPr>
          <p:nvPr/>
        </p:nvSpPr>
        <p:spPr bwMode="auto">
          <a:xfrm flipV="1">
            <a:off x="928671" y="2802855"/>
            <a:ext cx="1828800" cy="7938"/>
          </a:xfrm>
          <a:prstGeom prst="line">
            <a:avLst/>
          </a:prstGeom>
          <a:noFill/>
          <a:ln w="38100" cap="rnd">
            <a:solidFill>
              <a:schemeClr val="tx1"/>
            </a:solidFill>
            <a:prstDash val="sysDot"/>
            <a:round/>
            <a:headEnd/>
            <a:tailEnd/>
          </a:ln>
          <a:effectLst/>
        </p:spPr>
        <p:txBody>
          <a:bodyPr anchor="ctr"/>
          <a:lstStyle/>
          <a:p>
            <a:endParaRPr lang="en-US"/>
          </a:p>
        </p:txBody>
      </p:sp>
      <p:sp>
        <p:nvSpPr>
          <p:cNvPr id="28" name="Line 9"/>
          <p:cNvSpPr>
            <a:spLocks noChangeShapeType="1"/>
          </p:cNvSpPr>
          <p:nvPr/>
        </p:nvSpPr>
        <p:spPr bwMode="auto">
          <a:xfrm flipV="1">
            <a:off x="837791" y="3341148"/>
            <a:ext cx="1920240" cy="7938"/>
          </a:xfrm>
          <a:prstGeom prst="line">
            <a:avLst/>
          </a:prstGeom>
          <a:noFill/>
          <a:ln w="38100" cap="rnd">
            <a:solidFill>
              <a:schemeClr val="tx1"/>
            </a:solidFill>
            <a:prstDash val="sysDot"/>
            <a:round/>
            <a:headEnd/>
            <a:tailEnd/>
          </a:ln>
          <a:effectLst/>
        </p:spPr>
        <p:txBody>
          <a:bodyPr anchor="ctr"/>
          <a:lstStyle/>
          <a:p>
            <a:endParaRPr lang="en-US"/>
          </a:p>
        </p:txBody>
      </p:sp>
      <p:sp>
        <p:nvSpPr>
          <p:cNvPr id="29" name="Line 9"/>
          <p:cNvSpPr>
            <a:spLocks noChangeShapeType="1"/>
          </p:cNvSpPr>
          <p:nvPr/>
        </p:nvSpPr>
        <p:spPr bwMode="auto">
          <a:xfrm flipV="1">
            <a:off x="836479" y="3879442"/>
            <a:ext cx="1920240" cy="7938"/>
          </a:xfrm>
          <a:prstGeom prst="line">
            <a:avLst/>
          </a:prstGeom>
          <a:noFill/>
          <a:ln w="38100" cap="rnd">
            <a:solidFill>
              <a:schemeClr val="tx1"/>
            </a:solidFill>
            <a:prstDash val="sysDot"/>
            <a:round/>
            <a:headEnd/>
            <a:tailEnd/>
          </a:ln>
          <a:effectLst/>
        </p:spPr>
        <p:txBody>
          <a:bodyPr anchor="ctr"/>
          <a:lstStyle/>
          <a:p>
            <a:endParaRPr lang="en-US"/>
          </a:p>
        </p:txBody>
      </p:sp>
      <p:sp>
        <p:nvSpPr>
          <p:cNvPr id="30" name="Line 9"/>
          <p:cNvSpPr>
            <a:spLocks noChangeShapeType="1"/>
          </p:cNvSpPr>
          <p:nvPr/>
        </p:nvSpPr>
        <p:spPr bwMode="auto">
          <a:xfrm flipV="1">
            <a:off x="853300" y="4442903"/>
            <a:ext cx="1920240" cy="7938"/>
          </a:xfrm>
          <a:prstGeom prst="line">
            <a:avLst/>
          </a:prstGeom>
          <a:noFill/>
          <a:ln w="38100" cap="rnd">
            <a:solidFill>
              <a:schemeClr val="tx1"/>
            </a:solidFill>
            <a:prstDash val="sysDot"/>
            <a:round/>
            <a:headEnd/>
            <a:tailEnd/>
          </a:ln>
          <a:effectLst/>
        </p:spPr>
        <p:txBody>
          <a:bodyPr anchor="ctr"/>
          <a:lstStyle/>
          <a:p>
            <a:endParaRPr lang="en-US"/>
          </a:p>
        </p:txBody>
      </p:sp>
      <p:sp>
        <p:nvSpPr>
          <p:cNvPr id="31" name="Line 9"/>
          <p:cNvSpPr>
            <a:spLocks noChangeShapeType="1"/>
          </p:cNvSpPr>
          <p:nvPr/>
        </p:nvSpPr>
        <p:spPr bwMode="auto">
          <a:xfrm flipV="1">
            <a:off x="949687" y="4972808"/>
            <a:ext cx="1828800" cy="7938"/>
          </a:xfrm>
          <a:prstGeom prst="line">
            <a:avLst/>
          </a:prstGeom>
          <a:noFill/>
          <a:ln w="38100" cap="rnd">
            <a:solidFill>
              <a:schemeClr val="tx1"/>
            </a:solidFill>
            <a:prstDash val="sysDot"/>
            <a:round/>
            <a:headEnd/>
            <a:tailEnd/>
          </a:ln>
          <a:effectLst/>
        </p:spPr>
        <p:txBody>
          <a:bodyPr anchor="ctr"/>
          <a:lstStyle/>
          <a:p>
            <a:endParaRPr lang="en-US"/>
          </a:p>
        </p:txBody>
      </p:sp>
      <p:sp>
        <p:nvSpPr>
          <p:cNvPr id="32" name="Line 9"/>
          <p:cNvSpPr>
            <a:spLocks noChangeShapeType="1"/>
          </p:cNvSpPr>
          <p:nvPr/>
        </p:nvSpPr>
        <p:spPr bwMode="auto">
          <a:xfrm flipV="1">
            <a:off x="1107766" y="5502712"/>
            <a:ext cx="1645920" cy="7938"/>
          </a:xfrm>
          <a:prstGeom prst="line">
            <a:avLst/>
          </a:prstGeom>
          <a:noFill/>
          <a:ln w="38100" cap="rnd">
            <a:solidFill>
              <a:schemeClr val="tx1"/>
            </a:solidFill>
            <a:prstDash val="sysDot"/>
            <a:round/>
            <a:headEnd/>
            <a:tailEnd/>
          </a:ln>
          <a:effectLst/>
        </p:spPr>
        <p:txBody>
          <a:bodyPr anchor="ctr"/>
          <a:lstStyle/>
          <a:p>
            <a:endParaRPr lang="en-US"/>
          </a:p>
        </p:txBody>
      </p:sp>
      <p:sp>
        <p:nvSpPr>
          <p:cNvPr id="33" name="Line 9"/>
          <p:cNvSpPr>
            <a:spLocks noChangeShapeType="1"/>
          </p:cNvSpPr>
          <p:nvPr/>
        </p:nvSpPr>
        <p:spPr bwMode="auto">
          <a:xfrm flipV="1">
            <a:off x="1306175" y="6015838"/>
            <a:ext cx="1463040" cy="7938"/>
          </a:xfrm>
          <a:prstGeom prst="line">
            <a:avLst/>
          </a:prstGeom>
          <a:noFill/>
          <a:ln w="38100" cap="rnd">
            <a:solidFill>
              <a:schemeClr val="tx1"/>
            </a:solidFill>
            <a:prstDash val="sysDot"/>
            <a:round/>
            <a:headEnd/>
            <a:tailEnd/>
          </a:ln>
          <a:effectLst/>
        </p:spPr>
        <p:txBody>
          <a:bodyPr anchor="ctr"/>
          <a:lstStyle/>
          <a:p>
            <a:endParaRPr lang="en-US"/>
          </a:p>
        </p:txBody>
      </p:sp>
      <p:sp>
        <p:nvSpPr>
          <p:cNvPr id="34" name="Rectangle 33"/>
          <p:cNvSpPr/>
          <p:nvPr/>
        </p:nvSpPr>
        <p:spPr>
          <a:xfrm>
            <a:off x="2759881" y="972403"/>
            <a:ext cx="5555235" cy="523220"/>
          </a:xfrm>
          <a:prstGeom prst="rect">
            <a:avLst/>
          </a:prstGeom>
        </p:spPr>
        <p:txBody>
          <a:bodyPr wrap="square">
            <a:spAutoFit/>
          </a:bodyPr>
          <a:lstStyle/>
          <a:p>
            <a:r>
              <a:rPr lang="en-US" sz="2800" dirty="0" smtClean="0">
                <a:solidFill>
                  <a:srgbClr val="FFFFFF"/>
                </a:solidFill>
              </a:rPr>
              <a:t>Local Variable Type Inference</a:t>
            </a:r>
            <a:endParaRPr lang="en-US" sz="2800" dirty="0"/>
          </a:p>
        </p:txBody>
      </p:sp>
      <p:sp>
        <p:nvSpPr>
          <p:cNvPr id="35" name="Rectangle 34"/>
          <p:cNvSpPr/>
          <p:nvPr/>
        </p:nvSpPr>
        <p:spPr>
          <a:xfrm>
            <a:off x="2759881" y="1512277"/>
            <a:ext cx="3299123" cy="480131"/>
          </a:xfrm>
          <a:prstGeom prst="rect">
            <a:avLst/>
          </a:prstGeom>
        </p:spPr>
        <p:txBody>
          <a:bodyPr wrap="square">
            <a:spAutoFit/>
          </a:bodyPr>
          <a:lstStyle/>
          <a:p>
            <a:pPr marL="384939" lvl="0" indent="-384939">
              <a:lnSpc>
                <a:spcPct val="90000"/>
              </a:lnSpc>
              <a:spcBef>
                <a:spcPts val="700"/>
              </a:spcBef>
            </a:pPr>
            <a:r>
              <a:rPr lang="en-US" sz="2800" dirty="0" smtClean="0">
                <a:solidFill>
                  <a:srgbClr val="FFFFFF"/>
                </a:solidFill>
              </a:rPr>
              <a:t>Object Initializers</a:t>
            </a:r>
          </a:p>
        </p:txBody>
      </p:sp>
      <p:sp>
        <p:nvSpPr>
          <p:cNvPr id="36" name="Rectangle 35"/>
          <p:cNvSpPr/>
          <p:nvPr/>
        </p:nvSpPr>
        <p:spPr>
          <a:xfrm>
            <a:off x="2759881" y="2027261"/>
            <a:ext cx="3464410" cy="480131"/>
          </a:xfrm>
          <a:prstGeom prst="rect">
            <a:avLst/>
          </a:prstGeom>
        </p:spPr>
        <p:txBody>
          <a:bodyPr wrap="none">
            <a:spAutoFit/>
          </a:bodyPr>
          <a:lstStyle/>
          <a:p>
            <a:pPr marL="384939" lvl="0" indent="-384939">
              <a:lnSpc>
                <a:spcPct val="90000"/>
              </a:lnSpc>
              <a:spcBef>
                <a:spcPts val="700"/>
              </a:spcBef>
            </a:pPr>
            <a:r>
              <a:rPr lang="en-US" sz="2800" dirty="0" smtClean="0">
                <a:solidFill>
                  <a:srgbClr val="FFFFFF"/>
                </a:solidFill>
              </a:rPr>
              <a:t>Collection Initializers</a:t>
            </a:r>
          </a:p>
        </p:txBody>
      </p:sp>
      <p:sp>
        <p:nvSpPr>
          <p:cNvPr id="37" name="Rectangle 36"/>
          <p:cNvSpPr/>
          <p:nvPr/>
        </p:nvSpPr>
        <p:spPr>
          <a:xfrm>
            <a:off x="2759881" y="2561833"/>
            <a:ext cx="3136756" cy="480131"/>
          </a:xfrm>
          <a:prstGeom prst="rect">
            <a:avLst/>
          </a:prstGeom>
        </p:spPr>
        <p:txBody>
          <a:bodyPr wrap="none">
            <a:spAutoFit/>
          </a:bodyPr>
          <a:lstStyle/>
          <a:p>
            <a:pPr marL="384939" lvl="0" indent="-384939">
              <a:lnSpc>
                <a:spcPct val="90000"/>
              </a:lnSpc>
              <a:spcBef>
                <a:spcPts val="700"/>
              </a:spcBef>
            </a:pPr>
            <a:r>
              <a:rPr lang="en-US" sz="2800" dirty="0" smtClean="0">
                <a:solidFill>
                  <a:srgbClr val="FFFFFF"/>
                </a:solidFill>
              </a:rPr>
              <a:t>Anonymous Types</a:t>
            </a:r>
          </a:p>
        </p:txBody>
      </p:sp>
      <p:sp>
        <p:nvSpPr>
          <p:cNvPr id="38" name="Rectangle 37"/>
          <p:cNvSpPr/>
          <p:nvPr/>
        </p:nvSpPr>
        <p:spPr>
          <a:xfrm>
            <a:off x="2759881" y="3103439"/>
            <a:ext cx="4863832" cy="480131"/>
          </a:xfrm>
          <a:prstGeom prst="rect">
            <a:avLst/>
          </a:prstGeom>
        </p:spPr>
        <p:txBody>
          <a:bodyPr wrap="none">
            <a:spAutoFit/>
          </a:bodyPr>
          <a:lstStyle/>
          <a:p>
            <a:pPr marL="384939" lvl="0" indent="-384939">
              <a:lnSpc>
                <a:spcPct val="90000"/>
              </a:lnSpc>
              <a:spcBef>
                <a:spcPts val="700"/>
              </a:spcBef>
            </a:pPr>
            <a:r>
              <a:rPr lang="en-US" sz="2800" dirty="0" smtClean="0">
                <a:solidFill>
                  <a:srgbClr val="FFFFFF"/>
                </a:solidFill>
              </a:rPr>
              <a:t>Auto-Implemented Properties</a:t>
            </a:r>
          </a:p>
        </p:txBody>
      </p:sp>
      <p:sp>
        <p:nvSpPr>
          <p:cNvPr id="39" name="Rectangle 38"/>
          <p:cNvSpPr/>
          <p:nvPr/>
        </p:nvSpPr>
        <p:spPr>
          <a:xfrm>
            <a:off x="2759881" y="3652088"/>
            <a:ext cx="3243196" cy="480131"/>
          </a:xfrm>
          <a:prstGeom prst="rect">
            <a:avLst/>
          </a:prstGeom>
        </p:spPr>
        <p:txBody>
          <a:bodyPr wrap="none">
            <a:spAutoFit/>
          </a:bodyPr>
          <a:lstStyle/>
          <a:p>
            <a:pPr marL="384939" lvl="0" indent="-384939">
              <a:lnSpc>
                <a:spcPct val="90000"/>
              </a:lnSpc>
              <a:spcBef>
                <a:spcPts val="700"/>
              </a:spcBef>
            </a:pPr>
            <a:r>
              <a:rPr lang="en-US" sz="2800" dirty="0" smtClean="0">
                <a:solidFill>
                  <a:srgbClr val="FFFFFF"/>
                </a:solidFill>
              </a:rPr>
              <a:t>Extension Methods</a:t>
            </a:r>
          </a:p>
        </p:txBody>
      </p:sp>
      <p:sp>
        <p:nvSpPr>
          <p:cNvPr id="40" name="Rectangle 39"/>
          <p:cNvSpPr/>
          <p:nvPr/>
        </p:nvSpPr>
        <p:spPr>
          <a:xfrm>
            <a:off x="2759881" y="4204334"/>
            <a:ext cx="1665841" cy="480131"/>
          </a:xfrm>
          <a:prstGeom prst="rect">
            <a:avLst/>
          </a:prstGeom>
        </p:spPr>
        <p:txBody>
          <a:bodyPr wrap="none">
            <a:spAutoFit/>
          </a:bodyPr>
          <a:lstStyle/>
          <a:p>
            <a:pPr marL="384939" lvl="0" indent="-384939">
              <a:lnSpc>
                <a:spcPct val="90000"/>
              </a:lnSpc>
              <a:spcBef>
                <a:spcPts val="700"/>
              </a:spcBef>
            </a:pPr>
            <a:r>
              <a:rPr lang="en-US" sz="2800" dirty="0" smtClean="0">
                <a:solidFill>
                  <a:srgbClr val="FFFFFF"/>
                </a:solidFill>
              </a:rPr>
              <a:t>Lambdas</a:t>
            </a:r>
          </a:p>
        </p:txBody>
      </p:sp>
      <p:sp>
        <p:nvSpPr>
          <p:cNvPr id="41" name="Rectangle 40"/>
          <p:cNvSpPr/>
          <p:nvPr/>
        </p:nvSpPr>
        <p:spPr>
          <a:xfrm>
            <a:off x="2759881" y="4737734"/>
            <a:ext cx="2963696" cy="480131"/>
          </a:xfrm>
          <a:prstGeom prst="rect">
            <a:avLst/>
          </a:prstGeom>
        </p:spPr>
        <p:txBody>
          <a:bodyPr wrap="none">
            <a:spAutoFit/>
          </a:bodyPr>
          <a:lstStyle/>
          <a:p>
            <a:pPr marL="384939" lvl="0" indent="-384939">
              <a:lnSpc>
                <a:spcPct val="90000"/>
              </a:lnSpc>
              <a:spcBef>
                <a:spcPts val="700"/>
              </a:spcBef>
            </a:pPr>
            <a:r>
              <a:rPr lang="en-US" sz="2800" dirty="0" smtClean="0">
                <a:solidFill>
                  <a:srgbClr val="FFFFFF"/>
                </a:solidFill>
              </a:rPr>
              <a:t>Expression Trees</a:t>
            </a:r>
          </a:p>
        </p:txBody>
      </p:sp>
      <p:sp>
        <p:nvSpPr>
          <p:cNvPr id="42" name="Rectangle 41"/>
          <p:cNvSpPr/>
          <p:nvPr/>
        </p:nvSpPr>
        <p:spPr>
          <a:xfrm>
            <a:off x="2759881" y="5258434"/>
            <a:ext cx="3222357" cy="480131"/>
          </a:xfrm>
          <a:prstGeom prst="rect">
            <a:avLst/>
          </a:prstGeom>
        </p:spPr>
        <p:txBody>
          <a:bodyPr wrap="none">
            <a:spAutoFit/>
          </a:bodyPr>
          <a:lstStyle/>
          <a:p>
            <a:pPr marL="384939" lvl="0" indent="-384939">
              <a:lnSpc>
                <a:spcPct val="90000"/>
              </a:lnSpc>
              <a:spcBef>
                <a:spcPts val="700"/>
              </a:spcBef>
            </a:pPr>
            <a:r>
              <a:rPr lang="en-US" sz="2800" dirty="0" smtClean="0">
                <a:solidFill>
                  <a:srgbClr val="FFFFFF"/>
                </a:solidFill>
              </a:rPr>
              <a:t>Query Expressions</a:t>
            </a:r>
          </a:p>
        </p:txBody>
      </p:sp>
      <p:sp>
        <p:nvSpPr>
          <p:cNvPr id="43" name="Rectangle 42"/>
          <p:cNvSpPr/>
          <p:nvPr/>
        </p:nvSpPr>
        <p:spPr>
          <a:xfrm>
            <a:off x="2759881" y="5779134"/>
            <a:ext cx="2683748" cy="480131"/>
          </a:xfrm>
          <a:prstGeom prst="rect">
            <a:avLst/>
          </a:prstGeom>
        </p:spPr>
        <p:txBody>
          <a:bodyPr wrap="none">
            <a:spAutoFit/>
          </a:bodyPr>
          <a:lstStyle/>
          <a:p>
            <a:pPr marL="384939" lvl="0" indent="-384939">
              <a:lnSpc>
                <a:spcPct val="90000"/>
              </a:lnSpc>
              <a:spcBef>
                <a:spcPts val="700"/>
              </a:spcBef>
            </a:pPr>
            <a:r>
              <a:rPr lang="en-US" sz="2800" dirty="0" smtClean="0">
                <a:solidFill>
                  <a:srgbClr val="FFFFFF"/>
                </a:solidFill>
              </a:rPr>
              <a:t>Partial Methods</a:t>
            </a:r>
          </a:p>
        </p:txBody>
      </p:sp>
      <p:sp>
        <p:nvSpPr>
          <p:cNvPr id="44" name="Rectangle 43"/>
          <p:cNvSpPr/>
          <p:nvPr/>
        </p:nvSpPr>
        <p:spPr>
          <a:xfrm>
            <a:off x="2759881" y="6306184"/>
            <a:ext cx="3782254" cy="480131"/>
          </a:xfrm>
          <a:prstGeom prst="rect">
            <a:avLst/>
          </a:prstGeom>
        </p:spPr>
        <p:txBody>
          <a:bodyPr wrap="none">
            <a:spAutoFit/>
          </a:bodyPr>
          <a:lstStyle/>
          <a:p>
            <a:pPr marL="384939" lvl="0" indent="-384939">
              <a:lnSpc>
                <a:spcPct val="90000"/>
              </a:lnSpc>
              <a:spcBef>
                <a:spcPts val="700"/>
              </a:spcBef>
            </a:pPr>
            <a:r>
              <a:rPr lang="en-US" sz="2800" dirty="0" smtClean="0">
                <a:solidFill>
                  <a:srgbClr val="FFFFFF"/>
                </a:solidFill>
              </a:rPr>
              <a:t>Implicitly-Typed Arrays</a:t>
            </a:r>
            <a:endParaRPr lang="en-US" sz="28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1000"/>
                                        <p:tgtEl>
                                          <p:spTgt spid="8"/>
                                        </p:tgtEl>
                                      </p:cBhvr>
                                    </p:animEffect>
                                  </p:childTnLst>
                                </p:cTn>
                              </p:par>
                            </p:childTnLst>
                          </p:cTn>
                        </p:par>
                        <p:par>
                          <p:cTn id="16" fill="hold">
                            <p:stCondLst>
                              <p:cond delay="3000"/>
                            </p:stCondLst>
                            <p:childTnLst>
                              <p:par>
                                <p:cTn id="17" presetID="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par>
                          <p:cTn id="19" fill="hold">
                            <p:stCondLst>
                              <p:cond delay="3000"/>
                            </p:stCondLst>
                            <p:childTnLst>
                              <p:par>
                                <p:cTn id="20" presetID="10" presetClass="entr" presetSubtype="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childTnLst>
                                </p:cTn>
                              </p:par>
                            </p:childTnLst>
                          </p:cTn>
                        </p:par>
                        <p:par>
                          <p:cTn id="23" fill="hold">
                            <p:stCondLst>
                              <p:cond delay="4000"/>
                            </p:stCondLst>
                            <p:childTnLst>
                              <p:par>
                                <p:cTn id="24" presetID="22" presetClass="entr" presetSubtype="8"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1000"/>
                                        <p:tgtEl>
                                          <p:spTgt spid="25"/>
                                        </p:tgtEl>
                                      </p:cBhvr>
                                    </p:animEffect>
                                  </p:childTnLst>
                                </p:cTn>
                              </p:par>
                            </p:childTnLst>
                          </p:cTn>
                        </p:par>
                        <p:par>
                          <p:cTn id="27" fill="hold">
                            <p:stCondLst>
                              <p:cond delay="5000"/>
                            </p:stCondLst>
                            <p:childTnLst>
                              <p:par>
                                <p:cTn id="28" presetID="1" presetClass="entr" presetSubtype="0"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childTnLst>
                          </p:cTn>
                        </p:par>
                        <p:par>
                          <p:cTn id="30" fill="hold">
                            <p:stCondLst>
                              <p:cond delay="5000"/>
                            </p:stCondLst>
                            <p:childTnLst>
                              <p:par>
                                <p:cTn id="31" presetID="10" presetClass="entr" presetSubtype="0"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1000"/>
                                        <p:tgtEl>
                                          <p:spTgt spid="26"/>
                                        </p:tgtEl>
                                      </p:cBhvr>
                                    </p:animEffect>
                                  </p:childTnLst>
                                </p:cTn>
                              </p:par>
                            </p:childTnLst>
                          </p:cTn>
                        </p:par>
                        <p:par>
                          <p:cTn id="38" fill="hold">
                            <p:stCondLst>
                              <p:cond delay="7000"/>
                            </p:stCondLst>
                            <p:childTnLst>
                              <p:par>
                                <p:cTn id="39" presetID="1" presetClass="entr" presetSubtype="0"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par>
                          <p:cTn id="41" fill="hold">
                            <p:stCondLst>
                              <p:cond delay="7000"/>
                            </p:stCondLst>
                            <p:childTnLst>
                              <p:par>
                                <p:cTn id="42" presetID="10" presetClass="entr" presetSubtype="0"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1000"/>
                                        <p:tgtEl>
                                          <p:spTgt spid="15"/>
                                        </p:tgtEl>
                                      </p:cBhvr>
                                    </p:animEffect>
                                  </p:childTnLst>
                                </p:cTn>
                              </p:par>
                            </p:childTnLst>
                          </p:cTn>
                        </p:par>
                        <p:par>
                          <p:cTn id="45" fill="hold">
                            <p:stCondLst>
                              <p:cond delay="8000"/>
                            </p:stCondLst>
                            <p:childTnLst>
                              <p:par>
                                <p:cTn id="46" presetID="22" presetClass="entr" presetSubtype="8"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1000"/>
                                        <p:tgtEl>
                                          <p:spTgt spid="27"/>
                                        </p:tgtEl>
                                      </p:cBhvr>
                                    </p:animEffect>
                                  </p:childTnLst>
                                </p:cTn>
                              </p:par>
                            </p:childTnLst>
                          </p:cTn>
                        </p:par>
                        <p:par>
                          <p:cTn id="49" fill="hold">
                            <p:stCondLst>
                              <p:cond delay="9000"/>
                            </p:stCondLst>
                            <p:childTnLst>
                              <p:par>
                                <p:cTn id="50" presetID="1" presetClass="entr" presetSubtype="0" fill="hold" grpId="0" nodeType="afterEffect">
                                  <p:stCondLst>
                                    <p:cond delay="0"/>
                                  </p:stCondLst>
                                  <p:childTnLst>
                                    <p:set>
                                      <p:cBhvr>
                                        <p:cTn id="51" dur="1" fill="hold">
                                          <p:stCondLst>
                                            <p:cond delay="0"/>
                                          </p:stCondLst>
                                        </p:cTn>
                                        <p:tgtEl>
                                          <p:spTgt spid="37"/>
                                        </p:tgtEl>
                                        <p:attrNameLst>
                                          <p:attrName>style.visibility</p:attrName>
                                        </p:attrNameLst>
                                      </p:cBhvr>
                                      <p:to>
                                        <p:strVal val="visible"/>
                                      </p:to>
                                    </p:set>
                                  </p:childTnLst>
                                </p:cTn>
                              </p:par>
                            </p:childTnLst>
                          </p:cTn>
                        </p:par>
                        <p:par>
                          <p:cTn id="52" fill="hold">
                            <p:stCondLst>
                              <p:cond delay="9000"/>
                            </p:stCondLst>
                            <p:childTnLst>
                              <p:par>
                                <p:cTn id="53" presetID="10" presetClass="entr" presetSubtype="0"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1000"/>
                                        <p:tgtEl>
                                          <p:spTgt spid="16"/>
                                        </p:tgtEl>
                                      </p:cBhvr>
                                    </p:animEffect>
                                  </p:childTnLst>
                                </p:cTn>
                              </p:par>
                            </p:childTnLst>
                          </p:cTn>
                        </p:par>
                        <p:par>
                          <p:cTn id="56" fill="hold">
                            <p:stCondLst>
                              <p:cond delay="10000"/>
                            </p:stCondLst>
                            <p:childTnLst>
                              <p:par>
                                <p:cTn id="57" presetID="22" presetClass="entr" presetSubtype="8"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left)">
                                      <p:cBhvr>
                                        <p:cTn id="59" dur="1000"/>
                                        <p:tgtEl>
                                          <p:spTgt spid="28"/>
                                        </p:tgtEl>
                                      </p:cBhvr>
                                    </p:animEffect>
                                  </p:childTnLst>
                                </p:cTn>
                              </p:par>
                            </p:childTnLst>
                          </p:cTn>
                        </p:par>
                        <p:par>
                          <p:cTn id="60" fill="hold">
                            <p:stCondLst>
                              <p:cond delay="11000"/>
                            </p:stCondLst>
                            <p:childTnLst>
                              <p:par>
                                <p:cTn id="61" presetID="1" presetClass="entr" presetSubtype="0" fill="hold" grpId="0" nodeType="after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childTnLst>
                          </p:cTn>
                        </p:par>
                        <p:par>
                          <p:cTn id="63" fill="hold">
                            <p:stCondLst>
                              <p:cond delay="11000"/>
                            </p:stCondLst>
                            <p:childTnLst>
                              <p:par>
                                <p:cTn id="64" presetID="10" presetClass="entr" presetSubtype="0" fill="hold"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1000"/>
                                        <p:tgtEl>
                                          <p:spTgt spid="14"/>
                                        </p:tgtEl>
                                      </p:cBhvr>
                                    </p:animEffect>
                                  </p:childTnLst>
                                </p:cTn>
                              </p:par>
                            </p:childTnLst>
                          </p:cTn>
                        </p:par>
                        <p:par>
                          <p:cTn id="67" fill="hold">
                            <p:stCondLst>
                              <p:cond delay="12000"/>
                            </p:stCondLst>
                            <p:childTnLst>
                              <p:par>
                                <p:cTn id="68" presetID="22" presetClass="entr" presetSubtype="8" fill="hold" grpId="0" nodeType="after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par>
                          <p:cTn id="71" fill="hold">
                            <p:stCondLst>
                              <p:cond delay="13000"/>
                            </p:stCondLst>
                            <p:childTnLst>
                              <p:par>
                                <p:cTn id="72" presetID="1" presetClass="entr" presetSubtype="0" fill="hold" grpId="0" nodeType="afterEffect">
                                  <p:stCondLst>
                                    <p:cond delay="0"/>
                                  </p:stCondLst>
                                  <p:childTnLst>
                                    <p:set>
                                      <p:cBhvr>
                                        <p:cTn id="73" dur="1" fill="hold">
                                          <p:stCondLst>
                                            <p:cond delay="0"/>
                                          </p:stCondLst>
                                        </p:cTn>
                                        <p:tgtEl>
                                          <p:spTgt spid="39"/>
                                        </p:tgtEl>
                                        <p:attrNameLst>
                                          <p:attrName>style.visibility</p:attrName>
                                        </p:attrNameLst>
                                      </p:cBhvr>
                                      <p:to>
                                        <p:strVal val="visible"/>
                                      </p:to>
                                    </p:set>
                                  </p:childTnLst>
                                </p:cTn>
                              </p:par>
                            </p:childTnLst>
                          </p:cTn>
                        </p:par>
                        <p:par>
                          <p:cTn id="74" fill="hold">
                            <p:stCondLst>
                              <p:cond delay="13000"/>
                            </p:stCondLst>
                            <p:childTnLst>
                              <p:par>
                                <p:cTn id="75" presetID="10" presetClass="entr" presetSubtype="0" fill="hold" nodeType="after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childTnLst>
                                </p:cTn>
                              </p:par>
                            </p:childTnLst>
                          </p:cTn>
                        </p:par>
                        <p:par>
                          <p:cTn id="78" fill="hold">
                            <p:stCondLst>
                              <p:cond delay="14000"/>
                            </p:stCondLst>
                            <p:childTnLst>
                              <p:par>
                                <p:cTn id="79" presetID="22" presetClass="entr" presetSubtype="8"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left)">
                                      <p:cBhvr>
                                        <p:cTn id="81" dur="1000"/>
                                        <p:tgtEl>
                                          <p:spTgt spid="30"/>
                                        </p:tgtEl>
                                      </p:cBhvr>
                                    </p:animEffect>
                                  </p:childTnLst>
                                </p:cTn>
                              </p:par>
                            </p:childTnLst>
                          </p:cTn>
                        </p:par>
                        <p:par>
                          <p:cTn id="82" fill="hold">
                            <p:stCondLst>
                              <p:cond delay="15000"/>
                            </p:stCondLst>
                            <p:childTnLst>
                              <p:par>
                                <p:cTn id="83" presetID="1" presetClass="entr" presetSubtype="0" fill="hold" grpId="0" nodeType="after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childTnLst>
                          </p:cTn>
                        </p:par>
                        <p:par>
                          <p:cTn id="85" fill="hold">
                            <p:stCondLst>
                              <p:cond delay="15000"/>
                            </p:stCondLst>
                            <p:childTnLst>
                              <p:par>
                                <p:cTn id="86" presetID="10" presetClass="entr" presetSubtype="0" fill="hold" nodeType="after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fade">
                                      <p:cBhvr>
                                        <p:cTn id="88" dur="1000"/>
                                        <p:tgtEl>
                                          <p:spTgt spid="19"/>
                                        </p:tgtEl>
                                      </p:cBhvr>
                                    </p:animEffect>
                                  </p:childTnLst>
                                </p:cTn>
                              </p:par>
                            </p:childTnLst>
                          </p:cTn>
                        </p:par>
                        <p:par>
                          <p:cTn id="89" fill="hold">
                            <p:stCondLst>
                              <p:cond delay="16000"/>
                            </p:stCondLst>
                            <p:childTnLst>
                              <p:par>
                                <p:cTn id="90" presetID="22" presetClass="entr" presetSubtype="8" fill="hold" grpId="0" nodeType="after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wipe(left)">
                                      <p:cBhvr>
                                        <p:cTn id="92" dur="1000"/>
                                        <p:tgtEl>
                                          <p:spTgt spid="31"/>
                                        </p:tgtEl>
                                      </p:cBhvr>
                                    </p:animEffect>
                                  </p:childTnLst>
                                </p:cTn>
                              </p:par>
                            </p:childTnLst>
                          </p:cTn>
                        </p:par>
                        <p:par>
                          <p:cTn id="93" fill="hold">
                            <p:stCondLst>
                              <p:cond delay="17000"/>
                            </p:stCondLst>
                            <p:childTnLst>
                              <p:par>
                                <p:cTn id="94" presetID="1" presetClass="entr" presetSubtype="0" fill="hold" grpId="0" nodeType="afterEffect">
                                  <p:stCondLst>
                                    <p:cond delay="0"/>
                                  </p:stCondLst>
                                  <p:childTnLst>
                                    <p:set>
                                      <p:cBhvr>
                                        <p:cTn id="95" dur="1" fill="hold">
                                          <p:stCondLst>
                                            <p:cond delay="0"/>
                                          </p:stCondLst>
                                        </p:cTn>
                                        <p:tgtEl>
                                          <p:spTgt spid="41"/>
                                        </p:tgtEl>
                                        <p:attrNameLst>
                                          <p:attrName>style.visibility</p:attrName>
                                        </p:attrNameLst>
                                      </p:cBhvr>
                                      <p:to>
                                        <p:strVal val="visible"/>
                                      </p:to>
                                    </p:set>
                                  </p:childTnLst>
                                </p:cTn>
                              </p:par>
                            </p:childTnLst>
                          </p:cTn>
                        </p:par>
                        <p:par>
                          <p:cTn id="96" fill="hold">
                            <p:stCondLst>
                              <p:cond delay="17000"/>
                            </p:stCondLst>
                            <p:childTnLst>
                              <p:par>
                                <p:cTn id="97" presetID="10" presetClass="entr" presetSubtype="0" fill="hold" nodeType="afterEffect">
                                  <p:stCondLst>
                                    <p:cond delay="0"/>
                                  </p:stCondLst>
                                  <p:childTnLst>
                                    <p:set>
                                      <p:cBhvr>
                                        <p:cTn id="98" dur="1" fill="hold">
                                          <p:stCondLst>
                                            <p:cond delay="0"/>
                                          </p:stCondLst>
                                        </p:cTn>
                                        <p:tgtEl>
                                          <p:spTgt spid="17"/>
                                        </p:tgtEl>
                                        <p:attrNameLst>
                                          <p:attrName>style.visibility</p:attrName>
                                        </p:attrNameLst>
                                      </p:cBhvr>
                                      <p:to>
                                        <p:strVal val="visible"/>
                                      </p:to>
                                    </p:set>
                                    <p:animEffect transition="in" filter="fade">
                                      <p:cBhvr>
                                        <p:cTn id="99" dur="1000"/>
                                        <p:tgtEl>
                                          <p:spTgt spid="17"/>
                                        </p:tgtEl>
                                      </p:cBhvr>
                                    </p:animEffect>
                                  </p:childTnLst>
                                </p:cTn>
                              </p:par>
                            </p:childTnLst>
                          </p:cTn>
                        </p:par>
                        <p:par>
                          <p:cTn id="100" fill="hold">
                            <p:stCondLst>
                              <p:cond delay="18000"/>
                            </p:stCondLst>
                            <p:childTnLst>
                              <p:par>
                                <p:cTn id="101" presetID="22" presetClass="entr" presetSubtype="8" fill="hold" grpId="0" nodeType="afterEffect">
                                  <p:stCondLst>
                                    <p:cond delay="0"/>
                                  </p:stCondLst>
                                  <p:childTnLst>
                                    <p:set>
                                      <p:cBhvr>
                                        <p:cTn id="102" dur="1" fill="hold">
                                          <p:stCondLst>
                                            <p:cond delay="0"/>
                                          </p:stCondLst>
                                        </p:cTn>
                                        <p:tgtEl>
                                          <p:spTgt spid="32"/>
                                        </p:tgtEl>
                                        <p:attrNameLst>
                                          <p:attrName>style.visibility</p:attrName>
                                        </p:attrNameLst>
                                      </p:cBhvr>
                                      <p:to>
                                        <p:strVal val="visible"/>
                                      </p:to>
                                    </p:set>
                                    <p:animEffect transition="in" filter="wipe(left)">
                                      <p:cBhvr>
                                        <p:cTn id="103" dur="1000"/>
                                        <p:tgtEl>
                                          <p:spTgt spid="32"/>
                                        </p:tgtEl>
                                      </p:cBhvr>
                                    </p:animEffect>
                                  </p:childTnLst>
                                </p:cTn>
                              </p:par>
                            </p:childTnLst>
                          </p:cTn>
                        </p:par>
                        <p:par>
                          <p:cTn id="104" fill="hold">
                            <p:stCondLst>
                              <p:cond delay="19000"/>
                            </p:stCondLst>
                            <p:childTnLst>
                              <p:par>
                                <p:cTn id="105" presetID="1" presetClass="entr" presetSubtype="0" fill="hold" grpId="0" nodeType="afterEffect">
                                  <p:stCondLst>
                                    <p:cond delay="0"/>
                                  </p:stCondLst>
                                  <p:childTnLst>
                                    <p:set>
                                      <p:cBhvr>
                                        <p:cTn id="106" dur="1" fill="hold">
                                          <p:stCondLst>
                                            <p:cond delay="0"/>
                                          </p:stCondLst>
                                        </p:cTn>
                                        <p:tgtEl>
                                          <p:spTgt spid="42"/>
                                        </p:tgtEl>
                                        <p:attrNameLst>
                                          <p:attrName>style.visibility</p:attrName>
                                        </p:attrNameLst>
                                      </p:cBhvr>
                                      <p:to>
                                        <p:strVal val="visible"/>
                                      </p:to>
                                    </p:set>
                                  </p:childTnLst>
                                </p:cTn>
                              </p:par>
                            </p:childTnLst>
                          </p:cTn>
                        </p:par>
                        <p:par>
                          <p:cTn id="107" fill="hold">
                            <p:stCondLst>
                              <p:cond delay="19000"/>
                            </p:stCondLst>
                            <p:childTnLst>
                              <p:par>
                                <p:cTn id="108" presetID="10" presetClass="entr" presetSubtype="0" fill="hold" nodeType="afterEffect">
                                  <p:stCondLst>
                                    <p:cond delay="0"/>
                                  </p:stCondLst>
                                  <p:childTnLst>
                                    <p:set>
                                      <p:cBhvr>
                                        <p:cTn id="109" dur="1" fill="hold">
                                          <p:stCondLst>
                                            <p:cond delay="0"/>
                                          </p:stCondLst>
                                        </p:cTn>
                                        <p:tgtEl>
                                          <p:spTgt spid="20"/>
                                        </p:tgtEl>
                                        <p:attrNameLst>
                                          <p:attrName>style.visibility</p:attrName>
                                        </p:attrNameLst>
                                      </p:cBhvr>
                                      <p:to>
                                        <p:strVal val="visible"/>
                                      </p:to>
                                    </p:set>
                                    <p:animEffect transition="in" filter="fade">
                                      <p:cBhvr>
                                        <p:cTn id="110" dur="1000"/>
                                        <p:tgtEl>
                                          <p:spTgt spid="20"/>
                                        </p:tgtEl>
                                      </p:cBhvr>
                                    </p:animEffect>
                                  </p:childTnLst>
                                </p:cTn>
                              </p:par>
                            </p:childTnLst>
                          </p:cTn>
                        </p:par>
                        <p:par>
                          <p:cTn id="111" fill="hold">
                            <p:stCondLst>
                              <p:cond delay="20000"/>
                            </p:stCondLst>
                            <p:childTnLst>
                              <p:par>
                                <p:cTn id="112" presetID="22" presetClass="entr" presetSubtype="8" fill="hold" grpId="0" nodeType="afterEffect">
                                  <p:stCondLst>
                                    <p:cond delay="0"/>
                                  </p:stCondLst>
                                  <p:childTnLst>
                                    <p:set>
                                      <p:cBhvr>
                                        <p:cTn id="113" dur="1" fill="hold">
                                          <p:stCondLst>
                                            <p:cond delay="0"/>
                                          </p:stCondLst>
                                        </p:cTn>
                                        <p:tgtEl>
                                          <p:spTgt spid="33"/>
                                        </p:tgtEl>
                                        <p:attrNameLst>
                                          <p:attrName>style.visibility</p:attrName>
                                        </p:attrNameLst>
                                      </p:cBhvr>
                                      <p:to>
                                        <p:strVal val="visible"/>
                                      </p:to>
                                    </p:set>
                                    <p:animEffect transition="in" filter="wipe(left)">
                                      <p:cBhvr>
                                        <p:cTn id="114" dur="1000"/>
                                        <p:tgtEl>
                                          <p:spTgt spid="33"/>
                                        </p:tgtEl>
                                      </p:cBhvr>
                                    </p:animEffect>
                                  </p:childTnLst>
                                </p:cTn>
                              </p:par>
                            </p:childTnLst>
                          </p:cTn>
                        </p:par>
                        <p:par>
                          <p:cTn id="115" fill="hold">
                            <p:stCondLst>
                              <p:cond delay="21000"/>
                            </p:stCondLst>
                            <p:childTnLst>
                              <p:par>
                                <p:cTn id="116" presetID="1" presetClass="entr" presetSubtype="0" fill="hold" grpId="0" nodeType="afterEffect">
                                  <p:stCondLst>
                                    <p:cond delay="0"/>
                                  </p:stCondLst>
                                  <p:childTnLst>
                                    <p:set>
                                      <p:cBhvr>
                                        <p:cTn id="117" dur="1" fill="hold">
                                          <p:stCondLst>
                                            <p:cond delay="0"/>
                                          </p:stCondLst>
                                        </p:cTn>
                                        <p:tgtEl>
                                          <p:spTgt spid="43"/>
                                        </p:tgtEl>
                                        <p:attrNameLst>
                                          <p:attrName>style.visibility</p:attrName>
                                        </p:attrNameLst>
                                      </p:cBhvr>
                                      <p:to>
                                        <p:strVal val="visible"/>
                                      </p:to>
                                    </p:set>
                                  </p:childTnLst>
                                </p:cTn>
                              </p:par>
                            </p:childTnLst>
                          </p:cTn>
                        </p:par>
                        <p:par>
                          <p:cTn id="118" fill="hold">
                            <p:stCondLst>
                              <p:cond delay="21000"/>
                            </p:stCondLst>
                            <p:childTnLst>
                              <p:par>
                                <p:cTn id="119" presetID="10" presetClass="entr" presetSubtype="0" fill="hold" nodeType="after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fade">
                                      <p:cBhvr>
                                        <p:cTn id="121" dur="1000"/>
                                        <p:tgtEl>
                                          <p:spTgt spid="22"/>
                                        </p:tgtEl>
                                      </p:cBhvr>
                                    </p:animEffect>
                                  </p:childTnLst>
                                </p:cTn>
                              </p:par>
                            </p:childTnLst>
                          </p:cTn>
                        </p:par>
                        <p:par>
                          <p:cTn id="122" fill="hold">
                            <p:stCondLst>
                              <p:cond delay="22000"/>
                            </p:stCondLst>
                            <p:childTnLst>
                              <p:par>
                                <p:cTn id="123" presetID="22" presetClass="entr" presetSubtype="8" fill="hold" grpId="0" nodeType="afterEffect">
                                  <p:stCondLst>
                                    <p:cond delay="0"/>
                                  </p:stCondLst>
                                  <p:childTnLst>
                                    <p:set>
                                      <p:cBhvr>
                                        <p:cTn id="124" dur="1" fill="hold">
                                          <p:stCondLst>
                                            <p:cond delay="0"/>
                                          </p:stCondLst>
                                        </p:cTn>
                                        <p:tgtEl>
                                          <p:spTgt spid="24"/>
                                        </p:tgtEl>
                                        <p:attrNameLst>
                                          <p:attrName>style.visibility</p:attrName>
                                        </p:attrNameLst>
                                      </p:cBhvr>
                                      <p:to>
                                        <p:strVal val="visible"/>
                                      </p:to>
                                    </p:set>
                                    <p:animEffect transition="in" filter="wipe(left)">
                                      <p:cBhvr>
                                        <p:cTn id="125" dur="1000"/>
                                        <p:tgtEl>
                                          <p:spTgt spid="24"/>
                                        </p:tgtEl>
                                      </p:cBhvr>
                                    </p:animEffect>
                                  </p:childTnLst>
                                </p:cTn>
                              </p:par>
                            </p:childTnLst>
                          </p:cTn>
                        </p:par>
                        <p:par>
                          <p:cTn id="126" fill="hold">
                            <p:stCondLst>
                              <p:cond delay="23000"/>
                            </p:stCondLst>
                            <p:childTnLst>
                              <p:par>
                                <p:cTn id="127" presetID="1" presetClass="entr" presetSubtype="0" fill="hold" grpId="0" nodeType="afterEffect">
                                  <p:stCondLst>
                                    <p:cond delay="0"/>
                                  </p:stCondLst>
                                  <p:childTnLst>
                                    <p:set>
                                      <p:cBhvr>
                                        <p:cTn id="12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p:bldP spid="35" grpId="0"/>
      <p:bldP spid="36" grpId="0"/>
      <p:bldP spid="37" grpId="0"/>
      <p:bldP spid="38" grpId="0"/>
      <p:bldP spid="39" grpId="0"/>
      <p:bldP spid="40" grpId="0"/>
      <p:bldP spid="41" grpId="0"/>
      <p:bldP spid="42" grpId="0"/>
      <p:bldP spid="43" grpId="0"/>
      <p:bldP spid="44" grpId="0"/>
    </p:bld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6/7/2007 7:45:47 AM&quot;&gt;&lt;Slide id=&quot;364&quot; dur=&quot;1.125&quot; bld=&quot;INVLD&quot;/&gt;&lt;Slide id=&quot;365&quot; dur=&quot;1.185547&quot;/&gt;&lt;Slide id=&quot;338&quot; dur=&quot;1&quot;/&gt;&lt;Slide id=&quot;400&quot; dur=&quot;1&quot;/&gt;&lt;Slide id=&quot;391&quot; dur=&quot;2&quot;/&gt;&lt;Slide id=&quot;401&quot; dur=&quot;1.158203&quot;/&gt;&lt;Slide id=&quot;390&quot; dur=&quot;1.091797&quot;/&gt;&lt;Slide id=&quot;402&quot; dur=&quot;1.345703&quot;/&gt;&lt;Slide id=&quot;403&quot; dur=&quot;1.201172&quot;/&gt;&lt;Slide id=&quot;404&quot; dur=&quot;1.28125&quot;/&gt;&lt;Slide id=&quot;380&quot; dur=&quot;.9550781&quot;/&gt;&lt;Slide id=&quot;385&quot; dur=&quot;2&quot;/&gt;&lt;/Timings&gt;&lt;/WMTools&gt;"/>
</p:tagLst>
</file>

<file path=ppt/theme/theme1.xml><?xml version="1.0" encoding="utf-8"?>
<a:theme xmlns:a="http://schemas.openxmlformats.org/drawingml/2006/main" name="TechEd2007_template">
  <a:themeElements>
    <a:clrScheme name="Custom 1">
      <a:dk1>
        <a:srgbClr val="000000"/>
      </a:dk1>
      <a:lt1>
        <a:srgbClr val="FFFFFF"/>
      </a:lt1>
      <a:dk2>
        <a:srgbClr val="02024A"/>
      </a:dk2>
      <a:lt2>
        <a:srgbClr val="FFFFCC"/>
      </a:lt2>
      <a:accent1>
        <a:srgbClr val="BA5B20"/>
      </a:accent1>
      <a:accent2>
        <a:srgbClr val="7DCC2E"/>
      </a:accent2>
      <a:accent3>
        <a:srgbClr val="F3EB4F"/>
      </a:accent3>
      <a:accent4>
        <a:srgbClr val="FF9929"/>
      </a:accent4>
      <a:accent5>
        <a:srgbClr val="267182"/>
      </a:accent5>
      <a:accent6>
        <a:srgbClr val="7030A0"/>
      </a:accent6>
      <a:hlink>
        <a:srgbClr val="BABAFC"/>
      </a:hlink>
      <a:folHlink>
        <a:srgbClr val="BABAF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blackGray">
        <a:gradFill flip="none" rotWithShape="1">
          <a:gsLst>
            <a:gs pos="0">
              <a:schemeClr val="accent1">
                <a:tint val="66000"/>
                <a:satMod val="160000"/>
                <a:alpha val="70000"/>
              </a:schemeClr>
            </a:gs>
            <a:gs pos="100000">
              <a:schemeClr val="accent1">
                <a:alpha val="7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TechEd2007_template</Template>
  <TotalTime>0</TotalTime>
  <Words>1476</Words>
  <Application>Microsoft Office PowerPoint</Application>
  <PresentationFormat>On-screen Show (4:3)</PresentationFormat>
  <Paragraphs>242</Paragraphs>
  <Slides>21</Slides>
  <Notes>21</Notes>
  <HiddenSlides>9</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TechEd2007_template</vt:lpstr>
      <vt:lpstr>Slide 1</vt:lpstr>
      <vt:lpstr>Microsoft Visual C# Under the Covers: An In-Depth Look at C# 3.0</vt:lpstr>
      <vt:lpstr>C#3.0 Design Themes</vt:lpstr>
      <vt:lpstr>C#3.0 Design Themes</vt:lpstr>
      <vt:lpstr>C#3.0 Improving on C#2.0</vt:lpstr>
      <vt:lpstr>The LINQ Project</vt:lpstr>
      <vt:lpstr>The LINQ Project</vt:lpstr>
      <vt:lpstr>Building LINQ in C#3.0</vt:lpstr>
      <vt:lpstr>C# 3.0 – New Language Features</vt:lpstr>
      <vt:lpstr>C# 3.0 – New Language Features</vt:lpstr>
      <vt:lpstr>Summary</vt:lpstr>
      <vt:lpstr>C#3.0 - Summary</vt:lpstr>
      <vt:lpstr>Resources</vt:lpstr>
      <vt:lpstr>Slide 14</vt:lpstr>
      <vt:lpstr>Questions?</vt:lpstr>
      <vt:lpstr>Related Content</vt:lpstr>
      <vt:lpstr>Resources</vt:lpstr>
      <vt:lpstr>Resources</vt:lpstr>
      <vt:lpstr>Resources</vt:lpstr>
      <vt:lpstr>Resources</vt:lpstr>
      <vt:lpstr>Slide 21</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C# Under the covers: An In-Depth Look at C#3.0</dc:title>
  <dc:subject/>
  <dc:creator/>
  <dc:description/>
  <cp:lastModifiedBy/>
  <cp:revision>1</cp:revision>
  <dcterms:created xsi:type="dcterms:W3CDTF">2007-06-08T18:08:57Z</dcterms:created>
  <dcterms:modified xsi:type="dcterms:W3CDTF">2007-07-23T20:50:17Z</dcterms:modified>
</cp:coreProperties>
</file>