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7" r:id="rId4"/>
    <p:sldId id="258" r:id="rId5"/>
    <p:sldId id="259" r:id="rId6"/>
    <p:sldId id="260" r:id="rId7"/>
    <p:sldId id="268" r:id="rId8"/>
    <p:sldId id="263"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6747" autoAdjust="0"/>
  </p:normalViewPr>
  <p:slideViewPr>
    <p:cSldViewPr>
      <p:cViewPr varScale="1">
        <p:scale>
          <a:sx n="78" d="100"/>
          <a:sy n="78" d="100"/>
        </p:scale>
        <p:origin x="-1570"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5EF115-772B-4E0F-B4B6-BC14C226352A}" type="datetimeFigureOut">
              <a:rPr lang="en-US" smtClean="0"/>
              <a:pPr/>
              <a:t>7/2/2008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D63C2-2892-476E-8EEE-51A5645ED4D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8D63C2-2892-476E-8EEE-51A5645ED4D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8D63C2-2892-476E-8EEE-51A5645ED4D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8D63C2-2892-476E-8EEE-51A5645ED4D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8D63C2-2892-476E-8EEE-51A5645ED4D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Client is aware of </a:t>
            </a:r>
            <a:r>
              <a:rPr lang="en-US" dirty="0" err="1" smtClean="0"/>
              <a:t>AbstractFactory</a:t>
            </a:r>
            <a:r>
              <a:rPr lang="en-US" dirty="0" smtClean="0"/>
              <a:t> and </a:t>
            </a:r>
            <a:r>
              <a:rPr lang="en-US" dirty="0" err="1" smtClean="0"/>
              <a:t>AbstractProduct</a:t>
            </a:r>
            <a:r>
              <a:rPr lang="en-US" dirty="0" smtClean="0"/>
              <a:t>.</a:t>
            </a:r>
            <a:r>
              <a:rPr lang="en-US" baseline="0" dirty="0" smtClean="0"/>
              <a:t>  </a:t>
            </a:r>
          </a:p>
          <a:p>
            <a:endParaRPr lang="en-US" baseline="0" dirty="0" smtClean="0"/>
          </a:p>
          <a:p>
            <a:r>
              <a:rPr lang="en-US" baseline="0" dirty="0" smtClean="0"/>
              <a:t>Can be many implementations of the interfaces, doing remarkable things.</a:t>
            </a:r>
            <a:endParaRPr lang="en-US" dirty="0"/>
          </a:p>
        </p:txBody>
      </p:sp>
      <p:sp>
        <p:nvSpPr>
          <p:cNvPr id="4" name="Slide Number Placeholder 3"/>
          <p:cNvSpPr>
            <a:spLocks noGrp="1"/>
          </p:cNvSpPr>
          <p:nvPr>
            <p:ph type="sldNum" sz="quarter" idx="10"/>
          </p:nvPr>
        </p:nvSpPr>
        <p:spPr/>
        <p:txBody>
          <a:bodyPr/>
          <a:lstStyle/>
          <a:p>
            <a:fld id="{C98D63C2-2892-476E-8EEE-51A5645ED4D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8D63C2-2892-476E-8EEE-51A5645ED4D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8D63C2-2892-476E-8EEE-51A5645ED4D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8D63C2-2892-476E-8EEE-51A5645ED4D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8D63C2-2892-476E-8EEE-51A5645ED4D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7/2/2008</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7/2/2008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7/2/2008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7/2/2008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7/2/2008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7/2/2008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7/2/2008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7/2/2008</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7/2/2008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7/2/2008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637BB6B-EE1B-48FB-8575-0D55C373DE88}" type="datetimeFigureOut">
              <a:rPr lang="en-US" smtClean="0"/>
              <a:pPr/>
              <a:t>7/2/2008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7/2/2008</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VISITOR</a:t>
            </a:r>
            <a:endParaRPr lang="en-US" dirty="0"/>
          </a:p>
        </p:txBody>
      </p:sp>
      <p:sp>
        <p:nvSpPr>
          <p:cNvPr id="3" name="Subtitle 2"/>
          <p:cNvSpPr>
            <a:spLocks noGrp="1"/>
          </p:cNvSpPr>
          <p:nvPr>
            <p:ph type="subTitle" idx="1"/>
          </p:nvPr>
        </p:nvSpPr>
        <p:spPr/>
        <p:txBody>
          <a:bodyPr/>
          <a:lstStyle/>
          <a:p>
            <a:r>
              <a:rPr lang="en-US" dirty="0" smtClean="0"/>
              <a:t>Design Patterns</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p:txBody>
          <a:bodyPr/>
          <a:lstStyle/>
          <a:p>
            <a:r>
              <a:rPr lang="en-US" dirty="0" smtClean="0"/>
              <a:t>Represent an operation to be performed on the elements of an object structure.  Visitor lets you define a new operation without changing the classes of the elements on which it operates.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Visitors</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457200" y="1600200"/>
            <a:ext cx="2286000" cy="3048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971800" y="1600200"/>
            <a:ext cx="3333750"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6553200" y="1524000"/>
            <a:ext cx="1803633"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457200" y="1600200"/>
            <a:ext cx="7467600" cy="4525963"/>
          </a:xfrm>
        </p:spPr>
        <p:txBody>
          <a:bodyPr/>
          <a:lstStyle/>
          <a:p>
            <a:r>
              <a:rPr lang="en-US" dirty="0" smtClean="0"/>
              <a:t>Separate an algorithm from object structure.</a:t>
            </a:r>
          </a:p>
          <a:p>
            <a:r>
              <a:rPr lang="en-US" dirty="0" smtClean="0"/>
              <a:t>Make a class independent of the operations that can be performed on it.</a:t>
            </a:r>
          </a:p>
          <a:p>
            <a:r>
              <a:rPr lang="en-US" dirty="0" smtClean="0"/>
              <a:t>Works great with complex object structures.</a:t>
            </a:r>
          </a:p>
          <a:p>
            <a:r>
              <a:rPr lang="en-US" strike="sngStrike" dirty="0" smtClean="0"/>
              <a:t>Wants to steal Earth’s water.</a:t>
            </a:r>
          </a:p>
          <a:p>
            <a:endParaRPr lang="en-US" dirty="0" smtClean="0"/>
          </a:p>
          <a:p>
            <a:endParaRPr lang="en-US"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Pretty UML</a:t>
            </a:r>
            <a:endParaRPr lang="en-US" dirty="0"/>
          </a:p>
        </p:txBody>
      </p:sp>
      <p:sp>
        <p:nvSpPr>
          <p:cNvPr id="4" name="Content Placeholder 3"/>
          <p:cNvSpPr>
            <a:spLocks noGrp="1"/>
          </p:cNvSpPr>
          <p:nvPr>
            <p:ph idx="1"/>
          </p:nvPr>
        </p:nvSpPr>
        <p:spPr/>
        <p:txBody>
          <a:bodyPr/>
          <a:lstStyle/>
          <a:p>
            <a:r>
              <a:rPr lang="en-US" dirty="0" smtClean="0"/>
              <a:t>As if you cared.  :P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Code Example</a:t>
            </a:r>
            <a:endParaRPr lang="en-US" dirty="0"/>
          </a:p>
        </p:txBody>
      </p:sp>
      <p:sp>
        <p:nvSpPr>
          <p:cNvPr id="3" name="Content Placeholder 2"/>
          <p:cNvSpPr>
            <a:spLocks noGrp="1"/>
          </p:cNvSpPr>
          <p:nvPr>
            <p:ph idx="1"/>
          </p:nvPr>
        </p:nvSpPr>
        <p:spPr/>
        <p:txBody>
          <a:bodyPr/>
          <a:lstStyle/>
          <a:p>
            <a:r>
              <a:rPr lang="en-US" b="1" dirty="0" smtClean="0"/>
              <a:t>CERT(</a:t>
            </a:r>
            <a:r>
              <a:rPr lang="en-US" b="1" dirty="0" err="1" smtClean="0"/>
              <a:t>sm</a:t>
            </a:r>
            <a:r>
              <a:rPr lang="en-US" b="1" dirty="0" smtClean="0"/>
              <a:t>) Advisory CA-96.13</a:t>
            </a:r>
          </a:p>
          <a:p>
            <a:r>
              <a:rPr lang="es-ES" b="1" dirty="0" err="1" smtClean="0"/>
              <a:t>Topic</a:t>
            </a:r>
            <a:r>
              <a:rPr lang="es-ES" b="1" dirty="0" smtClean="0"/>
              <a:t>: ID4 virus, </a:t>
            </a:r>
            <a:r>
              <a:rPr lang="es-ES" b="1" dirty="0" err="1" smtClean="0"/>
              <a:t>Alien</a:t>
            </a:r>
            <a:r>
              <a:rPr lang="es-ES" b="1" dirty="0" smtClean="0"/>
              <a:t>/OS </a:t>
            </a:r>
            <a:r>
              <a:rPr lang="es-ES" b="1" dirty="0" err="1" smtClean="0"/>
              <a:t>Vulnerability</a:t>
            </a:r>
            <a:endParaRPr lang="es-ES" b="1" dirty="0" smtClean="0"/>
          </a:p>
          <a:p>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248400"/>
          </a:xfrm>
        </p:spPr>
        <p:txBody>
          <a:bodyPr>
            <a:normAutofit fontScale="77500" lnSpcReduction="20000"/>
          </a:bodyPr>
          <a:lstStyle/>
          <a:p>
            <a:r>
              <a:rPr lang="en-US" dirty="0" smtClean="0"/>
              <a:t>The CERT Coordination Center has received reports of weaknesses in Alien/OS that can allow species with primitive information sciences technology to initiate denial-of-service attacks against </a:t>
            </a:r>
            <a:r>
              <a:rPr lang="en-US" dirty="0" err="1" smtClean="0"/>
              <a:t>MotherShip</a:t>
            </a:r>
            <a:r>
              <a:rPr lang="en-US" dirty="0" smtClean="0"/>
              <a:t>(tm) hosts. One report of exploitation of this bug has been received.</a:t>
            </a:r>
          </a:p>
          <a:p>
            <a:r>
              <a:rPr lang="en-US" dirty="0" smtClean="0"/>
              <a:t>When attempting takeover of planets inhabited by such races, a </a:t>
            </a:r>
            <a:r>
              <a:rPr lang="en-US" dirty="0" err="1" smtClean="0"/>
              <a:t>trojan</a:t>
            </a:r>
            <a:r>
              <a:rPr lang="en-US" dirty="0" smtClean="0"/>
              <a:t> horse attack is possible that permits local access to the </a:t>
            </a:r>
            <a:r>
              <a:rPr lang="en-US" dirty="0" err="1" smtClean="0"/>
              <a:t>MotherShip</a:t>
            </a:r>
            <a:r>
              <a:rPr lang="en-US" dirty="0" smtClean="0"/>
              <a:t> host, enabling the implantation of executable code with full root access to mission-critical security features of the operating system.</a:t>
            </a:r>
          </a:p>
          <a:p>
            <a:r>
              <a:rPr lang="en-US" dirty="0" smtClean="0"/>
              <a:t>The vulnerability exists in versions of </a:t>
            </a:r>
            <a:r>
              <a:rPr lang="en-US" dirty="0" err="1" smtClean="0"/>
              <a:t>EvilAliens</a:t>
            </a:r>
            <a:r>
              <a:rPr lang="en-US" dirty="0" smtClean="0"/>
              <a:t>' Alien/OS 34762.12.1 or later, </a:t>
            </a:r>
            <a:r>
              <a:rPr lang="en-US" b="1" dirty="0" smtClean="0">
                <a:solidFill>
                  <a:schemeClr val="accent1">
                    <a:lumMod val="60000"/>
                    <a:lumOff val="40000"/>
                  </a:schemeClr>
                </a:solidFill>
              </a:rPr>
              <a:t>and all versions of Microsoft's Windows/95</a:t>
            </a:r>
            <a:r>
              <a:rPr lang="en-US" b="1" dirty="0" smtClean="0"/>
              <a:t>.</a:t>
            </a:r>
            <a:r>
              <a:rPr lang="en-US" dirty="0" smtClean="0"/>
              <a:t> CERT advises against initiating further planet takeover actions until patches are available from these vendors. If planet takeover is absolutely necessary, CERT advises that affected sites apply the workarounds as specified below.</a:t>
            </a:r>
          </a:p>
          <a:p>
            <a:endParaRPr lang="en-US" dirty="0" smtClean="0"/>
          </a:p>
          <a:p>
            <a:r>
              <a:rPr lang="en-US" dirty="0" smtClean="0"/>
              <a:t>http://baetzler.de/humor/alien_os.html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Adding new operations is easy.</a:t>
            </a:r>
          </a:p>
          <a:p>
            <a:r>
              <a:rPr lang="en-US" dirty="0" smtClean="0"/>
              <a:t>Gather related operations.</a:t>
            </a:r>
          </a:p>
          <a:p>
            <a:r>
              <a:rPr lang="en-US" dirty="0" smtClean="0"/>
              <a:t>Adding new concrete targets is hard.</a:t>
            </a:r>
          </a:p>
          <a:p>
            <a:pPr lvl="1"/>
            <a:r>
              <a:rPr lang="en-US" dirty="0" smtClean="0"/>
              <a:t>Each new entity requires changes to all visitors</a:t>
            </a:r>
          </a:p>
          <a:p>
            <a:pPr lvl="1"/>
            <a:r>
              <a:rPr lang="en-US" dirty="0" smtClean="0"/>
              <a:t>So, evaluate which is more likely to change.</a:t>
            </a:r>
          </a:p>
          <a:p>
            <a:r>
              <a:rPr lang="en-US" dirty="0" smtClean="0"/>
              <a:t>You can use words like “Double Dispatch”, so that’s cool.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460</TotalTime>
  <Words>319</Words>
  <Application>Microsoft Office PowerPoint</Application>
  <PresentationFormat>On-screen Show (4:3)</PresentationFormat>
  <Paragraphs>40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VISITOR</vt:lpstr>
      <vt:lpstr>Intent</vt:lpstr>
      <vt:lpstr>Visitors</vt:lpstr>
      <vt:lpstr>What Is It</vt:lpstr>
      <vt:lpstr>Pretty UML</vt:lpstr>
      <vt:lpstr>First Code Example</vt:lpstr>
      <vt:lpstr>Slide 7</vt:lpstr>
      <vt:lpstr>Consequences</vt:lpstr>
      <vt:lpstr>Questions</vt:lpstr>
    </vt:vector>
  </TitlesOfParts>
  <Company>Blackfin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Tony Rasa</dc:creator>
  <cp:lastModifiedBy>Tony Rasa</cp:lastModifiedBy>
  <cp:revision>52</cp:revision>
  <dcterms:created xsi:type="dcterms:W3CDTF">2008-04-14T15:50:38Z</dcterms:created>
  <dcterms:modified xsi:type="dcterms:W3CDTF">2008-07-02T18:38:38Z</dcterms:modified>
</cp:coreProperties>
</file>