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sldIdLst>
    <p:sldId id="256" r:id="rId2"/>
    <p:sldId id="257" r:id="rId3"/>
    <p:sldId id="258" r:id="rId4"/>
    <p:sldId id="261" r:id="rId5"/>
    <p:sldId id="263" r:id="rId6"/>
    <p:sldId id="264" r:id="rId7"/>
    <p:sldId id="259" r:id="rId8"/>
    <p:sldId id="260" r:id="rId9"/>
    <p:sldId id="262"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113" autoAdjust="0"/>
    <p:restoredTop sz="67362" autoAdjust="0"/>
  </p:normalViewPr>
  <p:slideViewPr>
    <p:cSldViewPr>
      <p:cViewPr varScale="1">
        <p:scale>
          <a:sx n="68" d="100"/>
          <a:sy n="68" d="100"/>
        </p:scale>
        <p:origin x="-1574" y="-77"/>
      </p:cViewPr>
      <p:guideLst>
        <p:guide orient="horz" pos="2160"/>
        <p:guide pos="1584"/>
      </p:guideLst>
    </p:cSldViewPr>
  </p:slideViewPr>
  <p:outlineViewPr>
    <p:cViewPr>
      <p:scale>
        <a:sx n="50" d="100"/>
        <a:sy n="50"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Times"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Times" charset="0"/>
              </a:defRPr>
            </a:lvl1pPr>
          </a:lstStyle>
          <a:p>
            <a:pPr>
              <a:defRPr/>
            </a:pPr>
            <a:fld id="{B9079427-5EE8-4815-97FA-EFB6450E0F5B}" type="datetimeFigureOut">
              <a:rPr lang="en-US"/>
              <a:pPr>
                <a:defRPr/>
              </a:pPr>
              <a:t>3/6/2008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Times"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Times" charset="0"/>
              </a:defRPr>
            </a:lvl1pPr>
          </a:lstStyle>
          <a:p>
            <a:pPr>
              <a:defRPr/>
            </a:pPr>
            <a:fld id="{FE954CEE-9AC3-4732-A4F7-FDDE61E807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Lots of</a:t>
            </a:r>
            <a:r>
              <a:rPr lang="en-US" baseline="0" dirty="0" smtClean="0"/>
              <a:t> confusion over this term – are we talking about “Test First” methodology, TDD as in Red-Green-</a:t>
            </a:r>
            <a:r>
              <a:rPr lang="en-US" baseline="0" dirty="0" err="1" smtClean="0"/>
              <a:t>Refactor</a:t>
            </a:r>
            <a:r>
              <a:rPr lang="en-US" baseline="0" dirty="0" smtClean="0"/>
              <a:t>, are you doing TDD, are you doing Agile, etc.</a:t>
            </a:r>
          </a:p>
          <a:p>
            <a:r>
              <a:rPr lang="en-US" baseline="0" dirty="0" smtClean="0"/>
              <a:t>We’re going to leave some of the philosophical division of this behind and talk about practical matters.  This doesn’t mean that I think the philosophical angle on this is unimportant, I just don’t want to lose sight of forest with all these damn trees in the way.</a:t>
            </a:r>
          </a:p>
          <a:p>
            <a:endParaRPr lang="en-US" baseline="0" dirty="0" smtClean="0"/>
          </a:p>
          <a:p>
            <a:r>
              <a:rPr lang="en-US" baseline="0" dirty="0" smtClean="0"/>
              <a:t>Perhaps you use TDD (</a:t>
            </a:r>
            <a:r>
              <a:rPr lang="en-US" baseline="0" dirty="0" err="1" smtClean="0"/>
              <a:t>RedGreenRefactor</a:t>
            </a:r>
            <a:r>
              <a:rPr lang="en-US" baseline="0" dirty="0" smtClean="0"/>
              <a:t>) when building your tests, perhaps you do test first, perhaps you write a bunch of code and figure out the tests later, but I’m not going to get into that argument with you today, other than to express </a:t>
            </a:r>
            <a:r>
              <a:rPr lang="en-US" baseline="0" dirty="0" err="1" smtClean="0"/>
              <a:t>whats</a:t>
            </a:r>
            <a:r>
              <a:rPr lang="en-US" baseline="0" dirty="0" smtClean="0"/>
              <a:t> worked for me recently.</a:t>
            </a:r>
          </a:p>
          <a:p>
            <a:endParaRPr lang="en-US" baseline="0" dirty="0" smtClean="0"/>
          </a:p>
          <a:p>
            <a:r>
              <a:rPr lang="en-US" dirty="0" smtClean="0"/>
              <a:t>My</a:t>
            </a:r>
            <a:r>
              <a:rPr lang="en-US" baseline="0" dirty="0" smtClean="0"/>
              <a:t> simple definition: “Test Driven Design is the practice of writing code so that it will be easier to test that code in isolation.”  This does mean that you make some tradeoffs in your architecture to support testing.  The goal, and what I hope to show today, is that the cost of these tradeoffs is made up for by the time and money you save dealing with change later.  Slightly more effort upfront = big savings down the road.</a:t>
            </a:r>
          </a:p>
          <a:p>
            <a:endParaRPr lang="en-US" baseline="0" dirty="0" smtClean="0"/>
          </a:p>
          <a:p>
            <a:r>
              <a:rPr lang="en-US" baseline="0" dirty="0" smtClean="0"/>
              <a:t>What is the audience experience with this?</a:t>
            </a:r>
          </a:p>
          <a:p>
            <a:pPr>
              <a:buFont typeface="Arial" charset="0"/>
              <a:buChar char="•"/>
            </a:pPr>
            <a:r>
              <a:rPr lang="en-US" baseline="0" dirty="0" smtClean="0"/>
              <a:t>Who has done/is doing TDD (any form)?</a:t>
            </a:r>
          </a:p>
          <a:p>
            <a:pPr lvl="0">
              <a:buFont typeface="Arial" charset="0"/>
              <a:buChar char="•"/>
            </a:pPr>
            <a:r>
              <a:rPr lang="en-US" baseline="0" dirty="0" smtClean="0"/>
              <a:t>Who has written unit tests (w/out TDD)?</a:t>
            </a:r>
          </a:p>
          <a:p>
            <a:pPr>
              <a:buFont typeface="Arial" charset="0"/>
              <a:buChar char="•"/>
            </a:pPr>
            <a:r>
              <a:rPr lang="en-US" baseline="0" dirty="0" smtClean="0"/>
              <a:t>Who has heard of TDD?</a:t>
            </a:r>
          </a:p>
          <a:p>
            <a:pPr>
              <a:buFont typeface="Arial" charset="0"/>
              <a:buChar char="•"/>
            </a:pPr>
            <a:r>
              <a:rPr lang="en-US" baseline="0" dirty="0" smtClean="0"/>
              <a:t>Who attended Scott </a:t>
            </a:r>
            <a:r>
              <a:rPr lang="en-US" baseline="0" dirty="0" err="1" smtClean="0"/>
              <a:t>Bellware’s</a:t>
            </a:r>
            <a:r>
              <a:rPr lang="en-US" baseline="0" dirty="0" smtClean="0"/>
              <a:t> presentation a year or two ago?</a:t>
            </a:r>
            <a:endParaRPr lang="en-US" dirty="0"/>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time people talk about TDD in a</a:t>
            </a:r>
            <a:r>
              <a:rPr lang="en-US" baseline="0" dirty="0" smtClean="0"/>
              <a:t> ‘</a:t>
            </a:r>
            <a:r>
              <a:rPr lang="en-US" baseline="0" dirty="0" err="1" smtClean="0"/>
              <a:t>greenfield</a:t>
            </a:r>
            <a:r>
              <a:rPr lang="en-US" baseline="0" dirty="0" smtClean="0"/>
              <a:t>’ environment, where you’re writing from scratch and everything is beautiful.  This is nice but its not reality – most of the time we’re dealing with old code, written by idiots (i.e. ourselves), that wasn’t built for testing and may have started off with best intentions but has turned into a ball of mud.  So lets talk about how to deal with that.</a:t>
            </a:r>
          </a:p>
          <a:p>
            <a:endParaRPr lang="en-US" baseline="0" dirty="0" smtClean="0"/>
          </a:p>
          <a:p>
            <a:r>
              <a:rPr lang="en-US" baseline="0" dirty="0" smtClean="0"/>
              <a:t>First pragmatic point: change happens.  Bugs appear.  invariants change.  That feature where the user said “oh we’ll NEVER do XYZ…”, they meant “we only do that once per quarter.”  Etc.</a:t>
            </a:r>
          </a:p>
          <a:p>
            <a:endParaRPr lang="en-US" baseline="0" dirty="0" smtClean="0"/>
          </a:p>
          <a:p>
            <a:r>
              <a:rPr lang="en-US" baseline="0" dirty="0" smtClean="0"/>
              <a:t>So, we want to deal with change by using TDD-</a:t>
            </a:r>
            <a:r>
              <a:rPr lang="en-US" baseline="0" dirty="0" err="1" smtClean="0"/>
              <a:t>esque</a:t>
            </a:r>
            <a:r>
              <a:rPr lang="en-US" baseline="0" dirty="0" smtClean="0"/>
              <a:t> practices.  If you’ve tried to write unit tests before, you’ll realize that there is a certain amount of inertia you have to move against, we’re going to call this “friction,” it is the difficulty in getting your code under test and getting underway.  There are some tools that will help with this, but understand that the friction will never be zero – so the first time around you might need to take it on a bit of faith that these techniques will help.</a:t>
            </a:r>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t>
            </a:r>
          </a:p>
          <a:p>
            <a:r>
              <a:rPr lang="en-US" dirty="0" smtClean="0"/>
              <a:t>TestDriven.NET</a:t>
            </a:r>
          </a:p>
          <a:p>
            <a:r>
              <a:rPr lang="en-US" dirty="0" smtClean="0"/>
              <a:t>SpringFramework.NET</a:t>
            </a:r>
          </a:p>
          <a:p>
            <a:r>
              <a:rPr lang="en-US" dirty="0" err="1" smtClean="0"/>
              <a:t>RhinoMocks</a:t>
            </a:r>
            <a:endParaRPr lang="en-US" dirty="0" smtClean="0"/>
          </a:p>
          <a:p>
            <a:r>
              <a:rPr lang="en-US" dirty="0" err="1" smtClean="0"/>
              <a:t>xUnit</a:t>
            </a:r>
            <a:r>
              <a:rPr lang="en-US" dirty="0" smtClean="0"/>
              <a:t> test framework</a:t>
            </a:r>
          </a:p>
          <a:p>
            <a:endParaRPr lang="en-US" dirty="0" smtClean="0"/>
          </a:p>
          <a:p>
            <a:pPr>
              <a:buFont typeface="Arial" charset="0"/>
              <a:buChar char="•"/>
            </a:pPr>
            <a:r>
              <a:rPr lang="en-US" dirty="0" smtClean="0"/>
              <a:t>First walk through application – click through a couple of the buttons and show</a:t>
            </a:r>
            <a:r>
              <a:rPr lang="en-US" baseline="0" dirty="0" smtClean="0"/>
              <a:t> what we’re dealing with</a:t>
            </a:r>
          </a:p>
          <a:p>
            <a:pPr>
              <a:buFont typeface="Arial" charset="0"/>
              <a:buChar char="•"/>
            </a:pPr>
            <a:r>
              <a:rPr lang="en-US" baseline="0" dirty="0" smtClean="0"/>
              <a:t>Now, we want to test “launching” without actually doing it for the obvious reasons.  Walk through example. (implement in spring)</a:t>
            </a:r>
          </a:p>
          <a:p>
            <a:pPr>
              <a:buFont typeface="Arial" charset="0"/>
              <a:buChar char="•"/>
            </a:pPr>
            <a:r>
              <a:rPr lang="en-US" baseline="0" dirty="0" err="1" smtClean="0"/>
              <a:t>FiringSolution</a:t>
            </a:r>
            <a:r>
              <a:rPr lang="en-US" baseline="0" dirty="0" smtClean="0"/>
              <a:t> – not sure this gets the correct results, and its kind of important.  </a:t>
            </a:r>
          </a:p>
          <a:p>
            <a:pPr>
              <a:buFont typeface="Arial" charset="0"/>
              <a:buChar char="•"/>
            </a:pPr>
            <a:r>
              <a:rPr lang="en-US" baseline="0" dirty="0" err="1" smtClean="0"/>
              <a:t>TargetingSystem</a:t>
            </a:r>
            <a:r>
              <a:rPr lang="en-US" baseline="0" dirty="0" smtClean="0"/>
              <a:t> dependencies to Firing Solution</a:t>
            </a:r>
          </a:p>
          <a:p>
            <a:pPr>
              <a:buFont typeface="Arial" charset="0"/>
              <a:buChar char="•"/>
            </a:pPr>
            <a:r>
              <a:rPr lang="en-US" baseline="0" dirty="0" err="1" smtClean="0"/>
              <a:t>TargetingSystem</a:t>
            </a:r>
            <a:r>
              <a:rPr lang="en-US" baseline="0" dirty="0" smtClean="0"/>
              <a:t> dependencies to File System (mainframe dependency)</a:t>
            </a:r>
          </a:p>
          <a:p>
            <a:pPr>
              <a:buFont typeface="Arial" charset="0"/>
              <a:buChar char="•"/>
            </a:pPr>
            <a:r>
              <a:rPr lang="en-US" baseline="0" dirty="0" smtClean="0"/>
              <a:t>Database dependencies if there’s time</a:t>
            </a:r>
          </a:p>
          <a:p>
            <a:pPr>
              <a:buFont typeface="Arial" charset="0"/>
              <a:buChar char="•"/>
            </a:pPr>
            <a:r>
              <a:rPr lang="en-US" baseline="0" dirty="0" smtClean="0"/>
              <a:t>Cleanup other things in web app (remove code from web app to where it can be tested)</a:t>
            </a:r>
          </a:p>
          <a:p>
            <a:pPr>
              <a:buFont typeface="Arial" charset="0"/>
              <a:buChar char="•"/>
            </a:pPr>
            <a:endParaRPr lang="en-US" dirty="0"/>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Things</a:t>
            </a:r>
            <a:r>
              <a:rPr lang="en-US" baseline="0" dirty="0" smtClean="0"/>
              <a:t> to mock: </a:t>
            </a:r>
            <a:r>
              <a:rPr lang="en-US" dirty="0" smtClean="0"/>
              <a:t>databases, network</a:t>
            </a:r>
            <a:r>
              <a:rPr lang="en-US" baseline="0" dirty="0" smtClean="0"/>
              <a:t> connections, outside file systems, things that are difficult to work with</a:t>
            </a:r>
            <a:endParaRPr lang="en-US" dirty="0"/>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Martin</a:t>
            </a:r>
            <a:r>
              <a:rPr lang="en-US" baseline="0" dirty="0" smtClean="0"/>
              <a:t> Fowler, Gerard </a:t>
            </a:r>
            <a:r>
              <a:rPr lang="en-US" baseline="0" dirty="0" err="1" smtClean="0"/>
              <a:t>Meszaros</a:t>
            </a:r>
            <a:endParaRPr lang="en-US" baseline="0" dirty="0" smtClean="0"/>
          </a:p>
          <a:p>
            <a:r>
              <a:rPr lang="en-US" baseline="0" dirty="0" smtClean="0"/>
              <a:t>Test Double – generic term for any sort of pretend object used for testing.</a:t>
            </a:r>
          </a:p>
          <a:p>
            <a:endParaRPr lang="en-US" baseline="0" dirty="0" smtClean="0"/>
          </a:p>
          <a:p>
            <a:r>
              <a:rPr lang="en-US" baseline="0" dirty="0" smtClean="0"/>
              <a:t>Dummy – passed around but never used, mainly there to fill parameter lists</a:t>
            </a:r>
          </a:p>
          <a:p>
            <a:r>
              <a:rPr lang="en-US" baseline="0" dirty="0" smtClean="0"/>
              <a:t>Fake – objects with working implementations, but usually not suitable for production (i.e. in-memory database)</a:t>
            </a:r>
          </a:p>
          <a:p>
            <a:r>
              <a:rPr lang="en-US" baseline="0" dirty="0" smtClean="0"/>
              <a:t>Stubs – provides canned answers to calls made during the test, but doesn’t do any verification</a:t>
            </a:r>
          </a:p>
          <a:p>
            <a:r>
              <a:rPr lang="en-US" baseline="0" dirty="0" smtClean="0"/>
              <a:t>Mocks – objects preprogrammed with expectations about what they are supposed to receive</a:t>
            </a:r>
            <a:endParaRPr lang="en-US" dirty="0"/>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Michael</a:t>
            </a:r>
            <a:r>
              <a:rPr lang="en-US" baseline="0" dirty="0" smtClean="0"/>
              <a:t> Feathers Working Effectively with Legacy Code</a:t>
            </a:r>
            <a:endParaRPr lang="en-US" dirty="0"/>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E954CEE-9AC3-4732-A4F7-FDDE61E80717}"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blackfin_bkgrnd.gif                                            0011BE75Macintosh HD                   C01DBD69:"/>
          <p:cNvPicPr>
            <a:picLocks noChangeAspect="1" noChangeArrowheads="1"/>
          </p:cNvPicPr>
          <p:nvPr userDrawn="1"/>
        </p:nvPicPr>
        <p:blipFill>
          <a:blip r:embed="rId2"/>
          <a:srcRect/>
          <a:stretch>
            <a:fillRect/>
          </a:stretch>
        </p:blipFill>
        <p:spPr bwMode="auto">
          <a:xfrm>
            <a:off x="-50800" y="0"/>
            <a:ext cx="9144000"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1295400"/>
            <a:ext cx="1657350" cy="3810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1295400"/>
            <a:ext cx="4819650" cy="3810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81200" y="2667000"/>
            <a:ext cx="32385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2667000"/>
            <a:ext cx="32385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descr="blackfin_bkgrnd.gif                                            0011BE75Macintosh HD                   C01DBD69:"/>
          <p:cNvPicPr>
            <a:picLocks noChangeAspect="1" noChangeArrowheads="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13"/>
          <p:cNvSpPr>
            <a:spLocks noGrp="1" noChangeArrowheads="1"/>
          </p:cNvSpPr>
          <p:nvPr>
            <p:ph type="title"/>
          </p:nvPr>
        </p:nvSpPr>
        <p:spPr bwMode="auto">
          <a:xfrm>
            <a:off x="1981200" y="1295400"/>
            <a:ext cx="6629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14"/>
          <p:cNvSpPr>
            <a:spLocks noGrp="1" noChangeArrowheads="1"/>
          </p:cNvSpPr>
          <p:nvPr>
            <p:ph type="body" idx="1"/>
          </p:nvPr>
        </p:nvSpPr>
        <p:spPr bwMode="auto">
          <a:xfrm>
            <a:off x="1981200" y="2667000"/>
            <a:ext cx="66294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charset="0"/>
        </a:defRPr>
      </a:lvl2pPr>
      <a:lvl3pPr algn="l" rtl="0" eaLnBrk="1" fontAlgn="base" hangingPunct="1">
        <a:spcBef>
          <a:spcPct val="0"/>
        </a:spcBef>
        <a:spcAft>
          <a:spcPct val="0"/>
        </a:spcAft>
        <a:defRPr sz="4400">
          <a:solidFill>
            <a:schemeClr val="tx2"/>
          </a:solidFill>
          <a:latin typeface="Times" charset="0"/>
        </a:defRPr>
      </a:lvl3pPr>
      <a:lvl4pPr algn="l" rtl="0" eaLnBrk="1" fontAlgn="base" hangingPunct="1">
        <a:spcBef>
          <a:spcPct val="0"/>
        </a:spcBef>
        <a:spcAft>
          <a:spcPct val="0"/>
        </a:spcAft>
        <a:defRPr sz="4400">
          <a:solidFill>
            <a:schemeClr val="tx2"/>
          </a:solidFill>
          <a:latin typeface="Times" charset="0"/>
        </a:defRPr>
      </a:lvl4pPr>
      <a:lvl5pPr algn="l" rtl="0" eaLnBrk="1" fontAlgn="base" hangingPunct="1">
        <a:spcBef>
          <a:spcPct val="0"/>
        </a:spcBef>
        <a:spcAft>
          <a:spcPct val="0"/>
        </a:spcAft>
        <a:defRPr sz="4400">
          <a:solidFill>
            <a:schemeClr val="tx2"/>
          </a:solidFill>
          <a:latin typeface="Times" charset="0"/>
        </a:defRPr>
      </a:lvl5pPr>
      <a:lvl6pPr marL="457200" algn="l" rtl="0" eaLnBrk="1" fontAlgn="base" hangingPunct="1">
        <a:spcBef>
          <a:spcPct val="0"/>
        </a:spcBef>
        <a:spcAft>
          <a:spcPct val="0"/>
        </a:spcAft>
        <a:defRPr sz="4400">
          <a:solidFill>
            <a:schemeClr val="tx2"/>
          </a:solidFill>
          <a:latin typeface="Times" charset="0"/>
        </a:defRPr>
      </a:lvl6pPr>
      <a:lvl7pPr marL="914400" algn="l" rtl="0" eaLnBrk="1" fontAlgn="base" hangingPunct="1">
        <a:spcBef>
          <a:spcPct val="0"/>
        </a:spcBef>
        <a:spcAft>
          <a:spcPct val="0"/>
        </a:spcAft>
        <a:defRPr sz="4400">
          <a:solidFill>
            <a:schemeClr val="tx2"/>
          </a:solidFill>
          <a:latin typeface="Times" charset="0"/>
        </a:defRPr>
      </a:lvl7pPr>
      <a:lvl8pPr marL="1371600" algn="l" rtl="0" eaLnBrk="1" fontAlgn="base" hangingPunct="1">
        <a:spcBef>
          <a:spcPct val="0"/>
        </a:spcBef>
        <a:spcAft>
          <a:spcPct val="0"/>
        </a:spcAft>
        <a:defRPr sz="4400">
          <a:solidFill>
            <a:schemeClr val="tx2"/>
          </a:solidFill>
          <a:latin typeface="Times" charset="0"/>
        </a:defRPr>
      </a:lvl8pPr>
      <a:lvl9pPr marL="1828800" algn="l" rtl="0" eaLnBrk="1" fontAlgn="base" hangingPunct="1">
        <a:spcBef>
          <a:spcPct val="0"/>
        </a:spcBef>
        <a:spcAft>
          <a:spcPct val="0"/>
        </a:spcAft>
        <a:defRPr sz="4400">
          <a:solidFill>
            <a:schemeClr val="tx2"/>
          </a:solidFill>
          <a:latin typeface="Times"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itchFamily="34" charset="0"/>
                <a:cs typeface="Tahoma" pitchFamily="34" charset="0"/>
              </a:rPr>
              <a:t>Test Driven</a:t>
            </a:r>
            <a:endParaRPr lang="en-US" dirty="0">
              <a:latin typeface="Tahoma" pitchFamily="34" charset="0"/>
              <a:cs typeface="Tahoma" pitchFamily="34" charset="0"/>
            </a:endParaRPr>
          </a:p>
        </p:txBody>
      </p:sp>
      <p:graphicFrame>
        <p:nvGraphicFramePr>
          <p:cNvPr id="4" name="Table 3"/>
          <p:cNvGraphicFramePr>
            <a:graphicFrameLocks noGrp="1"/>
          </p:cNvGraphicFramePr>
          <p:nvPr/>
        </p:nvGraphicFramePr>
        <p:xfrm>
          <a:off x="1752600" y="4495800"/>
          <a:ext cx="6934200" cy="914400"/>
        </p:xfrm>
        <a:graphic>
          <a:graphicData uri="http://schemas.openxmlformats.org/drawingml/2006/table">
            <a:tbl>
              <a:tblPr firstRow="1" bandRow="1">
                <a:tableStyleId>{3B4B98B0-60AC-42C2-AFA5-B58CD77FA1E5}</a:tableStyleId>
              </a:tblPr>
              <a:tblGrid>
                <a:gridCol w="3467100"/>
                <a:gridCol w="3467100"/>
              </a:tblGrid>
              <a:tr h="838200">
                <a:tc>
                  <a:txBody>
                    <a:bodyPr/>
                    <a:lstStyle/>
                    <a:p>
                      <a:r>
                        <a:rPr lang="en-US" sz="1800" b="0" baseline="0" dirty="0" smtClean="0"/>
                        <a:t>Tony Rasa</a:t>
                      </a:r>
                    </a:p>
                    <a:p>
                      <a:r>
                        <a:rPr lang="en-US" sz="1800" b="0" baseline="0" dirty="0" smtClean="0"/>
                        <a:t>trasa@meancat.com</a:t>
                      </a:r>
                    </a:p>
                    <a:p>
                      <a:endParaRPr lang="en-US" b="0" baseline="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t>www.blackfintech.com</a:t>
                      </a:r>
                    </a:p>
                    <a:p>
                      <a:r>
                        <a:rPr lang="en-US" sz="1800" b="0" baseline="0" dirty="0" smtClean="0"/>
                        <a:t>blog.meancat.com/</a:t>
                      </a:r>
                      <a:r>
                        <a:rPr lang="en-US" sz="1800" b="0" baseline="0" dirty="0" err="1" smtClean="0"/>
                        <a:t>trasa</a:t>
                      </a:r>
                      <a:endParaRPr lang="en-US" sz="1800" b="0" baseline="0" dirty="0" smtClean="0"/>
                    </a:p>
                    <a:p>
                      <a:endParaRPr lang="en-US" b="0" baseline="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 Driven?”</a:t>
            </a:r>
            <a:endParaRPr lang="en-US" dirty="0"/>
          </a:p>
        </p:txBody>
      </p:sp>
      <p:sp>
        <p:nvSpPr>
          <p:cNvPr id="3" name="Content Placeholder 2"/>
          <p:cNvSpPr>
            <a:spLocks noGrp="1"/>
          </p:cNvSpPr>
          <p:nvPr>
            <p:ph idx="1"/>
          </p:nvPr>
        </p:nvSpPr>
        <p:spPr/>
        <p:txBody>
          <a:bodyPr/>
          <a:lstStyle/>
          <a:p>
            <a:pPr>
              <a:buNone/>
            </a:pPr>
            <a:r>
              <a:rPr lang="en-US" sz="2200" dirty="0" smtClean="0"/>
              <a:t>…and what do I mean by “test driven design”?</a:t>
            </a:r>
          </a:p>
          <a:p>
            <a:pPr>
              <a:buNone/>
            </a:pPr>
            <a:endParaRPr lang="en-US" sz="2200" dirty="0" smtClean="0"/>
          </a:p>
          <a:p>
            <a:pPr>
              <a:buNone/>
            </a:pPr>
            <a:r>
              <a:rPr lang="en-US" sz="2200" dirty="0" smtClean="0"/>
              <a:t>…your experiences?</a:t>
            </a:r>
          </a:p>
          <a:p>
            <a:pPr>
              <a:buNone/>
            </a:pPr>
            <a:endParaRPr lang="en-US" sz="2200" dirty="0" smtClean="0"/>
          </a:p>
          <a:p>
            <a:pPr>
              <a:buNone/>
            </a:pPr>
            <a:r>
              <a:rPr lang="en-US" sz="2200" smtClean="0"/>
              <a:t>…questions?</a:t>
            </a: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Approaches</a:t>
            </a:r>
            <a:endParaRPr lang="en-US" dirty="0"/>
          </a:p>
        </p:txBody>
      </p:sp>
      <p:sp>
        <p:nvSpPr>
          <p:cNvPr id="3" name="Content Placeholder 2"/>
          <p:cNvSpPr>
            <a:spLocks noGrp="1"/>
          </p:cNvSpPr>
          <p:nvPr>
            <p:ph idx="1"/>
          </p:nvPr>
        </p:nvSpPr>
        <p:spPr/>
        <p:txBody>
          <a:bodyPr/>
          <a:lstStyle/>
          <a:p>
            <a:r>
              <a:rPr lang="en-US" dirty="0" smtClean="0"/>
              <a:t>Greenfield</a:t>
            </a:r>
          </a:p>
          <a:p>
            <a:r>
              <a:rPr lang="en-US" dirty="0" smtClean="0"/>
              <a:t>Change Happens</a:t>
            </a:r>
          </a:p>
          <a:p>
            <a:r>
              <a:rPr lang="en-US" dirty="0" smtClean="0"/>
              <a:t>Reduce Friction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&amp; Tools</a:t>
            </a:r>
            <a:endParaRPr lang="en-US" dirty="0"/>
          </a:p>
        </p:txBody>
      </p:sp>
      <p:sp>
        <p:nvSpPr>
          <p:cNvPr id="3" name="Content Placeholder 2"/>
          <p:cNvSpPr>
            <a:spLocks noGrp="1"/>
          </p:cNvSpPr>
          <p:nvPr>
            <p:ph idx="1"/>
          </p:nvPr>
        </p:nvSpPr>
        <p:spPr>
          <a:xfrm>
            <a:off x="1981200" y="2667000"/>
            <a:ext cx="6629400" cy="2743200"/>
          </a:xfrm>
        </p:spPr>
        <p:txBody>
          <a:bodyPr/>
          <a:lstStyle/>
          <a:p>
            <a:r>
              <a:rPr lang="en-US" sz="2800" dirty="0" smtClean="0"/>
              <a:t>Launch without Launching</a:t>
            </a:r>
          </a:p>
          <a:p>
            <a:r>
              <a:rPr lang="en-US" sz="2800" dirty="0" smtClean="0"/>
              <a:t>Solve Firing Solution</a:t>
            </a:r>
          </a:p>
          <a:p>
            <a:r>
              <a:rPr lang="en-US" sz="2800" dirty="0" smtClean="0"/>
              <a:t>Targeting System</a:t>
            </a:r>
          </a:p>
          <a:p>
            <a:r>
              <a:rPr lang="en-US" sz="2800" dirty="0" smtClean="0"/>
              <a:t>File System Dependency</a:t>
            </a:r>
          </a:p>
          <a:p>
            <a:r>
              <a:rPr lang="en-US" sz="2800" dirty="0" smtClean="0"/>
              <a:t>Other Stuff…</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629400" cy="1143000"/>
          </a:xfrm>
        </p:spPr>
        <p:txBody>
          <a:bodyPr/>
          <a:lstStyle/>
          <a:p>
            <a:r>
              <a:rPr lang="en-US" dirty="0" smtClean="0"/>
              <a:t>What did we learn?</a:t>
            </a:r>
            <a:endParaRPr lang="en-US" dirty="0"/>
          </a:p>
        </p:txBody>
      </p:sp>
      <p:sp>
        <p:nvSpPr>
          <p:cNvPr id="3" name="Content Placeholder 2"/>
          <p:cNvSpPr>
            <a:spLocks noGrp="1"/>
          </p:cNvSpPr>
          <p:nvPr>
            <p:ph idx="1"/>
          </p:nvPr>
        </p:nvSpPr>
        <p:spPr>
          <a:xfrm>
            <a:off x="1981200" y="1676400"/>
            <a:ext cx="6629400" cy="4724400"/>
          </a:xfrm>
        </p:spPr>
        <p:txBody>
          <a:bodyPr/>
          <a:lstStyle/>
          <a:p>
            <a:r>
              <a:rPr lang="en-US" dirty="0" smtClean="0"/>
              <a:t>Test Interactions, not just States</a:t>
            </a:r>
          </a:p>
          <a:p>
            <a:r>
              <a:rPr lang="en-US" dirty="0" smtClean="0"/>
              <a:t>Remove dependencies</a:t>
            </a:r>
          </a:p>
          <a:p>
            <a:pPr lvl="1"/>
            <a:r>
              <a:rPr lang="en-US" dirty="0" smtClean="0"/>
              <a:t>Mock Hard Stuff</a:t>
            </a:r>
            <a:endParaRPr lang="en-US" dirty="0" smtClean="0"/>
          </a:p>
          <a:p>
            <a:r>
              <a:rPr lang="en-US" dirty="0" smtClean="0"/>
              <a:t>Reduce friction</a:t>
            </a:r>
          </a:p>
          <a:p>
            <a:r>
              <a:rPr lang="en-US" dirty="0" smtClean="0"/>
              <a:t>Tools are important</a:t>
            </a:r>
          </a:p>
          <a:p>
            <a:r>
              <a:rPr lang="en-US" dirty="0" smtClean="0"/>
              <a:t>Watch for </a:t>
            </a:r>
            <a:r>
              <a:rPr lang="en-US" smtClean="0"/>
              <a:t>Code </a:t>
            </a:r>
            <a:r>
              <a:rPr lang="en-US" smtClean="0"/>
              <a:t>Smells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29400" cy="1143000"/>
          </a:xfrm>
        </p:spPr>
        <p:txBody>
          <a:bodyPr/>
          <a:lstStyle/>
          <a:p>
            <a:r>
              <a:rPr lang="en-US" dirty="0" smtClean="0"/>
              <a:t>Brief Definitions</a:t>
            </a:r>
            <a:endParaRPr lang="en-US" dirty="0"/>
          </a:p>
        </p:txBody>
      </p:sp>
      <p:sp>
        <p:nvSpPr>
          <p:cNvPr id="3" name="Content Placeholder 2"/>
          <p:cNvSpPr>
            <a:spLocks noGrp="1"/>
          </p:cNvSpPr>
          <p:nvPr>
            <p:ph idx="1"/>
          </p:nvPr>
        </p:nvSpPr>
        <p:spPr>
          <a:xfrm>
            <a:off x="1981200" y="1295400"/>
            <a:ext cx="6629400" cy="4724400"/>
          </a:xfrm>
        </p:spPr>
        <p:txBody>
          <a:bodyPr/>
          <a:lstStyle/>
          <a:p>
            <a:r>
              <a:rPr lang="en-US" dirty="0" smtClean="0"/>
              <a:t>Test Double</a:t>
            </a:r>
            <a:r>
              <a:rPr lang="en-US" i="1" dirty="0" smtClean="0"/>
              <a:t> [Fowler, </a:t>
            </a:r>
            <a:r>
              <a:rPr lang="en-US" i="1" dirty="0" err="1" smtClean="0"/>
              <a:t>Meszaros</a:t>
            </a:r>
            <a:r>
              <a:rPr lang="en-US" i="1" dirty="0" smtClean="0"/>
              <a:t>]</a:t>
            </a:r>
          </a:p>
          <a:p>
            <a:endParaRPr lang="en-US" i="1" dirty="0" smtClean="0"/>
          </a:p>
          <a:p>
            <a:r>
              <a:rPr lang="en-US" dirty="0" smtClean="0"/>
              <a:t>Dummy</a:t>
            </a:r>
          </a:p>
          <a:p>
            <a:r>
              <a:rPr lang="en-US" dirty="0" smtClean="0"/>
              <a:t>Fake</a:t>
            </a:r>
          </a:p>
          <a:p>
            <a:r>
              <a:rPr lang="en-US" dirty="0" smtClean="0"/>
              <a:t>Stub</a:t>
            </a:r>
          </a:p>
          <a:p>
            <a:r>
              <a:rPr lang="en-US" dirty="0" smtClean="0"/>
              <a:t>Mock</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6629400" cy="1143000"/>
          </a:xfrm>
        </p:spPr>
        <p:txBody>
          <a:bodyPr/>
          <a:lstStyle/>
          <a:p>
            <a:r>
              <a:rPr lang="en-US" sz="3600" dirty="0" smtClean="0"/>
              <a:t>Legacy Code Change Algorithm</a:t>
            </a:r>
            <a:endParaRPr lang="en-US" sz="3600" dirty="0"/>
          </a:p>
        </p:txBody>
      </p:sp>
      <p:sp>
        <p:nvSpPr>
          <p:cNvPr id="3" name="Content Placeholder 2"/>
          <p:cNvSpPr>
            <a:spLocks noGrp="1"/>
          </p:cNvSpPr>
          <p:nvPr>
            <p:ph idx="1"/>
          </p:nvPr>
        </p:nvSpPr>
        <p:spPr>
          <a:xfrm>
            <a:off x="1981200" y="1676400"/>
            <a:ext cx="6629400" cy="4114800"/>
          </a:xfrm>
        </p:spPr>
        <p:txBody>
          <a:bodyPr/>
          <a:lstStyle/>
          <a:p>
            <a:r>
              <a:rPr lang="en-US" dirty="0" smtClean="0"/>
              <a:t>Identify Change Points</a:t>
            </a:r>
          </a:p>
          <a:p>
            <a:r>
              <a:rPr lang="en-US" dirty="0" smtClean="0"/>
              <a:t>Find Test Points</a:t>
            </a:r>
          </a:p>
          <a:p>
            <a:r>
              <a:rPr lang="en-US" dirty="0" smtClean="0"/>
              <a:t>Break Dependencies</a:t>
            </a:r>
          </a:p>
          <a:p>
            <a:r>
              <a:rPr lang="en-US" dirty="0" smtClean="0"/>
              <a:t>Write Tests</a:t>
            </a:r>
          </a:p>
          <a:p>
            <a:r>
              <a:rPr lang="en-US" dirty="0" smtClean="0"/>
              <a:t>Make Changes &amp; </a:t>
            </a:r>
            <a:r>
              <a:rPr lang="en-US" dirty="0" err="1" smtClean="0"/>
              <a:t>Refactor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smtClean="0"/>
              <a:t>Changes how you write software</a:t>
            </a:r>
          </a:p>
          <a:p>
            <a:r>
              <a:rPr lang="en-US" dirty="0" smtClean="0"/>
              <a:t>Discover Weaknesses in Code</a:t>
            </a:r>
          </a:p>
          <a:p>
            <a:r>
              <a:rPr lang="en-US" dirty="0" smtClean="0"/>
              <a:t>Dealing with Change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629400" cy="685800"/>
          </a:xfrm>
        </p:spPr>
        <p:txBody>
          <a:bodyPr/>
          <a:lstStyle/>
          <a:p>
            <a:r>
              <a:rPr lang="en-US" dirty="0" smtClean="0"/>
              <a:t>Resources </a:t>
            </a:r>
            <a:r>
              <a:rPr lang="en-US" smtClean="0"/>
              <a:t>/ Questions</a:t>
            </a:r>
            <a:endParaRPr lang="en-US" dirty="0"/>
          </a:p>
        </p:txBody>
      </p:sp>
      <p:sp>
        <p:nvSpPr>
          <p:cNvPr id="3" name="Content Placeholder 2"/>
          <p:cNvSpPr>
            <a:spLocks noGrp="1"/>
          </p:cNvSpPr>
          <p:nvPr>
            <p:ph idx="1"/>
          </p:nvPr>
        </p:nvSpPr>
        <p:spPr>
          <a:xfrm>
            <a:off x="1371600" y="990600"/>
            <a:ext cx="7239000" cy="5638800"/>
          </a:xfrm>
        </p:spPr>
        <p:txBody>
          <a:bodyPr/>
          <a:lstStyle/>
          <a:p>
            <a:r>
              <a:rPr lang="en-US" sz="2800" i="1" dirty="0" smtClean="0"/>
              <a:t>Working Effectively with Legacy Code </a:t>
            </a:r>
            <a:r>
              <a:rPr lang="en-US" sz="2800" dirty="0" smtClean="0"/>
              <a:t>– Michael C. Feathers</a:t>
            </a:r>
          </a:p>
          <a:p>
            <a:r>
              <a:rPr lang="en-US" sz="2800" dirty="0" smtClean="0"/>
              <a:t>ayende.com</a:t>
            </a:r>
          </a:p>
          <a:p>
            <a:r>
              <a:rPr lang="en-US" sz="2800" dirty="0" smtClean="0"/>
              <a:t>testdriven.net</a:t>
            </a:r>
          </a:p>
          <a:p>
            <a:r>
              <a:rPr lang="en-US" sz="2800" dirty="0" smtClean="0"/>
              <a:t>springframework.net</a:t>
            </a:r>
          </a:p>
          <a:p>
            <a:r>
              <a:rPr lang="en-US" sz="2800" dirty="0" smtClean="0"/>
              <a:t>blog.meancat.com/</a:t>
            </a:r>
            <a:r>
              <a:rPr lang="en-US" sz="2800" dirty="0" err="1" smtClean="0"/>
              <a:t>trasa</a:t>
            </a:r>
            <a:endParaRPr lang="en-US" sz="2800" dirty="0" smtClean="0"/>
          </a:p>
          <a:p>
            <a:endParaRPr lang="en-US" dirty="0" smtClean="0"/>
          </a:p>
          <a:p>
            <a:r>
              <a:rPr lang="en-US" dirty="0" smtClean="0"/>
              <a:t>YOUR QUESTIONS</a:t>
            </a:r>
            <a:endParaRPr lang="en-US" dirty="0"/>
          </a:p>
        </p:txBody>
      </p:sp>
    </p:spTree>
  </p:cSld>
  <p:clrMapOvr>
    <a:masterClrMapping/>
  </p:clrMapOvr>
</p:sld>
</file>

<file path=ppt/theme/theme1.xml><?xml version="1.0" encoding="utf-8"?>
<a:theme xmlns:a="http://schemas.openxmlformats.org/drawingml/2006/main" name="Blackfin">
  <a:themeElements>
    <a:clrScheme name="">
      <a:dk1>
        <a:srgbClr val="000000"/>
      </a:dk1>
      <a:lt1>
        <a:srgbClr val="FFFFFF"/>
      </a:lt1>
      <a:dk2>
        <a:srgbClr val="000000"/>
      </a:dk2>
      <a:lt2>
        <a:srgbClr val="808080"/>
      </a:lt2>
      <a:accent1>
        <a:srgbClr val="BBE0E3"/>
      </a:accent1>
      <a:accent2>
        <a:srgbClr val="0071E0"/>
      </a:accent2>
      <a:accent3>
        <a:srgbClr val="FFFFFF"/>
      </a:accent3>
      <a:accent4>
        <a:srgbClr val="000000"/>
      </a:accent4>
      <a:accent5>
        <a:srgbClr val="DAEDEF"/>
      </a:accent5>
      <a:accent6>
        <a:srgbClr val="0066CB"/>
      </a:accent6>
      <a:hlink>
        <a:srgbClr val="FF8000"/>
      </a:hlink>
      <a:folHlink>
        <a:srgbClr val="99CC00"/>
      </a:folHlink>
    </a:clrScheme>
    <a:fontScheme name="Blackfi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ckfin_brand worksh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fin_brand worksho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fin_brand worksho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fin_brand worksho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fin_brand worksho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fin_brand worksho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fin_brand workshop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fin_brand worksho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fin_brand worksho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fin_brand worksho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fin_brand worksho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fin_brand worksho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Blackfin</Template>
  <TotalTime>415</TotalTime>
  <Words>864</Words>
  <Application>Microsoft PowerPoint</Application>
  <PresentationFormat>On-screen Show (4:3)</PresentationFormat>
  <Paragraphs>101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Blackfin</vt:lpstr>
      <vt:lpstr>Test Driven</vt:lpstr>
      <vt:lpstr>What is “Test Driven?”</vt:lpstr>
      <vt:lpstr>Pragmatic Approaches</vt:lpstr>
      <vt:lpstr>Code &amp; Tools</vt:lpstr>
      <vt:lpstr>What did we learn?</vt:lpstr>
      <vt:lpstr>Brief Definitions</vt:lpstr>
      <vt:lpstr>Legacy Code Change Algorithm</vt:lpstr>
      <vt:lpstr>Observations</vt:lpstr>
      <vt:lpstr>Resources / Questions</vt:lpstr>
    </vt:vector>
  </TitlesOfParts>
  <Company>Blackfin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Tony Rasa</dc:creator>
  <cp:lastModifiedBy>Tony Rasa</cp:lastModifiedBy>
  <cp:revision>46</cp:revision>
  <cp:lastPrinted>2006-12-08T00:37:50Z</cp:lastPrinted>
  <dcterms:created xsi:type="dcterms:W3CDTF">2008-02-24T17:11:44Z</dcterms:created>
  <dcterms:modified xsi:type="dcterms:W3CDTF">2008-03-06T18:36:06Z</dcterms:modified>
</cp:coreProperties>
</file>