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97" r:id="rId5"/>
    <p:sldId id="287" r:id="rId6"/>
    <p:sldId id="276" r:id="rId7"/>
    <p:sldId id="290" r:id="rId8"/>
    <p:sldId id="288" r:id="rId9"/>
    <p:sldId id="291" r:id="rId10"/>
    <p:sldId id="292" r:id="rId11"/>
    <p:sldId id="296" r:id="rId12"/>
    <p:sldId id="29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03" autoAdjust="0"/>
    <p:restoredTop sz="94660"/>
  </p:normalViewPr>
  <p:slideViewPr>
    <p:cSldViewPr showGuides="1">
      <p:cViewPr>
        <p:scale>
          <a:sx n="73" d="100"/>
          <a:sy n="73" d="100"/>
        </p:scale>
        <p:origin x="672" y="-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1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97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29.12.2017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25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0415" y="274641"/>
            <a:ext cx="365453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590" y="274641"/>
            <a:ext cx="1076468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pPr/>
              <a:t>29.12.2017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7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2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3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589" y="1600203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5341" y="1600203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0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5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85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8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 smtClean="0"/>
              <a:t>29.12.2017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0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231C-9702-6447-A881-5A9BAA4CB57E}" type="datetimeFigureOut">
              <a:rPr lang="ru-RU" smtClean="0"/>
              <a:t>29.12.2017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065F-CA5A-CE48-A706-565C8DB795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3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 smtClean="0"/>
              <a:pPr/>
              <a:t>29.12.2017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8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2271" y="2420888"/>
            <a:ext cx="10369152" cy="1707233"/>
          </a:xfrm>
        </p:spPr>
        <p:txBody>
          <a:bodyPr>
            <a:noAutofit/>
          </a:bodyPr>
          <a:lstStyle/>
          <a:p>
            <a:r>
              <a:rPr lang="ru-RU" sz="3200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Разработка программы «Архиватор» на языке программирования С++.</a:t>
            </a:r>
            <a:endParaRPr lang="ru-RU" sz="3200" b="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5950396" y="5514462"/>
            <a:ext cx="5492280" cy="648072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Руководитель курсового проекта Володин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Исполнитель курсового проекта 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Трипольский П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</a:t>
            </a:r>
            <a:r>
              <a:rPr lang="en-US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r>
              <a:rPr lang="ru-RU" sz="1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ru-RU" sz="1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2450" y="476672"/>
            <a:ext cx="11377264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Федеральное государственное образовательное бюджетное учреждение </a:t>
            </a:r>
            <a:r>
              <a:rPr lang="ru-RU" sz="20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высшего образования </a:t>
            </a:r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«Финансовый университет при Правительстве Российской Федерации»</a:t>
            </a:r>
          </a:p>
          <a:p>
            <a:pPr algn="ctr"/>
            <a:r>
              <a:rPr lang="ru-RU" sz="20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КОЛЛЕДЖ ИНФОРАТИКИ И ПРОГРАММИРОВАНИЯ</a:t>
            </a:r>
            <a:endParaRPr lang="ru-RU" sz="20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1053852" y="6162534"/>
            <a:ext cx="10316816" cy="44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199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1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2017</a:t>
            </a:r>
            <a:r>
              <a:rPr lang="ru-RU" sz="18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ru-RU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Результаты </a:t>
            </a:r>
            <a:r>
              <a:rPr lang="ru-RU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выполнения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500" dirty="0" smtClean="0"/>
              <a:t>В ходе разработки программы были получены и усовершенствованы навыки работы со следующими составляющими</a:t>
            </a:r>
            <a:r>
              <a:rPr lang="en-US" sz="2500" dirty="0" smtClean="0"/>
              <a:t>:</a:t>
            </a:r>
            <a:endParaRPr lang="ru-RU" sz="2500" dirty="0" smtClean="0"/>
          </a:p>
          <a:p>
            <a:pPr marL="388620" indent="-342900"/>
            <a:r>
              <a:rPr lang="ru-RU" sz="2500" dirty="0" smtClean="0"/>
              <a:t>Синтаксис языка программирования С++</a:t>
            </a:r>
            <a:endParaRPr lang="ru-RU" sz="2500" dirty="0"/>
          </a:p>
          <a:p>
            <a:pPr marL="388620" indent="-342900"/>
            <a:r>
              <a:rPr lang="ru-RU" sz="2500" dirty="0" smtClean="0"/>
              <a:t>Библиотека </a:t>
            </a:r>
            <a:r>
              <a:rPr lang="en-US" sz="2500" dirty="0" err="1" smtClean="0"/>
              <a:t>Qt</a:t>
            </a:r>
            <a:r>
              <a:rPr lang="en-US" sz="2500" dirty="0" smtClean="0"/>
              <a:t> </a:t>
            </a:r>
            <a:r>
              <a:rPr lang="ru-RU" sz="2500" dirty="0" smtClean="0"/>
              <a:t>версии 5</a:t>
            </a:r>
            <a:endParaRPr lang="ru-RU" sz="2500" dirty="0" smtClean="0"/>
          </a:p>
          <a:p>
            <a:pPr marL="388620" indent="-342900"/>
            <a:r>
              <a:rPr lang="ru-RU" sz="2500" dirty="0" smtClean="0"/>
              <a:t>ООП</a:t>
            </a:r>
          </a:p>
          <a:p>
            <a:pPr marL="45720" indent="0">
              <a:buNone/>
            </a:pPr>
            <a:endParaRPr lang="ru-RU" sz="2500" dirty="0"/>
          </a:p>
          <a:p>
            <a:pPr marL="45720" indent="0">
              <a:buNone/>
            </a:pPr>
            <a:r>
              <a:rPr lang="ru-RU" sz="2500" dirty="0" smtClean="0"/>
              <a:t>Цели </a:t>
            </a:r>
            <a:r>
              <a:rPr lang="ru-RU" sz="2500" dirty="0"/>
              <a:t>и задачи, поставленные при выполнении курсового проекта, выполнены с соблюдением всех предъявленных </a:t>
            </a:r>
            <a:r>
              <a:rPr lang="ru-RU" sz="2500" dirty="0" smtClean="0"/>
              <a:t>требований</a:t>
            </a:r>
            <a:r>
              <a:rPr lang="en-US" sz="2500" dirty="0"/>
              <a:t> </a:t>
            </a:r>
            <a:r>
              <a:rPr lang="ru-RU" sz="2500" dirty="0" smtClean="0"/>
              <a:t>в установленные сроки</a:t>
            </a:r>
            <a:r>
              <a:rPr lang="en-US" sz="2500" dirty="0" smtClean="0"/>
              <a:t>. </a:t>
            </a:r>
            <a:endParaRPr lang="ru-RU" sz="2500" dirty="0"/>
          </a:p>
          <a:p>
            <a:pPr marL="45720" indent="0">
              <a:buNone/>
            </a:pPr>
            <a:endParaRPr lang="ru-RU" sz="25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0846940" y="6269384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117748" y="6269384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89756" y="188640"/>
            <a:ext cx="11278988" cy="12241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5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</a:t>
            </a:r>
            <a:endParaRPr lang="ru-RU" sz="5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/>
                <a:cs typeface="Helvetica"/>
              </a:rPr>
              <a:t>Содержание</a:t>
            </a:r>
            <a:endParaRPr lang="ru-RU" sz="4000" b="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52899" y="1916832"/>
            <a:ext cx="7128792" cy="41005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Цели курсового </a:t>
            </a:r>
            <a:r>
              <a:rPr lang="ru-RU" sz="2400" dirty="0" smtClean="0">
                <a:solidFill>
                  <a:srgbClr val="000000"/>
                </a:solidFill>
                <a:latin typeface="Helvetica"/>
                <a:cs typeface="Helvetica"/>
                <a:hlinkClick r:id="rId2" action="ppaction://hlinksldjump"/>
              </a:rPr>
              <a:t>проекта</a:t>
            </a:r>
            <a:endParaRPr lang="ru-RU" sz="2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rgbClr val="000000"/>
                </a:solidFill>
                <a:latin typeface="Helvetica"/>
                <a:cs typeface="Helvetica"/>
                <a:hlinkClick r:id="rId3" action="ppaction://hlinksldjump"/>
              </a:rPr>
              <a:t>Задачи курсового проекта</a:t>
            </a:r>
            <a:endParaRPr lang="ru-RU" sz="24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Входные и выходные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 action="ppaction://hlinksldjump"/>
              </a:rPr>
              <a:t>данные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Информационная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 action="ppaction://hlinksldjump"/>
              </a:rPr>
              <a:t>программы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Логическая модель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6" action="ppaction://hlinksldjump"/>
              </a:rPr>
              <a:t>программы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Интерфейс </a:t>
            </a: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7" action="ppaction://hlinksldjump"/>
              </a:rPr>
              <a:t>программы</a:t>
            </a:r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8" action="ppaction://hlinksldjump"/>
              </a:rPr>
              <a:t>Достоинства проекта</a:t>
            </a:r>
            <a:endParaRPr lang="ru-RU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ru-RU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9" action="ppaction://hlinksldjump"/>
              </a:rPr>
              <a:t>Результаты выполнения проекта</a:t>
            </a:r>
            <a:endParaRPr lang="en-US" sz="2400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ru-RU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0846940" y="6269384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117748" y="6269384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Helvetica"/>
                <a:cs typeface="Helvetica"/>
              </a:rPr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3976463"/>
          </a:xfrm>
        </p:spPr>
        <p:txBody>
          <a:bodyPr>
            <a:normAutofit/>
          </a:bodyPr>
          <a:lstStyle/>
          <a:p>
            <a:r>
              <a:rPr lang="ru-RU" sz="2500" dirty="0">
                <a:latin typeface="Helvetica"/>
                <a:cs typeface="Helvetica"/>
              </a:rPr>
              <a:t>Целью курсового проекта является </a:t>
            </a:r>
            <a:r>
              <a:rPr lang="ru-RU" sz="2500" dirty="0" smtClean="0">
                <a:latin typeface="Helvetica"/>
                <a:cs typeface="Helvetica"/>
              </a:rPr>
              <a:t>создание инструмента, который позволит архивировать и разархивировать файлы, при этом ведя </a:t>
            </a:r>
            <a:r>
              <a:rPr lang="ru-RU" sz="2500" dirty="0" err="1" smtClean="0">
                <a:latin typeface="Helvetica"/>
                <a:cs typeface="Helvetica"/>
              </a:rPr>
              <a:t>журналирование</a:t>
            </a:r>
            <a:r>
              <a:rPr lang="ru-RU" sz="2500" dirty="0" smtClean="0">
                <a:latin typeface="Helvetica"/>
                <a:cs typeface="Helvetica"/>
              </a:rPr>
              <a:t> архивации, гарантируя подлинность источника файла.</a:t>
            </a:r>
            <a:endParaRPr lang="en-US" sz="2500" dirty="0">
              <a:latin typeface="Helvetica"/>
              <a:cs typeface="Helvetica"/>
            </a:endParaRPr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0879880" y="6269384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117748" y="6269384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>
                <a:solidFill>
                  <a:srgbClr val="000000"/>
                </a:solidFill>
                <a:latin typeface="Helvetica"/>
                <a:cs typeface="Helvetica"/>
              </a:rPr>
              <a:t>Задачи курсового </a:t>
            </a:r>
            <a:r>
              <a:rPr lang="ru-RU" b="0" dirty="0">
                <a:solidFill>
                  <a:srgbClr val="000000"/>
                </a:solidFill>
                <a:latin typeface="Helvetica"/>
                <a:cs typeface="Helvetica"/>
              </a:rPr>
              <a:t>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9369373" cy="4351337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Создание алгоритма сжатия нового формата архивов и его реализация.</a:t>
            </a:r>
            <a:endParaRPr lang="en-US" sz="22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Разработка пользовательского интерфейса с применением кроссплатформенных технологий.</a:t>
            </a:r>
            <a:endParaRPr lang="en-US" sz="22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ru-RU" sz="2200" dirty="0" smtClean="0"/>
              <a:t>Разработка универсальной системы </a:t>
            </a:r>
            <a:r>
              <a:rPr lang="ru-RU" sz="2200" dirty="0" err="1" smtClean="0"/>
              <a:t>журналирования</a:t>
            </a:r>
            <a:r>
              <a:rPr lang="ru-RU" sz="2200" dirty="0" smtClean="0"/>
              <a:t>, работающей с большим множеством СУБД.</a:t>
            </a:r>
            <a:endParaRPr lang="ru-RU" sz="2200" dirty="0"/>
          </a:p>
          <a:p>
            <a:endParaRPr lang="ru-RU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0846940" y="6203282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117748" y="6203282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77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Входные и выходные данные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8640960" cy="1526804"/>
          </a:xfrm>
        </p:spPr>
        <p:txBody>
          <a:bodyPr>
            <a:noAutofit/>
          </a:bodyPr>
          <a:lstStyle/>
          <a:p>
            <a:pPr marL="331470" indent="-285750"/>
            <a:r>
              <a:rPr lang="ru-RU" sz="2100" dirty="0"/>
              <a:t>Входные данные </a:t>
            </a:r>
            <a:r>
              <a:rPr lang="ru-RU" sz="2100" dirty="0" smtClean="0"/>
              <a:t>—файл или архив, которые следует обработать</a:t>
            </a:r>
          </a:p>
          <a:p>
            <a:pPr marL="331470" indent="-285750"/>
            <a:r>
              <a:rPr lang="ru-RU" sz="2100" dirty="0" smtClean="0"/>
              <a:t>Выходные </a:t>
            </a:r>
            <a:r>
              <a:rPr lang="ru-RU" sz="2100" dirty="0"/>
              <a:t>данные — </a:t>
            </a:r>
            <a:r>
              <a:rPr lang="ru-RU" sz="2100" dirty="0" smtClean="0"/>
              <a:t>архив или новая директория с содержимым архива, а так же запись в базе данных</a:t>
            </a:r>
            <a:endParaRPr lang="ru-RU" sz="21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10846940" y="6294722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зад 7">
            <a:hlinkClick r:id="" action="ppaction://hlinkshowjump?jump=previousslide" highlightClick="1"/>
          </p:cNvPr>
          <p:cNvSpPr/>
          <p:nvPr/>
        </p:nvSpPr>
        <p:spPr>
          <a:xfrm>
            <a:off x="117748" y="6267021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0"/>
            <a:ext cx="11206980" cy="682750"/>
          </a:xfrm>
        </p:spPr>
        <p:txBody>
          <a:bodyPr>
            <a:normAutofit fontScale="90000"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Информационная модель программы 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10846940" y="6269384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17748" y="6269384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171904"/>
              </p:ext>
            </p:extLst>
          </p:nvPr>
        </p:nvGraphicFramePr>
        <p:xfrm>
          <a:off x="3358108" y="980728"/>
          <a:ext cx="5904656" cy="565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5153173" imgH="4933976" progId="Visio.Drawing.15">
                  <p:embed/>
                </p:oleObj>
              </mc:Choice>
              <mc:Fallback>
                <p:oleObj name="Visio" r:id="rId3" imgW="5153173" imgH="493397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108" y="980728"/>
                        <a:ext cx="5904656" cy="5653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03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Логическая модель </a:t>
            </a:r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программы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Управляющая кнопка: далее 4">
            <a:hlinkClick r:id="" action="ppaction://hlinkshowjump?jump=nextslide" highlightClick="1"/>
          </p:cNvPr>
          <p:cNvSpPr/>
          <p:nvPr/>
        </p:nvSpPr>
        <p:spPr>
          <a:xfrm>
            <a:off x="10846940" y="6268597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зад 5">
            <a:hlinkClick r:id="" action="ppaction://hlinkshowjump?jump=previousslide" highlightClick="1"/>
          </p:cNvPr>
          <p:cNvSpPr/>
          <p:nvPr/>
        </p:nvSpPr>
        <p:spPr>
          <a:xfrm>
            <a:off x="117748" y="6268232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340768"/>
            <a:ext cx="56007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1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b="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Интерфейс программы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10846940" y="6269384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зад 12">
            <a:hlinkClick r:id="" action="ppaction://hlinkshowjump?jump=previousslide" highlightClick="1"/>
          </p:cNvPr>
          <p:cNvSpPr/>
          <p:nvPr/>
        </p:nvSpPr>
        <p:spPr>
          <a:xfrm>
            <a:off x="117748" y="6269384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1916099"/>
            <a:ext cx="33813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1942062"/>
            <a:ext cx="5371453" cy="361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4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1206980" cy="943398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 проекта</a:t>
            </a:r>
            <a:endParaRPr lang="ru-RU" sz="4000" b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1804" y="1470148"/>
            <a:ext cx="10225136" cy="41910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Свой формат сжатия файлов с включенной информацией о копии программы, создавшей архив, не позволяет получить доступ к информации без записи в журнале.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Возможность архивировать любые файлы благодаря представлению файлов в бинарном виде.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Возможность использовать любую СУБД для ведения журнала. Гибкость настройки программы системным администратором.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10846940" y="6249912"/>
            <a:ext cx="1224136" cy="504056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зад 6">
            <a:hlinkClick r:id="" action="ppaction://hlinkshowjump?jump=previousslide" highlightClick="1"/>
          </p:cNvPr>
          <p:cNvSpPr/>
          <p:nvPr/>
        </p:nvSpPr>
        <p:spPr>
          <a:xfrm>
            <a:off x="189756" y="6249912"/>
            <a:ext cx="1224136" cy="504056"/>
          </a:xfrm>
          <a:prstGeom prst="actionButtonBackPrevio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Рабочий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Рабочий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Произвольный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Microsoft Visio Drawing</vt:lpstr>
      <vt:lpstr>Разработка программы «Архиватор» на языке программирования С++.</vt:lpstr>
      <vt:lpstr>Содержание</vt:lpstr>
      <vt:lpstr>Цели курсового проекта</vt:lpstr>
      <vt:lpstr>Задачи курсового проекта</vt:lpstr>
      <vt:lpstr>Входные и выходные данные</vt:lpstr>
      <vt:lpstr>Информационная модель программы </vt:lpstr>
      <vt:lpstr>Логическая модель программы</vt:lpstr>
      <vt:lpstr>Интерфейс программы</vt:lpstr>
      <vt:lpstr>Достоинства проекта</vt:lpstr>
      <vt:lpstr>Результаты выполнения проекта</vt:lpstr>
      <vt:lpstr>Презентация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2015-11-08T08:58:05Z</dcterms:created>
  <dcterms:modified xsi:type="dcterms:W3CDTF">2017-12-28T23:49:29Z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