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5" r:id="rId3"/>
    <p:sldId id="266" r:id="rId4"/>
    <p:sldId id="260" r:id="rId5"/>
    <p:sldId id="261" r:id="rId6"/>
    <p:sldId id="267" r:id="rId7"/>
    <p:sldId id="262" r:id="rId8"/>
    <p:sldId id="268" r:id="rId9"/>
    <p:sldId id="269" r:id="rId10"/>
    <p:sldId id="263" r:id="rId11"/>
    <p:sldId id="270" r:id="rId12"/>
    <p:sldId id="264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43"/>
    <p:restoredTop sz="94667"/>
  </p:normalViewPr>
  <p:slideViewPr>
    <p:cSldViewPr snapToGrid="0" snapToObjects="1">
      <p:cViewPr>
        <p:scale>
          <a:sx n="92" d="100"/>
          <a:sy n="92" d="100"/>
        </p:scale>
        <p:origin x="13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07068-D09C-F44F-89D6-32ADB2CD7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C2618-4F20-AF46-B77C-FFA580C71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905E2-91D6-144A-8230-4F6CF1DE1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D4D50-037B-A24D-832B-FC887F66C62E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3C794-35FF-FF46-BB67-DEEF12E72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CD600-E385-A343-AFC0-474AC801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13B4-F88D-CD4A-AC53-D2C3E92A9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75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DEE87-96A2-7943-B9B9-11D022601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BB540-16A3-5C4B-A637-9449881D4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51EC7-3C71-CF4F-B87B-314C4BDB7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D4D50-037B-A24D-832B-FC887F66C62E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91278-C50C-7247-87ED-87CC880A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8F66D-CEC7-BA4E-9B00-225CF0263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13B4-F88D-CD4A-AC53-D2C3E92A9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3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880480-C5D0-634F-8473-A2E416DE40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CFA9A7-3A3F-E349-8BF4-2FA49C7C4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353CC-57E6-C54D-B06E-CB98443C0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D4D50-037B-A24D-832B-FC887F66C62E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49D6-6EBB-EA46-A60A-2D03178D1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E17B7-B5F8-A843-AEF8-A11FC4665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13B4-F88D-CD4A-AC53-D2C3E92A9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2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31FBE-0567-B441-9A01-BF8F31B5D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D4FC9-175B-184E-BCE3-F9DC1753D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3951C-83F1-634F-9275-D149A469D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D4D50-037B-A24D-832B-FC887F66C62E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0AE15-5259-3042-B1BA-B340319D3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FDA67-943C-5C44-A975-19F0586D7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13B4-F88D-CD4A-AC53-D2C3E92A9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11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157F0-AA2E-314B-A058-026BFF470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2472E-2148-0347-9100-5453E499B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0D969-8133-0840-B1DC-215BEC4E3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D4D50-037B-A24D-832B-FC887F66C62E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81B1B-829B-F644-9941-3E89AD5B7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E2016-4851-D54B-A131-C2D7E30D8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13B4-F88D-CD4A-AC53-D2C3E92A9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67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DCD57-1F65-1F42-8055-F7D9381DC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A6458-1827-AF4C-BD65-7ED21D242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59A9E-B601-6B43-BE1E-6D0B9A4BF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800FA-FD70-6D41-A4BF-1DFB4607F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D4D50-037B-A24D-832B-FC887F66C62E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3617E-5BDD-0442-9AF6-2C1BCBC3B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35AD9-23D9-364D-B7A4-D38048E62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13B4-F88D-CD4A-AC53-D2C3E92A9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52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EEE9F-DCE1-2941-BED9-2307146FC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3A809-6061-9946-84E5-BC21C967E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18E15-0AFA-1D41-A84C-7EBD6F480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EFB8A3-9682-364F-8897-410252A596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284487-CAC3-4A48-B48A-F5CED089A3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DBF588-7061-1640-B1D4-9E3EB5FE2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D4D50-037B-A24D-832B-FC887F66C62E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741CA8-09D7-1F41-AB92-AAB6F19F5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FBD3A5-42EB-3B45-A214-BE96A572B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13B4-F88D-CD4A-AC53-D2C3E92A9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27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32752-FB70-7846-9423-9F31BCDDA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F3526F-744D-2344-8AA7-9075B7800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D4D50-037B-A24D-832B-FC887F66C62E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F21DB5-1ECA-C34D-B4BB-76C496FC4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F53E90-7740-4443-A660-F5AF8BDE0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13B4-F88D-CD4A-AC53-D2C3E92A9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34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34C33B-1FE6-804E-BCEA-C4A3B6776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D4D50-037B-A24D-832B-FC887F66C62E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3CF5DB-357C-7944-8028-EB1071629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E2400-ACEA-CB47-8111-692B08364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13B4-F88D-CD4A-AC53-D2C3E92A9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0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AE056-A2B9-874E-82D8-E24A107E2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7818E-F72F-2942-B3A2-03CE837D0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6B79B-5D7A-2E49-BB26-68CC7C60B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25AA5-91D6-0642-A916-36004CBD4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D4D50-037B-A24D-832B-FC887F66C62E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F3473-36F3-C64A-9824-F150DC090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A0E88-7A43-B743-98A3-16BD5D90D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13B4-F88D-CD4A-AC53-D2C3E92A9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12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9B46E-3E13-3942-B385-7AA433F58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E06B90-AA3B-0C4C-BD8F-05252ECB99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55293F-8367-704B-81F1-17611645E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C25D9-F069-124E-B77A-341BA1B43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D4D50-037B-A24D-832B-FC887F66C62E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0276E-C8D6-EB41-B6DA-8ED3B4A93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5DA3F-C013-FD42-B3CD-6C32DA4E6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13B4-F88D-CD4A-AC53-D2C3E92A9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5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0AD7E2-321F-914C-AEC9-072B8555E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B8365-233F-C140-B896-4B666062D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49A73-9362-AC40-80F7-03EB620912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D4D50-037B-A24D-832B-FC887F66C62E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CD471-E563-934B-B914-E1B93CEDF9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758AB-18B7-4148-82E3-E88D1E826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213B4-F88D-CD4A-AC53-D2C3E92A9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4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ABC638-DCEA-5042-A993-1B433E63546F}"/>
              </a:ext>
            </a:extLst>
          </p:cNvPr>
          <p:cNvSpPr txBox="1"/>
          <p:nvPr/>
        </p:nvSpPr>
        <p:spPr>
          <a:xfrm>
            <a:off x="1275008" y="828676"/>
            <a:ext cx="6368805" cy="5653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6500" dirty="0">
                <a:latin typeface="Consolas" panose="020B0609020204030204" pitchFamily="49" charset="0"/>
                <a:cs typeface="Consolas" panose="020B0609020204030204" pitchFamily="49" charset="0"/>
              </a:rPr>
              <a:t>indable</a:t>
            </a:r>
          </a:p>
          <a:p>
            <a:r>
              <a:rPr lang="en-US" sz="9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6600" dirty="0">
                <a:latin typeface="Consolas" panose="020B0609020204030204" pitchFamily="49" charset="0"/>
                <a:cs typeface="Consolas" panose="020B0609020204030204" pitchFamily="49" charset="0"/>
              </a:rPr>
              <a:t>ccessible</a:t>
            </a:r>
          </a:p>
          <a:p>
            <a:r>
              <a:rPr lang="en-US" sz="8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6500" dirty="0">
                <a:latin typeface="Consolas" panose="020B0609020204030204" pitchFamily="49" charset="0"/>
                <a:cs typeface="Consolas" panose="020B0609020204030204" pitchFamily="49" charset="0"/>
              </a:rPr>
              <a:t>nteroperable</a:t>
            </a:r>
          </a:p>
          <a:p>
            <a:r>
              <a:rPr lang="en-US" sz="8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6500" dirty="0">
                <a:latin typeface="Consolas" panose="020B0609020204030204" pitchFamily="49" charset="0"/>
                <a:cs typeface="Consolas" panose="020B0609020204030204" pitchFamily="49" charset="0"/>
              </a:rPr>
              <a:t>eusable</a:t>
            </a:r>
          </a:p>
        </p:txBody>
      </p:sp>
    </p:spTree>
    <p:extLst>
      <p:ext uri="{BB962C8B-B14F-4D97-AF65-F5344CB8AC3E}">
        <p14:creationId xmlns:p14="http://schemas.microsoft.com/office/powerpoint/2010/main" val="47078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70F2FDE-B1B5-CC42-90A2-13A4A01B4C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715"/>
          <a:stretch/>
        </p:blipFill>
        <p:spPr>
          <a:xfrm>
            <a:off x="0" y="77923"/>
            <a:ext cx="5611979" cy="3020143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F2516D49-1DD7-8940-9032-78529944DC50}"/>
              </a:ext>
            </a:extLst>
          </p:cNvPr>
          <p:cNvSpPr/>
          <p:nvPr/>
        </p:nvSpPr>
        <p:spPr>
          <a:xfrm>
            <a:off x="4592111" y="2562501"/>
            <a:ext cx="3010621" cy="2371765"/>
          </a:xfrm>
          <a:prstGeom prst="ellipse">
            <a:avLst/>
          </a:prstGeom>
          <a:solidFill>
            <a:schemeClr val="accent4">
              <a:lumMod val="60000"/>
              <a:lumOff val="40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900" b="1" dirty="0">
                <a:solidFill>
                  <a:schemeClr val="tx1"/>
                </a:solidFill>
              </a:rPr>
              <a:t>Information Science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7AEC8CB-A865-0B44-96C3-06CAB6351B3B}"/>
              </a:ext>
            </a:extLst>
          </p:cNvPr>
          <p:cNvSpPr/>
          <p:nvPr/>
        </p:nvSpPr>
        <p:spPr>
          <a:xfrm>
            <a:off x="4880290" y="4518188"/>
            <a:ext cx="2434265" cy="2313633"/>
          </a:xfrm>
          <a:prstGeom prst="ellipse">
            <a:avLst/>
          </a:prstGeom>
          <a:solidFill>
            <a:schemeClr val="bg2">
              <a:lumMod val="5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3300" b="1" dirty="0">
              <a:solidFill>
                <a:schemeClr val="tx1"/>
              </a:solidFill>
            </a:endParaRPr>
          </a:p>
          <a:p>
            <a:pPr algn="ctr"/>
            <a:endParaRPr lang="en-US" sz="3300" b="1" dirty="0">
              <a:solidFill>
                <a:schemeClr val="tx1"/>
              </a:solidFill>
            </a:endParaRPr>
          </a:p>
          <a:p>
            <a:pPr algn="ctr"/>
            <a:endParaRPr lang="en-US" sz="3300" b="1" dirty="0">
              <a:solidFill>
                <a:schemeClr val="tx1"/>
              </a:solidFill>
            </a:endParaRPr>
          </a:p>
          <a:p>
            <a:pPr algn="ctr"/>
            <a:r>
              <a:rPr lang="en-US" sz="2900" b="1" dirty="0">
                <a:solidFill>
                  <a:schemeClr val="tx1"/>
                </a:solidFill>
              </a:rPr>
              <a:t>Avian Ecology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F51D7BD-E0E2-E048-8789-A8C4A0AC1CCF}"/>
              </a:ext>
            </a:extLst>
          </p:cNvPr>
          <p:cNvSpPr/>
          <p:nvPr/>
        </p:nvSpPr>
        <p:spPr>
          <a:xfrm>
            <a:off x="2828925" y="3748387"/>
            <a:ext cx="3147562" cy="2160385"/>
          </a:xfrm>
          <a:prstGeom prst="ellipse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900" b="1" dirty="0">
                <a:solidFill>
                  <a:schemeClr val="tx1"/>
                </a:solidFill>
              </a:rPr>
              <a:t>Ecological Modelling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6EEBC18-415E-604D-9FCA-81C6EF7F6055}"/>
              </a:ext>
            </a:extLst>
          </p:cNvPr>
          <p:cNvSpPr/>
          <p:nvPr/>
        </p:nvSpPr>
        <p:spPr>
          <a:xfrm>
            <a:off x="5965911" y="3690257"/>
            <a:ext cx="3249527" cy="2160384"/>
          </a:xfrm>
          <a:prstGeom prst="ellipse">
            <a:avLst/>
          </a:prstGeom>
          <a:solidFill>
            <a:schemeClr val="accent6">
              <a:lumMod val="5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900" b="1" dirty="0">
                <a:solidFill>
                  <a:schemeClr val="tx1"/>
                </a:solidFill>
              </a:rPr>
              <a:t>Invasion Ecology</a:t>
            </a:r>
          </a:p>
        </p:txBody>
      </p:sp>
    </p:spTree>
    <p:extLst>
      <p:ext uri="{BB962C8B-B14F-4D97-AF65-F5344CB8AC3E}">
        <p14:creationId xmlns:p14="http://schemas.microsoft.com/office/powerpoint/2010/main" val="1420688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69E431C-8D6D-0547-BFF8-4C684B78E6D3}"/>
              </a:ext>
            </a:extLst>
          </p:cNvPr>
          <p:cNvGrpSpPr/>
          <p:nvPr/>
        </p:nvGrpSpPr>
        <p:grpSpPr>
          <a:xfrm>
            <a:off x="3311236" y="283740"/>
            <a:ext cx="6982690" cy="2842639"/>
            <a:chOff x="5209309" y="255427"/>
            <a:chExt cx="6982690" cy="284263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630C8D4-4A6A-224F-821C-FC10E27E17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372"/>
            <a:stretch/>
          </p:blipFill>
          <p:spPr>
            <a:xfrm>
              <a:off x="5347854" y="255427"/>
              <a:ext cx="6844145" cy="2703357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A36EE00-9C98-9D46-A420-F75C1315B488}"/>
                </a:ext>
              </a:extLst>
            </p:cNvPr>
            <p:cNvSpPr/>
            <p:nvPr/>
          </p:nvSpPr>
          <p:spPr>
            <a:xfrm>
              <a:off x="5209309" y="2200268"/>
              <a:ext cx="5514109" cy="897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F2516D49-1DD7-8940-9032-78529944DC50}"/>
              </a:ext>
            </a:extLst>
          </p:cNvPr>
          <p:cNvSpPr/>
          <p:nvPr/>
        </p:nvSpPr>
        <p:spPr>
          <a:xfrm>
            <a:off x="4592111" y="2562501"/>
            <a:ext cx="3010621" cy="2371765"/>
          </a:xfrm>
          <a:prstGeom prst="ellipse">
            <a:avLst/>
          </a:prstGeom>
          <a:solidFill>
            <a:schemeClr val="accent4">
              <a:lumMod val="60000"/>
              <a:lumOff val="40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900" b="1" dirty="0">
                <a:solidFill>
                  <a:schemeClr val="tx1"/>
                </a:solidFill>
              </a:rPr>
              <a:t>Information Science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7AEC8CB-A865-0B44-96C3-06CAB6351B3B}"/>
              </a:ext>
            </a:extLst>
          </p:cNvPr>
          <p:cNvSpPr/>
          <p:nvPr/>
        </p:nvSpPr>
        <p:spPr>
          <a:xfrm>
            <a:off x="4880290" y="4518188"/>
            <a:ext cx="2434265" cy="2313633"/>
          </a:xfrm>
          <a:prstGeom prst="ellipse">
            <a:avLst/>
          </a:prstGeom>
          <a:solidFill>
            <a:schemeClr val="bg2">
              <a:lumMod val="5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3300" b="1" dirty="0">
              <a:solidFill>
                <a:schemeClr val="tx1"/>
              </a:solidFill>
            </a:endParaRPr>
          </a:p>
          <a:p>
            <a:pPr algn="ctr"/>
            <a:endParaRPr lang="en-US" sz="3300" b="1" dirty="0">
              <a:solidFill>
                <a:schemeClr val="tx1"/>
              </a:solidFill>
            </a:endParaRPr>
          </a:p>
          <a:p>
            <a:pPr algn="ctr"/>
            <a:endParaRPr lang="en-US" sz="3300" b="1" dirty="0">
              <a:solidFill>
                <a:schemeClr val="tx1"/>
              </a:solidFill>
            </a:endParaRPr>
          </a:p>
          <a:p>
            <a:pPr algn="ctr"/>
            <a:r>
              <a:rPr lang="en-US" sz="2900" b="1" dirty="0">
                <a:solidFill>
                  <a:schemeClr val="tx1"/>
                </a:solidFill>
              </a:rPr>
              <a:t>Avian Ecology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F51D7BD-E0E2-E048-8789-A8C4A0AC1CCF}"/>
              </a:ext>
            </a:extLst>
          </p:cNvPr>
          <p:cNvSpPr/>
          <p:nvPr/>
        </p:nvSpPr>
        <p:spPr>
          <a:xfrm>
            <a:off x="2828925" y="3748387"/>
            <a:ext cx="3147562" cy="2160385"/>
          </a:xfrm>
          <a:prstGeom prst="ellipse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900" b="1" dirty="0">
                <a:solidFill>
                  <a:schemeClr val="tx1"/>
                </a:solidFill>
              </a:rPr>
              <a:t>Ecological Modelling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6EEBC18-415E-604D-9FCA-81C6EF7F6055}"/>
              </a:ext>
            </a:extLst>
          </p:cNvPr>
          <p:cNvSpPr/>
          <p:nvPr/>
        </p:nvSpPr>
        <p:spPr>
          <a:xfrm>
            <a:off x="5965911" y="3690257"/>
            <a:ext cx="3249527" cy="2160384"/>
          </a:xfrm>
          <a:prstGeom prst="ellipse">
            <a:avLst/>
          </a:prstGeom>
          <a:solidFill>
            <a:schemeClr val="accent6">
              <a:lumMod val="5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900" b="1" dirty="0">
                <a:solidFill>
                  <a:schemeClr val="tx1"/>
                </a:solidFill>
              </a:rPr>
              <a:t>Invasion Ecology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06C4F59-4141-A244-B374-B4D0C4DE6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48" y="349498"/>
            <a:ext cx="2410624" cy="187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731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A1659773-8532-2F42-974A-2073277FBBBD}"/>
              </a:ext>
            </a:extLst>
          </p:cNvPr>
          <p:cNvSpPr/>
          <p:nvPr/>
        </p:nvSpPr>
        <p:spPr>
          <a:xfrm>
            <a:off x="1995055" y="1246909"/>
            <a:ext cx="8201889" cy="5584915"/>
          </a:xfrm>
          <a:prstGeom prst="ellipse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300" b="1" dirty="0">
                <a:solidFill>
                  <a:schemeClr val="tx1"/>
                </a:solidFill>
              </a:rPr>
              <a:t>OPEN SCIENCE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5CD73F8-BA10-F245-9155-10B22A64D147}"/>
              </a:ext>
            </a:extLst>
          </p:cNvPr>
          <p:cNvSpPr/>
          <p:nvPr/>
        </p:nvSpPr>
        <p:spPr>
          <a:xfrm>
            <a:off x="4592111" y="2562501"/>
            <a:ext cx="3010621" cy="2371765"/>
          </a:xfrm>
          <a:prstGeom prst="ellipse">
            <a:avLst/>
          </a:prstGeom>
          <a:solidFill>
            <a:schemeClr val="accent4">
              <a:lumMod val="60000"/>
              <a:lumOff val="40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900" b="1" dirty="0">
                <a:solidFill>
                  <a:schemeClr val="tx1"/>
                </a:solidFill>
              </a:rPr>
              <a:t>Information Science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6999EC3-A4EA-7D40-A29D-911B0503B997}"/>
              </a:ext>
            </a:extLst>
          </p:cNvPr>
          <p:cNvSpPr/>
          <p:nvPr/>
        </p:nvSpPr>
        <p:spPr>
          <a:xfrm>
            <a:off x="4880290" y="4518188"/>
            <a:ext cx="2434265" cy="2313633"/>
          </a:xfrm>
          <a:prstGeom prst="ellipse">
            <a:avLst/>
          </a:prstGeom>
          <a:solidFill>
            <a:schemeClr val="bg2">
              <a:lumMod val="5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3300" b="1" dirty="0">
              <a:solidFill>
                <a:schemeClr val="tx1"/>
              </a:solidFill>
            </a:endParaRPr>
          </a:p>
          <a:p>
            <a:pPr algn="ctr"/>
            <a:endParaRPr lang="en-US" sz="3300" b="1" dirty="0">
              <a:solidFill>
                <a:schemeClr val="tx1"/>
              </a:solidFill>
            </a:endParaRPr>
          </a:p>
          <a:p>
            <a:pPr algn="ctr"/>
            <a:endParaRPr lang="en-US" sz="3300" b="1" dirty="0">
              <a:solidFill>
                <a:schemeClr val="tx1"/>
              </a:solidFill>
            </a:endParaRPr>
          </a:p>
          <a:p>
            <a:pPr algn="ctr"/>
            <a:r>
              <a:rPr lang="en-US" sz="2900" b="1" dirty="0">
                <a:solidFill>
                  <a:schemeClr val="tx1"/>
                </a:solidFill>
              </a:rPr>
              <a:t>Avian Ecology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B00A735-A160-D04D-8BA3-66523B2CD1D4}"/>
              </a:ext>
            </a:extLst>
          </p:cNvPr>
          <p:cNvSpPr/>
          <p:nvPr/>
        </p:nvSpPr>
        <p:spPr>
          <a:xfrm>
            <a:off x="2828925" y="3748387"/>
            <a:ext cx="3147562" cy="2160385"/>
          </a:xfrm>
          <a:prstGeom prst="ellipse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900" b="1" dirty="0">
                <a:solidFill>
                  <a:schemeClr val="tx1"/>
                </a:solidFill>
              </a:rPr>
              <a:t>Ecological Modelling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6631C71-A88D-724C-8052-30F3D4FF902F}"/>
              </a:ext>
            </a:extLst>
          </p:cNvPr>
          <p:cNvSpPr/>
          <p:nvPr/>
        </p:nvSpPr>
        <p:spPr>
          <a:xfrm>
            <a:off x="5965911" y="3690257"/>
            <a:ext cx="3249527" cy="2160384"/>
          </a:xfrm>
          <a:prstGeom prst="ellipse">
            <a:avLst/>
          </a:prstGeom>
          <a:solidFill>
            <a:schemeClr val="accent6">
              <a:lumMod val="5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900" b="1" dirty="0">
                <a:solidFill>
                  <a:schemeClr val="tx1"/>
                </a:solidFill>
              </a:rPr>
              <a:t>Invasion Ecology</a:t>
            </a:r>
          </a:p>
        </p:txBody>
      </p:sp>
    </p:spTree>
    <p:extLst>
      <p:ext uri="{BB962C8B-B14F-4D97-AF65-F5344CB8AC3E}">
        <p14:creationId xmlns:p14="http://schemas.microsoft.com/office/powerpoint/2010/main" val="2332312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A1659773-8532-2F42-974A-2073277FBBBD}"/>
              </a:ext>
            </a:extLst>
          </p:cNvPr>
          <p:cNvSpPr/>
          <p:nvPr/>
        </p:nvSpPr>
        <p:spPr>
          <a:xfrm>
            <a:off x="1995055" y="1246909"/>
            <a:ext cx="8201889" cy="5584915"/>
          </a:xfrm>
          <a:prstGeom prst="ellipse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300" b="1" dirty="0">
                <a:solidFill>
                  <a:schemeClr val="tx1">
                    <a:alpha val="20000"/>
                  </a:schemeClr>
                </a:solidFill>
              </a:rPr>
              <a:t>OPEN SCIENCE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5CD73F8-BA10-F245-9155-10B22A64D147}"/>
              </a:ext>
            </a:extLst>
          </p:cNvPr>
          <p:cNvSpPr/>
          <p:nvPr/>
        </p:nvSpPr>
        <p:spPr>
          <a:xfrm>
            <a:off x="4592111" y="2562501"/>
            <a:ext cx="3010621" cy="2371765"/>
          </a:xfrm>
          <a:prstGeom prst="ellipse">
            <a:avLst/>
          </a:prstGeom>
          <a:solidFill>
            <a:schemeClr val="accent4">
              <a:lumMod val="60000"/>
              <a:lumOff val="40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900" b="1" dirty="0">
                <a:solidFill>
                  <a:schemeClr val="tx1">
                    <a:alpha val="20000"/>
                  </a:schemeClr>
                </a:solidFill>
              </a:rPr>
              <a:t>Information Science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6999EC3-A4EA-7D40-A29D-911B0503B997}"/>
              </a:ext>
            </a:extLst>
          </p:cNvPr>
          <p:cNvSpPr/>
          <p:nvPr/>
        </p:nvSpPr>
        <p:spPr>
          <a:xfrm>
            <a:off x="4880290" y="4518188"/>
            <a:ext cx="2434265" cy="2313633"/>
          </a:xfrm>
          <a:prstGeom prst="ellipse">
            <a:avLst/>
          </a:prstGeom>
          <a:solidFill>
            <a:schemeClr val="bg2">
              <a:lumMod val="5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3300" b="1" dirty="0">
              <a:solidFill>
                <a:schemeClr val="tx1">
                  <a:alpha val="20000"/>
                </a:schemeClr>
              </a:solidFill>
            </a:endParaRPr>
          </a:p>
          <a:p>
            <a:pPr algn="ctr"/>
            <a:endParaRPr lang="en-US" sz="3300" b="1" dirty="0">
              <a:solidFill>
                <a:schemeClr val="tx1">
                  <a:alpha val="20000"/>
                </a:schemeClr>
              </a:solidFill>
            </a:endParaRPr>
          </a:p>
          <a:p>
            <a:pPr algn="ctr"/>
            <a:endParaRPr lang="en-US" sz="3300" b="1" dirty="0">
              <a:solidFill>
                <a:schemeClr val="tx1">
                  <a:alpha val="20000"/>
                </a:schemeClr>
              </a:solidFill>
            </a:endParaRPr>
          </a:p>
          <a:p>
            <a:pPr algn="ctr"/>
            <a:r>
              <a:rPr lang="en-US" sz="2900" b="1" dirty="0">
                <a:solidFill>
                  <a:schemeClr val="tx1">
                    <a:alpha val="20000"/>
                  </a:schemeClr>
                </a:solidFill>
              </a:rPr>
              <a:t>Avian Ecology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B00A735-A160-D04D-8BA3-66523B2CD1D4}"/>
              </a:ext>
            </a:extLst>
          </p:cNvPr>
          <p:cNvSpPr/>
          <p:nvPr/>
        </p:nvSpPr>
        <p:spPr>
          <a:xfrm>
            <a:off x="2828925" y="3748387"/>
            <a:ext cx="3147562" cy="2160385"/>
          </a:xfrm>
          <a:prstGeom prst="ellipse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900" b="1" dirty="0">
                <a:solidFill>
                  <a:schemeClr val="tx1">
                    <a:alpha val="20000"/>
                  </a:schemeClr>
                </a:solidFill>
              </a:rPr>
              <a:t>Ecological Modelling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6631C71-A88D-724C-8052-30F3D4FF902F}"/>
              </a:ext>
            </a:extLst>
          </p:cNvPr>
          <p:cNvSpPr/>
          <p:nvPr/>
        </p:nvSpPr>
        <p:spPr>
          <a:xfrm>
            <a:off x="5965911" y="3690257"/>
            <a:ext cx="3249527" cy="2160384"/>
          </a:xfrm>
          <a:prstGeom prst="ellipse">
            <a:avLst/>
          </a:prstGeom>
          <a:solidFill>
            <a:schemeClr val="accent6">
              <a:lumMod val="5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900" b="1" dirty="0">
                <a:solidFill>
                  <a:schemeClr val="tx1">
                    <a:alpha val="20000"/>
                  </a:schemeClr>
                </a:solidFill>
              </a:rPr>
              <a:t>Invasion Ecology</a:t>
            </a:r>
          </a:p>
        </p:txBody>
      </p:sp>
      <p:sp>
        <p:nvSpPr>
          <p:cNvPr id="3" name="&quot;No&quot; Symbol 2">
            <a:extLst>
              <a:ext uri="{FF2B5EF4-FFF2-40B4-BE49-F238E27FC236}">
                <a16:creationId xmlns:a16="http://schemas.microsoft.com/office/drawing/2014/main" id="{43BEE8C5-3467-A848-B65E-B6ABE71A8F8C}"/>
              </a:ext>
            </a:extLst>
          </p:cNvPr>
          <p:cNvSpPr/>
          <p:nvPr/>
        </p:nvSpPr>
        <p:spPr>
          <a:xfrm>
            <a:off x="1995055" y="1122218"/>
            <a:ext cx="8354290" cy="5709603"/>
          </a:xfrm>
          <a:prstGeom prst="noSmoking">
            <a:avLst>
              <a:gd name="adj" fmla="val 3625"/>
            </a:avLst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465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A1659773-8532-2F42-974A-2073277FBBBD}"/>
              </a:ext>
            </a:extLst>
          </p:cNvPr>
          <p:cNvSpPr/>
          <p:nvPr/>
        </p:nvSpPr>
        <p:spPr>
          <a:xfrm>
            <a:off x="1995055" y="1246909"/>
            <a:ext cx="8201889" cy="5584915"/>
          </a:xfrm>
          <a:prstGeom prst="ellipse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300" b="1" dirty="0">
                <a:solidFill>
                  <a:schemeClr val="tx1">
                    <a:alpha val="20000"/>
                  </a:schemeClr>
                </a:solidFill>
              </a:rPr>
              <a:t>OPEN SCIENCE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5CD73F8-BA10-F245-9155-10B22A64D147}"/>
              </a:ext>
            </a:extLst>
          </p:cNvPr>
          <p:cNvSpPr/>
          <p:nvPr/>
        </p:nvSpPr>
        <p:spPr>
          <a:xfrm>
            <a:off x="4592111" y="2562501"/>
            <a:ext cx="3010621" cy="2371765"/>
          </a:xfrm>
          <a:prstGeom prst="ellipse">
            <a:avLst/>
          </a:prstGeom>
          <a:solidFill>
            <a:schemeClr val="accent4">
              <a:lumMod val="60000"/>
              <a:lumOff val="40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900" b="1" dirty="0">
                <a:solidFill>
                  <a:schemeClr val="tx1">
                    <a:alpha val="20000"/>
                  </a:schemeClr>
                </a:solidFill>
              </a:rPr>
              <a:t>Information Science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6999EC3-A4EA-7D40-A29D-911B0503B997}"/>
              </a:ext>
            </a:extLst>
          </p:cNvPr>
          <p:cNvSpPr/>
          <p:nvPr/>
        </p:nvSpPr>
        <p:spPr>
          <a:xfrm>
            <a:off x="4880290" y="4518188"/>
            <a:ext cx="2434265" cy="2313633"/>
          </a:xfrm>
          <a:prstGeom prst="ellipse">
            <a:avLst/>
          </a:prstGeom>
          <a:solidFill>
            <a:schemeClr val="bg2">
              <a:lumMod val="5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3300" b="1" dirty="0">
              <a:solidFill>
                <a:schemeClr val="tx1">
                  <a:alpha val="20000"/>
                </a:schemeClr>
              </a:solidFill>
            </a:endParaRPr>
          </a:p>
          <a:p>
            <a:pPr algn="ctr"/>
            <a:endParaRPr lang="en-US" sz="3300" b="1" dirty="0">
              <a:solidFill>
                <a:schemeClr val="tx1">
                  <a:alpha val="20000"/>
                </a:schemeClr>
              </a:solidFill>
            </a:endParaRPr>
          </a:p>
          <a:p>
            <a:pPr algn="ctr"/>
            <a:endParaRPr lang="en-US" sz="3300" b="1" dirty="0">
              <a:solidFill>
                <a:schemeClr val="tx1">
                  <a:alpha val="20000"/>
                </a:schemeClr>
              </a:solidFill>
            </a:endParaRPr>
          </a:p>
          <a:p>
            <a:pPr algn="ctr"/>
            <a:r>
              <a:rPr lang="en-US" sz="2900" b="1" dirty="0">
                <a:solidFill>
                  <a:schemeClr val="tx1">
                    <a:alpha val="20000"/>
                  </a:schemeClr>
                </a:solidFill>
              </a:rPr>
              <a:t>Avian Ecology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B00A735-A160-D04D-8BA3-66523B2CD1D4}"/>
              </a:ext>
            </a:extLst>
          </p:cNvPr>
          <p:cNvSpPr/>
          <p:nvPr/>
        </p:nvSpPr>
        <p:spPr>
          <a:xfrm>
            <a:off x="2828925" y="3748387"/>
            <a:ext cx="3147562" cy="2160385"/>
          </a:xfrm>
          <a:prstGeom prst="ellipse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900" b="1" dirty="0">
                <a:solidFill>
                  <a:schemeClr val="tx1">
                    <a:alpha val="20000"/>
                  </a:schemeClr>
                </a:solidFill>
              </a:rPr>
              <a:t>Ecological Modelling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6631C71-A88D-724C-8052-30F3D4FF902F}"/>
              </a:ext>
            </a:extLst>
          </p:cNvPr>
          <p:cNvSpPr/>
          <p:nvPr/>
        </p:nvSpPr>
        <p:spPr>
          <a:xfrm>
            <a:off x="5965911" y="3690257"/>
            <a:ext cx="3249527" cy="2160384"/>
          </a:xfrm>
          <a:prstGeom prst="ellipse">
            <a:avLst/>
          </a:prstGeom>
          <a:solidFill>
            <a:schemeClr val="accent6">
              <a:lumMod val="5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900" b="1" dirty="0">
                <a:solidFill>
                  <a:schemeClr val="tx1">
                    <a:alpha val="20000"/>
                  </a:schemeClr>
                </a:solidFill>
              </a:rPr>
              <a:t>Invasion Ecology</a:t>
            </a:r>
          </a:p>
        </p:txBody>
      </p:sp>
      <p:sp>
        <p:nvSpPr>
          <p:cNvPr id="9" name="&quot;No&quot; Symbol 8">
            <a:extLst>
              <a:ext uri="{FF2B5EF4-FFF2-40B4-BE49-F238E27FC236}">
                <a16:creationId xmlns:a16="http://schemas.microsoft.com/office/drawing/2014/main" id="{1F01959D-6C59-7642-AC86-4C42225F09B7}"/>
              </a:ext>
            </a:extLst>
          </p:cNvPr>
          <p:cNvSpPr/>
          <p:nvPr/>
        </p:nvSpPr>
        <p:spPr>
          <a:xfrm>
            <a:off x="1995055" y="1122218"/>
            <a:ext cx="8354290" cy="5709603"/>
          </a:xfrm>
          <a:prstGeom prst="noSmoking">
            <a:avLst>
              <a:gd name="adj" fmla="val 3625"/>
            </a:avLst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1DC359D-8C01-3D42-89C1-ACC1C62B8CBE}"/>
              </a:ext>
            </a:extLst>
          </p:cNvPr>
          <p:cNvSpPr/>
          <p:nvPr/>
        </p:nvSpPr>
        <p:spPr>
          <a:xfrm>
            <a:off x="184591" y="110674"/>
            <a:ext cx="7864900" cy="48235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7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End-users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7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Practitioners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7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Decision Makers</a:t>
            </a:r>
          </a:p>
        </p:txBody>
      </p:sp>
    </p:spTree>
    <p:extLst>
      <p:ext uri="{BB962C8B-B14F-4D97-AF65-F5344CB8AC3E}">
        <p14:creationId xmlns:p14="http://schemas.microsoft.com/office/powerpoint/2010/main" val="303572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A7AEC8CB-A865-0B44-96C3-06CAB6351B3B}"/>
              </a:ext>
            </a:extLst>
          </p:cNvPr>
          <p:cNvSpPr/>
          <p:nvPr/>
        </p:nvSpPr>
        <p:spPr>
          <a:xfrm>
            <a:off x="4880290" y="4518188"/>
            <a:ext cx="2434265" cy="2313633"/>
          </a:xfrm>
          <a:prstGeom prst="ellipse">
            <a:avLst/>
          </a:prstGeom>
          <a:solidFill>
            <a:schemeClr val="bg2">
              <a:lumMod val="5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3300" b="1" dirty="0">
              <a:solidFill>
                <a:schemeClr val="tx1"/>
              </a:solidFill>
            </a:endParaRPr>
          </a:p>
          <a:p>
            <a:pPr algn="ctr"/>
            <a:endParaRPr lang="en-US" sz="3300" b="1" dirty="0">
              <a:solidFill>
                <a:schemeClr val="tx1"/>
              </a:solidFill>
            </a:endParaRPr>
          </a:p>
          <a:p>
            <a:pPr algn="ctr"/>
            <a:endParaRPr lang="en-US" sz="3300" b="1" dirty="0">
              <a:solidFill>
                <a:schemeClr val="tx1"/>
              </a:solidFill>
            </a:endParaRPr>
          </a:p>
          <a:p>
            <a:pPr algn="ctr"/>
            <a:r>
              <a:rPr lang="en-US" sz="2900" b="1" dirty="0">
                <a:solidFill>
                  <a:schemeClr val="tx1"/>
                </a:solidFill>
              </a:rPr>
              <a:t>Avian Ecology</a:t>
            </a:r>
          </a:p>
        </p:txBody>
      </p:sp>
    </p:spTree>
    <p:extLst>
      <p:ext uri="{BB962C8B-B14F-4D97-AF65-F5344CB8AC3E}">
        <p14:creationId xmlns:p14="http://schemas.microsoft.com/office/powerpoint/2010/main" val="149664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F3D4DF0-4A8F-8841-92B1-C17AA5C36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647" y="800432"/>
            <a:ext cx="6006353" cy="2196474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A7AEC8CB-A865-0B44-96C3-06CAB6351B3B}"/>
              </a:ext>
            </a:extLst>
          </p:cNvPr>
          <p:cNvSpPr/>
          <p:nvPr/>
        </p:nvSpPr>
        <p:spPr>
          <a:xfrm>
            <a:off x="4880290" y="4518188"/>
            <a:ext cx="2434265" cy="2313633"/>
          </a:xfrm>
          <a:prstGeom prst="ellipse">
            <a:avLst/>
          </a:prstGeom>
          <a:solidFill>
            <a:schemeClr val="bg2">
              <a:lumMod val="5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3300" b="1" dirty="0">
              <a:solidFill>
                <a:schemeClr val="tx1"/>
              </a:solidFill>
            </a:endParaRPr>
          </a:p>
          <a:p>
            <a:pPr algn="ctr"/>
            <a:endParaRPr lang="en-US" sz="3300" b="1" dirty="0">
              <a:solidFill>
                <a:schemeClr val="tx1"/>
              </a:solidFill>
            </a:endParaRPr>
          </a:p>
          <a:p>
            <a:pPr algn="ctr"/>
            <a:endParaRPr lang="en-US" sz="3300" b="1" dirty="0">
              <a:solidFill>
                <a:schemeClr val="tx1"/>
              </a:solidFill>
            </a:endParaRPr>
          </a:p>
          <a:p>
            <a:pPr algn="ctr"/>
            <a:r>
              <a:rPr lang="en-US" sz="2900" b="1" dirty="0">
                <a:solidFill>
                  <a:schemeClr val="tx1"/>
                </a:solidFill>
              </a:rPr>
              <a:t>Avian Ecology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3065426-6F51-8C4F-8680-B5AB9B651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979" y="2996906"/>
            <a:ext cx="2097741" cy="303007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6263DA3-6EC4-0B4C-874B-D648601ED4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0211" y="4675207"/>
            <a:ext cx="2434569" cy="199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86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9158BEA-2C14-7B47-9408-7916EB11D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78" y="800432"/>
            <a:ext cx="5921335" cy="1977899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A7AEC8CB-A865-0B44-96C3-06CAB6351B3B}"/>
              </a:ext>
            </a:extLst>
          </p:cNvPr>
          <p:cNvSpPr/>
          <p:nvPr/>
        </p:nvSpPr>
        <p:spPr>
          <a:xfrm>
            <a:off x="4880290" y="4518188"/>
            <a:ext cx="2434265" cy="2313633"/>
          </a:xfrm>
          <a:prstGeom prst="ellipse">
            <a:avLst/>
          </a:prstGeom>
          <a:solidFill>
            <a:schemeClr val="bg2">
              <a:lumMod val="5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3300" b="1" dirty="0">
              <a:solidFill>
                <a:schemeClr val="tx1"/>
              </a:solidFill>
            </a:endParaRPr>
          </a:p>
          <a:p>
            <a:pPr algn="ctr"/>
            <a:endParaRPr lang="en-US" sz="3300" b="1" dirty="0">
              <a:solidFill>
                <a:schemeClr val="tx1"/>
              </a:solidFill>
            </a:endParaRPr>
          </a:p>
          <a:p>
            <a:pPr algn="ctr"/>
            <a:endParaRPr lang="en-US" sz="3300" b="1" dirty="0">
              <a:solidFill>
                <a:schemeClr val="tx1"/>
              </a:solidFill>
            </a:endParaRPr>
          </a:p>
          <a:p>
            <a:pPr algn="ctr"/>
            <a:r>
              <a:rPr lang="en-US" sz="2900" b="1" dirty="0">
                <a:solidFill>
                  <a:schemeClr val="tx1"/>
                </a:solidFill>
              </a:rPr>
              <a:t>Avian Ecology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FA2330C-A834-874C-B3FC-CFF9BEC1D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96" y="3545809"/>
            <a:ext cx="4124570" cy="294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399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A7AEC8CB-A865-0B44-96C3-06CAB6351B3B}"/>
              </a:ext>
            </a:extLst>
          </p:cNvPr>
          <p:cNvSpPr/>
          <p:nvPr/>
        </p:nvSpPr>
        <p:spPr>
          <a:xfrm>
            <a:off x="4880290" y="4518188"/>
            <a:ext cx="2434265" cy="2313633"/>
          </a:xfrm>
          <a:prstGeom prst="ellipse">
            <a:avLst/>
          </a:prstGeom>
          <a:solidFill>
            <a:schemeClr val="bg2">
              <a:lumMod val="5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3300" b="1" dirty="0">
              <a:solidFill>
                <a:schemeClr val="tx1"/>
              </a:solidFill>
            </a:endParaRPr>
          </a:p>
          <a:p>
            <a:pPr algn="ctr"/>
            <a:endParaRPr lang="en-US" sz="3300" b="1" dirty="0">
              <a:solidFill>
                <a:schemeClr val="tx1"/>
              </a:solidFill>
            </a:endParaRPr>
          </a:p>
          <a:p>
            <a:pPr algn="ctr"/>
            <a:endParaRPr lang="en-US" sz="3300" b="1" dirty="0">
              <a:solidFill>
                <a:schemeClr val="tx1"/>
              </a:solidFill>
            </a:endParaRPr>
          </a:p>
          <a:p>
            <a:pPr algn="ctr"/>
            <a:r>
              <a:rPr lang="en-US" sz="2900" b="1" dirty="0">
                <a:solidFill>
                  <a:schemeClr val="tx1"/>
                </a:solidFill>
              </a:rPr>
              <a:t>Avian Ecology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550848-5B0D-3F4B-90CD-71EAF15EF6B9}"/>
              </a:ext>
            </a:extLst>
          </p:cNvPr>
          <p:cNvSpPr/>
          <p:nvPr/>
        </p:nvSpPr>
        <p:spPr>
          <a:xfrm>
            <a:off x="5965911" y="3690257"/>
            <a:ext cx="3249527" cy="2160384"/>
          </a:xfrm>
          <a:prstGeom prst="ellipse">
            <a:avLst/>
          </a:prstGeom>
          <a:solidFill>
            <a:schemeClr val="accent6">
              <a:lumMod val="5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900" b="1" dirty="0">
                <a:solidFill>
                  <a:schemeClr val="tx1"/>
                </a:solidFill>
              </a:rPr>
              <a:t>Invasion Ecology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8BE114F-7A34-CF46-BD98-6034DC8E6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78" y="800432"/>
            <a:ext cx="5921335" cy="19778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8BA4304-1B72-6049-80A2-DC58D1AAB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96" y="3545809"/>
            <a:ext cx="4124570" cy="294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104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92BBD320-CF14-9541-BFC1-588642C0F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5438" y="3545809"/>
            <a:ext cx="2882208" cy="185284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A7AEC8CB-A865-0B44-96C3-06CAB6351B3B}"/>
              </a:ext>
            </a:extLst>
          </p:cNvPr>
          <p:cNvSpPr/>
          <p:nvPr/>
        </p:nvSpPr>
        <p:spPr>
          <a:xfrm>
            <a:off x="4880290" y="4518188"/>
            <a:ext cx="2434265" cy="2313633"/>
          </a:xfrm>
          <a:prstGeom prst="ellipse">
            <a:avLst/>
          </a:prstGeom>
          <a:solidFill>
            <a:schemeClr val="bg2">
              <a:lumMod val="5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3300" b="1" dirty="0">
              <a:solidFill>
                <a:schemeClr val="tx1"/>
              </a:solidFill>
            </a:endParaRPr>
          </a:p>
          <a:p>
            <a:pPr algn="ctr"/>
            <a:endParaRPr lang="en-US" sz="3300" b="1" dirty="0">
              <a:solidFill>
                <a:schemeClr val="tx1"/>
              </a:solidFill>
            </a:endParaRPr>
          </a:p>
          <a:p>
            <a:pPr algn="ctr"/>
            <a:endParaRPr lang="en-US" sz="3300" b="1" dirty="0">
              <a:solidFill>
                <a:schemeClr val="tx1"/>
              </a:solidFill>
            </a:endParaRPr>
          </a:p>
          <a:p>
            <a:pPr algn="ctr"/>
            <a:r>
              <a:rPr lang="en-US" sz="2900" b="1" dirty="0">
                <a:solidFill>
                  <a:schemeClr val="tx1"/>
                </a:solidFill>
              </a:rPr>
              <a:t>Avian Ecology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550848-5B0D-3F4B-90CD-71EAF15EF6B9}"/>
              </a:ext>
            </a:extLst>
          </p:cNvPr>
          <p:cNvSpPr/>
          <p:nvPr/>
        </p:nvSpPr>
        <p:spPr>
          <a:xfrm>
            <a:off x="5965911" y="3690257"/>
            <a:ext cx="3249527" cy="2160384"/>
          </a:xfrm>
          <a:prstGeom prst="ellipse">
            <a:avLst/>
          </a:prstGeom>
          <a:solidFill>
            <a:schemeClr val="accent6">
              <a:lumMod val="5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900" b="1" dirty="0">
                <a:solidFill>
                  <a:schemeClr val="tx1"/>
                </a:solidFill>
              </a:rPr>
              <a:t>Invasion Ecology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8BE114F-7A34-CF46-BD98-6034DC8E6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78" y="800432"/>
            <a:ext cx="5921335" cy="19778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8BA4304-1B72-6049-80A2-DC58D1AABC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296" y="3545809"/>
            <a:ext cx="4124570" cy="29493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FC0F343-853C-A447-A297-14A6AE888F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1612" y="213753"/>
            <a:ext cx="5500388" cy="132009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A5192BB-A5B6-E247-B41B-23B926C635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0791" y="1993421"/>
            <a:ext cx="4882029" cy="159333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BD3E7CF-3ADD-9846-8A90-9E8538C95E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56758" y="213753"/>
            <a:ext cx="1349679" cy="165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088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A7AEC8CB-A865-0B44-96C3-06CAB6351B3B}"/>
              </a:ext>
            </a:extLst>
          </p:cNvPr>
          <p:cNvSpPr/>
          <p:nvPr/>
        </p:nvSpPr>
        <p:spPr>
          <a:xfrm>
            <a:off x="4880290" y="4518188"/>
            <a:ext cx="2434265" cy="2313633"/>
          </a:xfrm>
          <a:prstGeom prst="ellipse">
            <a:avLst/>
          </a:prstGeom>
          <a:solidFill>
            <a:schemeClr val="bg2">
              <a:lumMod val="5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3300" b="1" dirty="0">
              <a:solidFill>
                <a:schemeClr val="tx1"/>
              </a:solidFill>
            </a:endParaRPr>
          </a:p>
          <a:p>
            <a:pPr algn="ctr"/>
            <a:endParaRPr lang="en-US" sz="3300" b="1" dirty="0">
              <a:solidFill>
                <a:schemeClr val="tx1"/>
              </a:solidFill>
            </a:endParaRPr>
          </a:p>
          <a:p>
            <a:pPr algn="ctr"/>
            <a:endParaRPr lang="en-US" sz="3300" b="1" dirty="0">
              <a:solidFill>
                <a:schemeClr val="tx1"/>
              </a:solidFill>
            </a:endParaRPr>
          </a:p>
          <a:p>
            <a:pPr algn="ctr"/>
            <a:r>
              <a:rPr lang="en-US" sz="2900" b="1" dirty="0">
                <a:solidFill>
                  <a:schemeClr val="tx1"/>
                </a:solidFill>
              </a:rPr>
              <a:t>Avian Ecology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A6D1D23-A865-6D49-9E10-68E8ED754FF7}"/>
              </a:ext>
            </a:extLst>
          </p:cNvPr>
          <p:cNvSpPr/>
          <p:nvPr/>
        </p:nvSpPr>
        <p:spPr>
          <a:xfrm>
            <a:off x="2828925" y="3748387"/>
            <a:ext cx="3147562" cy="2160385"/>
          </a:xfrm>
          <a:prstGeom prst="ellipse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900" b="1" dirty="0">
                <a:solidFill>
                  <a:schemeClr val="tx1"/>
                </a:solidFill>
              </a:rPr>
              <a:t>Ecological Modelling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587B78-662C-D048-84EE-D15C8930E0A6}"/>
              </a:ext>
            </a:extLst>
          </p:cNvPr>
          <p:cNvSpPr/>
          <p:nvPr/>
        </p:nvSpPr>
        <p:spPr>
          <a:xfrm>
            <a:off x="5965911" y="3690257"/>
            <a:ext cx="3249527" cy="2160384"/>
          </a:xfrm>
          <a:prstGeom prst="ellipse">
            <a:avLst/>
          </a:prstGeom>
          <a:solidFill>
            <a:schemeClr val="accent6">
              <a:lumMod val="5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900" b="1" dirty="0">
                <a:solidFill>
                  <a:schemeClr val="tx1"/>
                </a:solidFill>
              </a:rPr>
              <a:t>Invasion Ecology</a:t>
            </a:r>
          </a:p>
        </p:txBody>
      </p:sp>
    </p:spTree>
    <p:extLst>
      <p:ext uri="{BB962C8B-B14F-4D97-AF65-F5344CB8AC3E}">
        <p14:creationId xmlns:p14="http://schemas.microsoft.com/office/powerpoint/2010/main" val="704745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A7AEC8CB-A865-0B44-96C3-06CAB6351B3B}"/>
              </a:ext>
            </a:extLst>
          </p:cNvPr>
          <p:cNvSpPr/>
          <p:nvPr/>
        </p:nvSpPr>
        <p:spPr>
          <a:xfrm>
            <a:off x="4880290" y="4518188"/>
            <a:ext cx="2434265" cy="2313633"/>
          </a:xfrm>
          <a:prstGeom prst="ellipse">
            <a:avLst/>
          </a:prstGeom>
          <a:solidFill>
            <a:schemeClr val="bg2">
              <a:lumMod val="5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3300" b="1" dirty="0">
              <a:solidFill>
                <a:schemeClr val="tx1"/>
              </a:solidFill>
            </a:endParaRPr>
          </a:p>
          <a:p>
            <a:pPr algn="ctr"/>
            <a:endParaRPr lang="en-US" sz="3300" b="1" dirty="0">
              <a:solidFill>
                <a:schemeClr val="tx1"/>
              </a:solidFill>
            </a:endParaRPr>
          </a:p>
          <a:p>
            <a:pPr algn="ctr"/>
            <a:endParaRPr lang="en-US" sz="3300" b="1" dirty="0">
              <a:solidFill>
                <a:schemeClr val="tx1"/>
              </a:solidFill>
            </a:endParaRPr>
          </a:p>
          <a:p>
            <a:pPr algn="ctr"/>
            <a:r>
              <a:rPr lang="en-US" sz="2900" b="1" dirty="0">
                <a:solidFill>
                  <a:schemeClr val="tx1"/>
                </a:solidFill>
              </a:rPr>
              <a:t>Avian Ecology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A6D1D23-A865-6D49-9E10-68E8ED754FF7}"/>
              </a:ext>
            </a:extLst>
          </p:cNvPr>
          <p:cNvSpPr/>
          <p:nvPr/>
        </p:nvSpPr>
        <p:spPr>
          <a:xfrm>
            <a:off x="2828925" y="3748387"/>
            <a:ext cx="3147562" cy="2160385"/>
          </a:xfrm>
          <a:prstGeom prst="ellipse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900" b="1" dirty="0">
                <a:solidFill>
                  <a:schemeClr val="tx1"/>
                </a:solidFill>
              </a:rPr>
              <a:t>Ecological Modelling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587B78-662C-D048-84EE-D15C8930E0A6}"/>
              </a:ext>
            </a:extLst>
          </p:cNvPr>
          <p:cNvSpPr/>
          <p:nvPr/>
        </p:nvSpPr>
        <p:spPr>
          <a:xfrm>
            <a:off x="5965911" y="3690257"/>
            <a:ext cx="3249527" cy="2160384"/>
          </a:xfrm>
          <a:prstGeom prst="ellipse">
            <a:avLst/>
          </a:prstGeom>
          <a:solidFill>
            <a:schemeClr val="accent6">
              <a:lumMod val="5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900" b="1" dirty="0">
                <a:solidFill>
                  <a:schemeClr val="tx1"/>
                </a:solidFill>
              </a:rPr>
              <a:t>Invasion Ecology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3CF903-43A9-F540-AEBA-36A9210CF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145488"/>
            <a:ext cx="5012349" cy="35447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2ECAC5A-D13E-974A-9BB5-46CC20A69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0674" y="225645"/>
            <a:ext cx="4512605" cy="338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264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F2516D49-1DD7-8940-9032-78529944DC50}"/>
              </a:ext>
            </a:extLst>
          </p:cNvPr>
          <p:cNvSpPr/>
          <p:nvPr/>
        </p:nvSpPr>
        <p:spPr>
          <a:xfrm>
            <a:off x="4592111" y="2562501"/>
            <a:ext cx="3010621" cy="2371765"/>
          </a:xfrm>
          <a:prstGeom prst="ellipse">
            <a:avLst/>
          </a:prstGeom>
          <a:solidFill>
            <a:schemeClr val="accent4">
              <a:lumMod val="60000"/>
              <a:lumOff val="40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900" b="1" dirty="0">
                <a:solidFill>
                  <a:schemeClr val="tx1"/>
                </a:solidFill>
              </a:rPr>
              <a:t>Information Science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7AEC8CB-A865-0B44-96C3-06CAB6351B3B}"/>
              </a:ext>
            </a:extLst>
          </p:cNvPr>
          <p:cNvSpPr/>
          <p:nvPr/>
        </p:nvSpPr>
        <p:spPr>
          <a:xfrm>
            <a:off x="4880290" y="4518188"/>
            <a:ext cx="2434265" cy="2313633"/>
          </a:xfrm>
          <a:prstGeom prst="ellipse">
            <a:avLst/>
          </a:prstGeom>
          <a:solidFill>
            <a:schemeClr val="bg2">
              <a:lumMod val="5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3300" b="1" dirty="0">
              <a:solidFill>
                <a:schemeClr val="tx1"/>
              </a:solidFill>
            </a:endParaRPr>
          </a:p>
          <a:p>
            <a:pPr algn="ctr"/>
            <a:endParaRPr lang="en-US" sz="3300" b="1" dirty="0">
              <a:solidFill>
                <a:schemeClr val="tx1"/>
              </a:solidFill>
            </a:endParaRPr>
          </a:p>
          <a:p>
            <a:pPr algn="ctr"/>
            <a:endParaRPr lang="en-US" sz="3300" b="1" dirty="0">
              <a:solidFill>
                <a:schemeClr val="tx1"/>
              </a:solidFill>
            </a:endParaRPr>
          </a:p>
          <a:p>
            <a:pPr algn="ctr"/>
            <a:r>
              <a:rPr lang="en-US" sz="2900" b="1" dirty="0">
                <a:solidFill>
                  <a:schemeClr val="tx1"/>
                </a:solidFill>
              </a:rPr>
              <a:t>Avian Ecology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F51D7BD-E0E2-E048-8789-A8C4A0AC1CCF}"/>
              </a:ext>
            </a:extLst>
          </p:cNvPr>
          <p:cNvSpPr/>
          <p:nvPr/>
        </p:nvSpPr>
        <p:spPr>
          <a:xfrm>
            <a:off x="2828925" y="3748387"/>
            <a:ext cx="3147562" cy="2160385"/>
          </a:xfrm>
          <a:prstGeom prst="ellipse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900" b="1" dirty="0">
                <a:solidFill>
                  <a:schemeClr val="tx1"/>
                </a:solidFill>
              </a:rPr>
              <a:t>Ecological Modelling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6EEBC18-415E-604D-9FCA-81C6EF7F6055}"/>
              </a:ext>
            </a:extLst>
          </p:cNvPr>
          <p:cNvSpPr/>
          <p:nvPr/>
        </p:nvSpPr>
        <p:spPr>
          <a:xfrm>
            <a:off x="5965911" y="3690257"/>
            <a:ext cx="3249527" cy="2160384"/>
          </a:xfrm>
          <a:prstGeom prst="ellipse">
            <a:avLst/>
          </a:prstGeom>
          <a:solidFill>
            <a:schemeClr val="accent6">
              <a:lumMod val="5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900" b="1" dirty="0">
                <a:solidFill>
                  <a:schemeClr val="tx1"/>
                </a:solidFill>
              </a:rPr>
              <a:t>Invasion Ecology</a:t>
            </a:r>
          </a:p>
        </p:txBody>
      </p:sp>
    </p:spTree>
    <p:extLst>
      <p:ext uri="{BB962C8B-B14F-4D97-AF65-F5344CB8AC3E}">
        <p14:creationId xmlns:p14="http://schemas.microsoft.com/office/powerpoint/2010/main" val="3854227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88</Words>
  <Application>Microsoft Macintosh PowerPoint</Application>
  <PresentationFormat>Widescreen</PresentationFormat>
  <Paragraphs>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</cp:revision>
  <dcterms:created xsi:type="dcterms:W3CDTF">2019-10-12T17:47:30Z</dcterms:created>
  <dcterms:modified xsi:type="dcterms:W3CDTF">2019-10-12T21:25:46Z</dcterms:modified>
</cp:coreProperties>
</file>