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94"/>
  </p:normalViewPr>
  <p:slideViewPr>
    <p:cSldViewPr snapToGrid="0" showGuides="1">
      <p:cViewPr>
        <p:scale>
          <a:sx n="69" d="100"/>
          <a:sy n="69" d="100"/>
        </p:scale>
        <p:origin x="1600" y="54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EEEA-E36B-2D35-0B83-D6BC0174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BA8CE-17D4-4F44-BE02-5D8B99C7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1847-5460-945C-2554-7889D821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C6A2-8258-6FCA-3C9A-CBB78A4B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5B1B-29D9-3B66-1075-8D095487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3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AD4B-A61D-D52B-9EAA-16B30C5D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42C1-9898-40D5-D7D2-6B306802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BD46-E374-9328-A8BC-9E50923E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EDA4-84BC-127C-6FFD-38A21B9D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02EB-AB1B-14D9-2225-795030C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74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6C158-2D63-36DB-E2BC-43586C38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CA1F-4DE0-883C-CFC3-429CB41F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2915-B712-73E0-FFCA-DB372857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EE1A-96DE-A9F3-F6A8-D85C07A1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4FF-BB1F-7D77-6A36-CD008F0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6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C0DD-14FB-1440-480F-66B61EF7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D652-DEE5-FEFB-D1FD-1E119068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0611-1A13-F817-604F-0A0EC26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D192-4BBA-8EAB-70E3-98227DB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95F0-B630-8D3E-91A7-40EE2052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03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29C-ADDD-DF7A-C41E-3DD19094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C292-2CCE-E218-83C4-AAEF41D5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6552-9F1B-5090-F7A6-ADEF0BE8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F6A5-FC7E-C250-9484-6CCBF80C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3D47-769A-1EF1-31E9-DCE10800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641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3BF2-9EBF-2CD9-E4CC-A9C96AC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17B9-6A2A-F277-ADEA-13F7B0976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93D8-4566-BD1A-EAC4-78F9383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E1B6-6CB7-0FC2-5ACF-9BB1004D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6B00-8286-64EC-0747-D0C66DB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091B5-11CF-73FE-680B-01C924A7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780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0054-014C-265C-1A57-FE4A212D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3CA7-14C5-F328-FB79-B7A61ECD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7906-E797-D531-4755-B0D51AC5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B70F9-8E2F-5AC4-5749-3DEEF5C3B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63D4-5743-02E9-E77D-B104FCCE5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1C1D3-92AD-3306-4467-A7F54C8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272FC-7C61-469A-6DAB-1040131A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547C4-5192-308C-72ED-15CB14C6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9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D4BF-DD9E-63B2-8790-4DDF173D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BE596-D5AC-2F24-A106-07157C0D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493B-54B9-3449-FE54-AF4F8A9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FB65E-B6A2-81C9-19A1-98AEE3E0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36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2478C-99B7-0A7D-0149-4F062D5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3D48C-2470-2786-7F62-011085F5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F52E-26AE-8786-7EF4-8C1B7285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0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A9A-A913-A20E-625A-CE0830E7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1249-A693-6613-6C1F-6BA0FC05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27DD8-7E01-2268-D5CE-F04E076A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3E80-6D76-5143-4E05-3C4028E8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5EFC-0511-6B44-DC1F-4DDDFF57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3068-AB59-E87F-7A6D-4D6BDD6F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8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E9C1-935E-42F2-FFE9-959D21BB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56B4E-2E71-6142-5FB2-BCC453298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8E99-F75E-B5D9-6D0E-E8790A39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16BB-9286-40F6-F856-CB1A20D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FF66-B9C8-DB26-9537-3AA9E21B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339E-3D6E-D574-EB2C-33D5C687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04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8D34D-FB85-623E-E5CB-441D30FC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963A-AF1D-BD1C-AA00-F10E9E81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730-5752-3589-077B-D3088700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E7D7-8683-F948-8AE3-E6E4D0C4644B}" type="datetimeFigureOut">
              <a:rPr lang="en-DE" smtClean="0"/>
              <a:t>19.11.23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D0F4-5FD2-F272-51A1-238B95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8C0D-2DE8-09DF-7953-FC1E243D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E961-C3EC-834F-A387-B1743E2C8E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5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alcohol-consumption" TargetMode="External"/><Relationship Id="rId2" Type="http://schemas.openxmlformats.org/officeDocument/2006/relationships/hyperlink" Target="https://github.com/soijebor/Wine_Wea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9.pn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2.svg"/><Relationship Id="rId10" Type="http://schemas.openxmlformats.org/officeDocument/2006/relationships/image" Target="../media/image4.svg"/><Relationship Id="rId4" Type="http://schemas.openxmlformats.org/officeDocument/2006/relationships/image" Target="../media/image11.jpeg"/><Relationship Id="rId9" Type="http://schemas.openxmlformats.org/officeDocument/2006/relationships/image" Target="../media/image3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13260-FAA3-D75C-E8DF-2DA81812638C}"/>
              </a:ext>
            </a:extLst>
          </p:cNvPr>
          <p:cNvSpPr txBox="1"/>
          <p:nvPr/>
        </p:nvSpPr>
        <p:spPr>
          <a:xfrm>
            <a:off x="292306" y="-218153"/>
            <a:ext cx="996096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- Wine analysis: </a:t>
            </a:r>
          </a:p>
          <a:p>
            <a:r>
              <a:rPr lang="en-DE" dirty="0"/>
              <a:t>using weather, </a:t>
            </a:r>
            <a:r>
              <a:rPr lang="en-GB" b="1" dirty="0"/>
              <a:t>https://</a:t>
            </a:r>
            <a:r>
              <a:rPr lang="en-GB" b="1" dirty="0" err="1"/>
              <a:t>www.frontiersin.org</a:t>
            </a:r>
            <a:r>
              <a:rPr lang="en-GB" b="1" dirty="0"/>
              <a:t>/articles/10.3389/fenvs.2022.1020867/full</a:t>
            </a:r>
            <a:endParaRPr lang="en-DE" b="1" dirty="0"/>
          </a:p>
          <a:p>
            <a:r>
              <a:rPr lang="en-GB" dirty="0">
                <a:hlinkClick r:id="rId2"/>
              </a:rPr>
              <a:t>https://github.com/soijebor/Wine_Weather</a:t>
            </a:r>
            <a:endParaRPr lang="en-GB" dirty="0"/>
          </a:p>
          <a:p>
            <a:r>
              <a:rPr lang="en-GB" dirty="0"/>
              <a:t>Total Sunshine: </a:t>
            </a:r>
          </a:p>
          <a:p>
            <a:r>
              <a:rPr lang="en-GB" b="1" dirty="0"/>
              <a:t>https://</a:t>
            </a:r>
            <a:r>
              <a:rPr lang="en-GB" b="1" dirty="0" err="1"/>
              <a:t>www.ncei.noaa.gov</a:t>
            </a:r>
            <a:r>
              <a:rPr lang="en-GB" b="1" dirty="0"/>
              <a:t>/access/search/data-search/</a:t>
            </a:r>
            <a:r>
              <a:rPr lang="en-GB" b="1" dirty="0" err="1"/>
              <a:t>global-summary-of-the-year?bbox</a:t>
            </a:r>
            <a:r>
              <a:rPr lang="en-GB" b="1" dirty="0"/>
              <a:t>=52.673,-3.563,40.445,8.665&amp;pageNum=1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Alcohol consumption: </a:t>
            </a:r>
            <a:r>
              <a:rPr lang="en-GB" b="1" dirty="0">
                <a:hlinkClick r:id="rId3"/>
              </a:rPr>
              <a:t>https://ourworldindata.org/alcohol-consumption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Import/Export: https://</a:t>
            </a:r>
            <a:r>
              <a:rPr lang="en-GB" b="1" dirty="0" err="1"/>
              <a:t>ourworldindata.org</a:t>
            </a:r>
            <a:r>
              <a:rPr lang="en-GB" b="1" dirty="0"/>
              <a:t>/agricultural-production</a:t>
            </a:r>
          </a:p>
          <a:p>
            <a:r>
              <a:rPr lang="en-DE" dirty="0"/>
              <a:t> </a:t>
            </a:r>
          </a:p>
          <a:p>
            <a:r>
              <a:rPr lang="en-DE" dirty="0"/>
              <a:t>grape trends, : </a:t>
            </a:r>
            <a:r>
              <a:rPr lang="en-GB" b="1" dirty="0"/>
              <a:t>https://</a:t>
            </a:r>
            <a:r>
              <a:rPr lang="en-GB" b="1" dirty="0" err="1"/>
              <a:t>trends.google.com</a:t>
            </a:r>
            <a:r>
              <a:rPr lang="en-GB" b="1" dirty="0"/>
              <a:t>/trends/</a:t>
            </a:r>
            <a:r>
              <a:rPr lang="en-GB" b="1" dirty="0" err="1"/>
              <a:t>explore?cat</a:t>
            </a:r>
            <a:r>
              <a:rPr lang="en-GB" b="1" dirty="0"/>
              <a:t>=71&amp;gprop=</a:t>
            </a:r>
            <a:r>
              <a:rPr lang="en-GB" b="1" dirty="0" err="1"/>
              <a:t>froogle&amp;q</a:t>
            </a:r>
            <a:r>
              <a:rPr lang="en-GB" b="1" dirty="0"/>
              <a:t>=</a:t>
            </a:r>
            <a:r>
              <a:rPr lang="en-GB" b="1" dirty="0" err="1"/>
              <a:t>merlot,primitivo&amp;hl</a:t>
            </a:r>
            <a:r>
              <a:rPr lang="en-GB" b="1" dirty="0"/>
              <a:t>=</a:t>
            </a:r>
            <a:r>
              <a:rPr lang="en-GB" b="1" dirty="0" err="1"/>
              <a:t>en</a:t>
            </a:r>
            <a:r>
              <a:rPr lang="en-GB" b="1" dirty="0"/>
              <a:t>-US</a:t>
            </a:r>
            <a:endParaRPr lang="en-DE" b="1" dirty="0"/>
          </a:p>
          <a:p>
            <a:endParaRPr lang="en-DE" dirty="0"/>
          </a:p>
          <a:p>
            <a:r>
              <a:rPr lang="en-DE" dirty="0"/>
              <a:t>grape yield, </a:t>
            </a:r>
            <a:r>
              <a:rPr lang="en-GB" b="1" dirty="0"/>
              <a:t>https://</a:t>
            </a:r>
            <a:r>
              <a:rPr lang="en-GB" b="1" dirty="0" err="1"/>
              <a:t>ourworldindata.org</a:t>
            </a:r>
            <a:r>
              <a:rPr lang="en-GB" b="1" dirty="0"/>
              <a:t>/</a:t>
            </a:r>
            <a:r>
              <a:rPr lang="en-GB" b="1" dirty="0" err="1"/>
              <a:t>grapher</a:t>
            </a:r>
            <a:r>
              <a:rPr lang="en-GB" b="1" dirty="0"/>
              <a:t>/</a:t>
            </a:r>
            <a:r>
              <a:rPr lang="en-GB" b="1" dirty="0" err="1"/>
              <a:t>grapes-production?tab</a:t>
            </a:r>
            <a:r>
              <a:rPr lang="en-GB" b="1" dirty="0"/>
              <a:t>=</a:t>
            </a:r>
            <a:r>
              <a:rPr lang="en-GB" b="1" dirty="0" err="1"/>
              <a:t>table&amp;time</a:t>
            </a:r>
            <a:r>
              <a:rPr lang="en-GB" b="1" dirty="0"/>
              <a:t>=</a:t>
            </a:r>
            <a:r>
              <a:rPr lang="en-GB" b="1" dirty="0" err="1"/>
              <a:t>earliest..latest</a:t>
            </a:r>
            <a:endParaRPr lang="en-DE" b="1" dirty="0"/>
          </a:p>
          <a:p>
            <a:endParaRPr lang="en-DE" b="1" dirty="0"/>
          </a:p>
          <a:p>
            <a:r>
              <a:rPr lang="en-DE" b="1" dirty="0">
                <a:solidFill>
                  <a:srgbClr val="FF0000"/>
                </a:solidFill>
              </a:rPr>
              <a:t>Add chemical ingredients data</a:t>
            </a:r>
          </a:p>
          <a:p>
            <a:endParaRPr lang="en-DE" b="1" dirty="0"/>
          </a:p>
          <a:p>
            <a:r>
              <a:rPr lang="en-DE" b="1" dirty="0"/>
              <a:t>Vivino</a:t>
            </a:r>
            <a:r>
              <a:rPr lang="en-DE" dirty="0"/>
              <a:t>: </a:t>
            </a:r>
            <a:r>
              <a:rPr lang="en-GB" b="1" dirty="0"/>
              <a:t>https://</a:t>
            </a:r>
            <a:r>
              <a:rPr lang="en-GB" b="1" dirty="0" err="1"/>
              <a:t>github.com</a:t>
            </a:r>
            <a:r>
              <a:rPr lang="en-GB" b="1" dirty="0"/>
              <a:t>/</a:t>
            </a:r>
            <a:r>
              <a:rPr lang="en-GB" b="1" dirty="0" err="1"/>
              <a:t>gugarosa</a:t>
            </a:r>
            <a:r>
              <a:rPr lang="en-GB" b="1" dirty="0"/>
              <a:t>/</a:t>
            </a:r>
            <a:r>
              <a:rPr lang="en-GB" b="1" dirty="0" err="1"/>
              <a:t>viviner</a:t>
            </a:r>
            <a:r>
              <a:rPr lang="en-GB" b="1" dirty="0"/>
              <a:t>/tree/main</a:t>
            </a:r>
            <a:endParaRPr lang="en-DE" b="1" dirty="0"/>
          </a:p>
          <a:p>
            <a:r>
              <a:rPr lang="en-DE" dirty="0"/>
              <a:t>reviews, </a:t>
            </a:r>
          </a:p>
          <a:p>
            <a:r>
              <a:rPr lang="en-DE" dirty="0"/>
              <a:t>ratings, </a:t>
            </a:r>
          </a:p>
          <a:p>
            <a:r>
              <a:rPr lang="en-DE" dirty="0"/>
              <a:t>prices, </a:t>
            </a:r>
          </a:p>
          <a:p>
            <a:r>
              <a:rPr lang="en-DE" dirty="0"/>
              <a:t>year of bottling, </a:t>
            </a:r>
          </a:p>
          <a:p>
            <a:r>
              <a:rPr lang="en-DE" dirty="0"/>
              <a:t>age, </a:t>
            </a:r>
          </a:p>
          <a:p>
            <a:r>
              <a:rPr lang="en-GB" dirty="0"/>
              <a:t>T</a:t>
            </a:r>
            <a:r>
              <a:rPr lang="en-DE" dirty="0"/>
              <a:t>aste dimension </a:t>
            </a:r>
          </a:p>
        </p:txBody>
      </p:sp>
    </p:spTree>
    <p:extLst>
      <p:ext uri="{BB962C8B-B14F-4D97-AF65-F5344CB8AC3E}">
        <p14:creationId xmlns:p14="http://schemas.microsoft.com/office/powerpoint/2010/main" val="39380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EA4-F6EB-8BA6-0697-A3F7B524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F3B0-8F9A-9365-6910-496DED2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</a:t>
            </a:r>
            <a:r>
              <a:rPr lang="en-DE" dirty="0"/>
              <a:t>o Superstitions hold true: Best wine from france, more expansive/older is better, …</a:t>
            </a:r>
          </a:p>
          <a:p>
            <a:r>
              <a:rPr lang="en-GB" dirty="0"/>
              <a:t>W</a:t>
            </a:r>
            <a:r>
              <a:rPr lang="en-DE" dirty="0"/>
              <a:t>hat characteristics have the best rated wines</a:t>
            </a:r>
          </a:p>
          <a:p>
            <a:r>
              <a:rPr lang="en-DE" dirty="0"/>
              <a:t>What effect does weather have on physical attributes of the wine</a:t>
            </a:r>
          </a:p>
          <a:p>
            <a:r>
              <a:rPr lang="en-DE" dirty="0"/>
              <a:t>Which Variables have an effect on price and quality (visualize by Causal Bayesian Network)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REDIS only as look up for example WINE ID -&gt; Infos or sharing preliminary results with frontend</a:t>
            </a:r>
          </a:p>
        </p:txBody>
      </p:sp>
    </p:spTree>
    <p:extLst>
      <p:ext uri="{BB962C8B-B14F-4D97-AF65-F5344CB8AC3E}">
        <p14:creationId xmlns:p14="http://schemas.microsoft.com/office/powerpoint/2010/main" val="20198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640C9-10D1-618D-0B68-3B2AACB02359}"/>
              </a:ext>
            </a:extLst>
          </p:cNvPr>
          <p:cNvSpPr txBox="1"/>
          <p:nvPr/>
        </p:nvSpPr>
        <p:spPr>
          <a:xfrm>
            <a:off x="1015630" y="1424877"/>
            <a:ext cx="866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100" dirty="0">
                <a:latin typeface="Avenir Book" panose="02000503020000020003" pitchFamily="2" charset="0"/>
              </a:rPr>
              <a:t>Weather</a:t>
            </a:r>
            <a:br>
              <a:rPr lang="en-DE" sz="1100" dirty="0">
                <a:latin typeface="Avenir Book" panose="02000503020000020003" pitchFamily="2" charset="0"/>
              </a:rPr>
            </a:br>
            <a:r>
              <a:rPr lang="en-DE" sz="1100" dirty="0">
                <a:latin typeface="Avenir Book" panose="02000503020000020003" pitchFamily="2" charset="0"/>
              </a:rPr>
              <a:t>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0B1293-1B1B-BE2C-98F3-CE6FE9CA48CF}"/>
              </a:ext>
            </a:extLst>
          </p:cNvPr>
          <p:cNvGrpSpPr/>
          <p:nvPr/>
        </p:nvGrpSpPr>
        <p:grpSpPr>
          <a:xfrm>
            <a:off x="1215148" y="869608"/>
            <a:ext cx="467914" cy="555270"/>
            <a:chOff x="5638800" y="2789727"/>
            <a:chExt cx="923974" cy="1096473"/>
          </a:xfrm>
        </p:grpSpPr>
        <p:pic>
          <p:nvPicPr>
            <p:cNvPr id="7" name="Graphic 6" descr="Rain with solid fill">
              <a:extLst>
                <a:ext uri="{FF2B5EF4-FFF2-40B4-BE49-F238E27FC236}">
                  <a16:creationId xmlns:a16="http://schemas.microsoft.com/office/drawing/2014/main" id="{260A71BB-60B9-36E8-11CB-2015EC45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375D1C-CF6B-7331-737D-2DE23ABA52ED}"/>
                </a:ext>
              </a:extLst>
            </p:cNvPr>
            <p:cNvGrpSpPr/>
            <p:nvPr/>
          </p:nvGrpSpPr>
          <p:grpSpPr>
            <a:xfrm>
              <a:off x="5972224" y="2789727"/>
              <a:ext cx="590550" cy="520589"/>
              <a:chOff x="5903595" y="2220742"/>
              <a:chExt cx="590550" cy="5205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60EBCF-2FEC-5F3E-836D-7E92D7855946}"/>
                  </a:ext>
                </a:extLst>
              </p:cNvPr>
              <p:cNvSpPr/>
              <p:nvPr/>
            </p:nvSpPr>
            <p:spPr>
              <a:xfrm>
                <a:off x="6179820" y="2220742"/>
                <a:ext cx="38100" cy="114300"/>
              </a:xfrm>
              <a:custGeom>
                <a:avLst/>
                <a:gdLst>
                  <a:gd name="connsiteX0" fmla="*/ 0 w 38100"/>
                  <a:gd name="connsiteY0" fmla="*/ 0 h 114300"/>
                  <a:gd name="connsiteX1" fmla="*/ 38100 w 38100"/>
                  <a:gd name="connsiteY1" fmla="*/ 0 h 114300"/>
                  <a:gd name="connsiteX2" fmla="*/ 38100 w 38100"/>
                  <a:gd name="connsiteY2" fmla="*/ 114300 h 114300"/>
                  <a:gd name="connsiteX3" fmla="*/ 0 w 38100"/>
                  <a:gd name="connsiteY3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1430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F9F6E34-4865-E621-6559-38FAB9DE14C4}"/>
                  </a:ext>
                </a:extLst>
              </p:cNvPr>
              <p:cNvSpPr/>
              <p:nvPr/>
            </p:nvSpPr>
            <p:spPr>
              <a:xfrm rot="8100000">
                <a:off x="6310730" y="2328567"/>
                <a:ext cx="114298" cy="38099"/>
              </a:xfrm>
              <a:custGeom>
                <a:avLst/>
                <a:gdLst>
                  <a:gd name="connsiteX0" fmla="*/ 0 w 114298"/>
                  <a:gd name="connsiteY0" fmla="*/ 0 h 38099"/>
                  <a:gd name="connsiteX1" fmla="*/ 114299 w 114298"/>
                  <a:gd name="connsiteY1" fmla="*/ 0 h 38099"/>
                  <a:gd name="connsiteX2" fmla="*/ 114299 w 114298"/>
                  <a:gd name="connsiteY2" fmla="*/ 38100 h 38099"/>
                  <a:gd name="connsiteX3" fmla="*/ 0 w 114298"/>
                  <a:gd name="connsiteY3" fmla="*/ 38100 h 3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8" h="38099">
                    <a:moveTo>
                      <a:pt x="0" y="0"/>
                    </a:moveTo>
                    <a:lnTo>
                      <a:pt x="114299" y="0"/>
                    </a:lnTo>
                    <a:lnTo>
                      <a:pt x="114299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EAE854-421F-B2EE-0352-F00DDEA3059D}"/>
                  </a:ext>
                </a:extLst>
              </p:cNvPr>
              <p:cNvSpPr/>
              <p:nvPr/>
            </p:nvSpPr>
            <p:spPr>
              <a:xfrm>
                <a:off x="6379845" y="2496967"/>
                <a:ext cx="114300" cy="38100"/>
              </a:xfrm>
              <a:custGeom>
                <a:avLst/>
                <a:gdLst>
                  <a:gd name="connsiteX0" fmla="*/ 0 w 114300"/>
                  <a:gd name="connsiteY0" fmla="*/ 0 h 38100"/>
                  <a:gd name="connsiteX1" fmla="*/ 114300 w 114300"/>
                  <a:gd name="connsiteY1" fmla="*/ 0 h 38100"/>
                  <a:gd name="connsiteX2" fmla="*/ 114300 w 114300"/>
                  <a:gd name="connsiteY2" fmla="*/ 38100 h 38100"/>
                  <a:gd name="connsiteX3" fmla="*/ 0 w 11430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1C82BC-A265-4C86-2FC8-7DD58F71C94E}"/>
                  </a:ext>
                </a:extLst>
              </p:cNvPr>
              <p:cNvSpPr/>
              <p:nvPr/>
            </p:nvSpPr>
            <p:spPr>
              <a:xfrm rot="8100000">
                <a:off x="6348636" y="2627033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475C71E-5791-93E7-F504-190834569708}"/>
                  </a:ext>
                </a:extLst>
              </p:cNvPr>
              <p:cNvSpPr/>
              <p:nvPr/>
            </p:nvSpPr>
            <p:spPr>
              <a:xfrm>
                <a:off x="5903595" y="2496967"/>
                <a:ext cx="114299" cy="38100"/>
              </a:xfrm>
              <a:custGeom>
                <a:avLst/>
                <a:gdLst>
                  <a:gd name="connsiteX0" fmla="*/ 0 w 114299"/>
                  <a:gd name="connsiteY0" fmla="*/ 0 h 38100"/>
                  <a:gd name="connsiteX1" fmla="*/ 114300 w 114299"/>
                  <a:gd name="connsiteY1" fmla="*/ 0 h 38100"/>
                  <a:gd name="connsiteX2" fmla="*/ 114300 w 114299"/>
                  <a:gd name="connsiteY2" fmla="*/ 38100 h 38100"/>
                  <a:gd name="connsiteX3" fmla="*/ 0 w 11429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9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E480B63-635A-D32E-3535-83FA54E00C43}"/>
                  </a:ext>
                </a:extLst>
              </p:cNvPr>
              <p:cNvSpPr/>
              <p:nvPr/>
            </p:nvSpPr>
            <p:spPr>
              <a:xfrm rot="8100000">
                <a:off x="6011584" y="2290949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426216B-E457-C46E-91A6-34168DF1694F}"/>
                  </a:ext>
                </a:extLst>
              </p:cNvPr>
              <p:cNvSpPr/>
              <p:nvPr/>
            </p:nvSpPr>
            <p:spPr>
              <a:xfrm>
                <a:off x="6056323" y="2372593"/>
                <a:ext cx="284955" cy="279631"/>
              </a:xfrm>
              <a:custGeom>
                <a:avLst/>
                <a:gdLst>
                  <a:gd name="connsiteX0" fmla="*/ 7291 w 284955"/>
                  <a:gd name="connsiteY0" fmla="*/ 189144 h 279631"/>
                  <a:gd name="connsiteX1" fmla="*/ 53011 w 284955"/>
                  <a:gd name="connsiteY1" fmla="*/ 230102 h 279631"/>
                  <a:gd name="connsiteX2" fmla="*/ 184456 w 284955"/>
                  <a:gd name="connsiteY2" fmla="*/ 279632 h 279631"/>
                  <a:gd name="connsiteX3" fmla="*/ 284469 w 284955"/>
                  <a:gd name="connsiteY3" fmla="*/ 155807 h 279631"/>
                  <a:gd name="connsiteX4" fmla="*/ 207316 w 284955"/>
                  <a:gd name="connsiteY4" fmla="*/ 15789 h 279631"/>
                  <a:gd name="connsiteX5" fmla="*/ 49201 w 284955"/>
                  <a:gd name="connsiteY5" fmla="*/ 34839 h 279631"/>
                  <a:gd name="connsiteX6" fmla="*/ 7291 w 284955"/>
                  <a:gd name="connsiteY6" fmla="*/ 189144 h 279631"/>
                  <a:gd name="connsiteX7" fmla="*/ 7291 w 284955"/>
                  <a:gd name="connsiteY7" fmla="*/ 189144 h 27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955" h="279631">
                    <a:moveTo>
                      <a:pt x="7291" y="189144"/>
                    </a:moveTo>
                    <a:cubicBezTo>
                      <a:pt x="24436" y="199622"/>
                      <a:pt x="40629" y="213909"/>
                      <a:pt x="53011" y="230102"/>
                    </a:cubicBezTo>
                    <a:cubicBezTo>
                      <a:pt x="102541" y="224387"/>
                      <a:pt x="151119" y="242484"/>
                      <a:pt x="184456" y="279632"/>
                    </a:cubicBezTo>
                    <a:cubicBezTo>
                      <a:pt x="239701" y="262487"/>
                      <a:pt x="279706" y="213909"/>
                      <a:pt x="284469" y="155807"/>
                    </a:cubicBezTo>
                    <a:cubicBezTo>
                      <a:pt x="289231" y="97704"/>
                      <a:pt x="258751" y="42459"/>
                      <a:pt x="207316" y="15789"/>
                    </a:cubicBezTo>
                    <a:cubicBezTo>
                      <a:pt x="155881" y="-10881"/>
                      <a:pt x="93016" y="-3261"/>
                      <a:pt x="49201" y="34839"/>
                    </a:cubicBezTo>
                    <a:cubicBezTo>
                      <a:pt x="5386" y="72939"/>
                      <a:pt x="-10806" y="133899"/>
                      <a:pt x="7291" y="189144"/>
                    </a:cubicBezTo>
                    <a:lnTo>
                      <a:pt x="7291" y="189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10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2B42933-AA36-8B4C-AEA0-F41AD64B6768}"/>
              </a:ext>
            </a:extLst>
          </p:cNvPr>
          <p:cNvSpPr txBox="1"/>
          <p:nvPr/>
        </p:nvSpPr>
        <p:spPr>
          <a:xfrm>
            <a:off x="2204189" y="1424879"/>
            <a:ext cx="626278" cy="35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venir Book" panose="02000503020000020003" pitchFamily="2" charset="0"/>
              </a:rPr>
              <a:t>G</a:t>
            </a:r>
            <a:r>
              <a:rPr lang="en-DE" sz="1100" dirty="0">
                <a:latin typeface="Avenir Book" panose="02000503020000020003" pitchFamily="2" charset="0"/>
              </a:rPr>
              <a:t>rape trends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4AF2E2-B454-D3B7-D7A0-75B5F53DAFC4}"/>
              </a:ext>
            </a:extLst>
          </p:cNvPr>
          <p:cNvGrpSpPr/>
          <p:nvPr/>
        </p:nvGrpSpPr>
        <p:grpSpPr>
          <a:xfrm>
            <a:off x="2285795" y="788534"/>
            <a:ext cx="463066" cy="621040"/>
            <a:chOff x="6533338" y="1991514"/>
            <a:chExt cx="914401" cy="1226346"/>
          </a:xfrm>
        </p:grpSpPr>
        <p:pic>
          <p:nvPicPr>
            <p:cNvPr id="27" name="Graphic 26" descr="Grapes with solid fill">
              <a:extLst>
                <a:ext uri="{FF2B5EF4-FFF2-40B4-BE49-F238E27FC236}">
                  <a16:creationId xmlns:a16="http://schemas.microsoft.com/office/drawing/2014/main" id="{24F5C0F7-76C8-6DE8-DA3C-A637FA5C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3338" y="2303459"/>
              <a:ext cx="914401" cy="914401"/>
            </a:xfrm>
            <a:prstGeom prst="rect">
              <a:avLst/>
            </a:prstGeom>
          </p:spPr>
        </p:pic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387B4A-503D-20AC-5387-2C5D2BDBE7B0}"/>
                </a:ext>
              </a:extLst>
            </p:cNvPr>
            <p:cNvSpPr/>
            <p:nvPr/>
          </p:nvSpPr>
          <p:spPr>
            <a:xfrm>
              <a:off x="6783595" y="1991514"/>
              <a:ext cx="450214" cy="264239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sz="11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5225141-A655-36B5-102A-064E5314498B}"/>
              </a:ext>
            </a:extLst>
          </p:cNvPr>
          <p:cNvSpPr txBox="1"/>
          <p:nvPr/>
        </p:nvSpPr>
        <p:spPr>
          <a:xfrm>
            <a:off x="3243851" y="1424878"/>
            <a:ext cx="626278" cy="35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venir Book" panose="02000503020000020003" pitchFamily="2" charset="0"/>
              </a:rPr>
              <a:t>G</a:t>
            </a:r>
            <a:r>
              <a:rPr lang="en-DE" sz="1100" dirty="0">
                <a:latin typeface="Avenir Book" panose="02000503020000020003" pitchFamily="2" charset="0"/>
              </a:rPr>
              <a:t>rape yield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EE7A52-F36A-352F-058D-EB543FA4B704}"/>
              </a:ext>
            </a:extLst>
          </p:cNvPr>
          <p:cNvGrpSpPr/>
          <p:nvPr/>
        </p:nvGrpSpPr>
        <p:grpSpPr>
          <a:xfrm>
            <a:off x="3325457" y="749491"/>
            <a:ext cx="463066" cy="660082"/>
            <a:chOff x="8625609" y="1914418"/>
            <a:chExt cx="914401" cy="1303442"/>
          </a:xfrm>
        </p:grpSpPr>
        <p:pic>
          <p:nvPicPr>
            <p:cNvPr id="35" name="Graphic 34" descr="Grapes with solid fill">
              <a:extLst>
                <a:ext uri="{FF2B5EF4-FFF2-40B4-BE49-F238E27FC236}">
                  <a16:creationId xmlns:a16="http://schemas.microsoft.com/office/drawing/2014/main" id="{2107511C-2F23-7B8A-1263-13101CC3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5609" y="2303459"/>
              <a:ext cx="914401" cy="914401"/>
            </a:xfrm>
            <a:prstGeom prst="rect">
              <a:avLst/>
            </a:prstGeom>
          </p:spPr>
        </p:pic>
        <p:pic>
          <p:nvPicPr>
            <p:cNvPr id="38" name="Graphic 37" descr="Weights Uneven with solid fill">
              <a:extLst>
                <a:ext uri="{FF2B5EF4-FFF2-40B4-BE49-F238E27FC236}">
                  <a16:creationId xmlns:a16="http://schemas.microsoft.com/office/drawing/2014/main" id="{6EC206D4-B10E-8ADB-46EF-1F32BCC9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65519" y="1914418"/>
              <a:ext cx="434580" cy="434580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39B8CA7-14FA-32D5-3F97-E7A5A358606C}"/>
              </a:ext>
            </a:extLst>
          </p:cNvPr>
          <p:cNvSpPr/>
          <p:nvPr/>
        </p:nvSpPr>
        <p:spPr>
          <a:xfrm>
            <a:off x="591410" y="252921"/>
            <a:ext cx="3702939" cy="17537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2"/>
                </a:solidFill>
              </a:rPr>
              <a:t>Timeseries (scraped)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B81359-F697-475E-A12F-B38574E8938C}"/>
              </a:ext>
            </a:extLst>
          </p:cNvPr>
          <p:cNvGrpSpPr/>
          <p:nvPr/>
        </p:nvGrpSpPr>
        <p:grpSpPr>
          <a:xfrm>
            <a:off x="591409" y="4481550"/>
            <a:ext cx="3702939" cy="2123529"/>
            <a:chOff x="591409" y="3090497"/>
            <a:chExt cx="4518691" cy="25913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08E764-7838-ADD1-FE87-194F5EAD6543}"/>
                </a:ext>
              </a:extLst>
            </p:cNvPr>
            <p:cNvSpPr txBox="1"/>
            <p:nvPr/>
          </p:nvSpPr>
          <p:spPr>
            <a:xfrm>
              <a:off x="866486" y="4003331"/>
              <a:ext cx="222545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DE" sz="1100" dirty="0">
                  <a:latin typeface="Avenir Book" panose="02000503020000020003" pitchFamily="2" charset="0"/>
                </a:rPr>
                <a:t>Quality  and 11 features (fixed acidity, volatile acidity, citric acid, residual sugar, chlorides, free sulfur dioxide, total sulfur dioxide, density, pH, sulphates, alcohol)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E8F2D7B-E8A1-56C3-6E37-0A6744D268EA}"/>
                </a:ext>
              </a:extLst>
            </p:cNvPr>
            <p:cNvSpPr/>
            <p:nvPr/>
          </p:nvSpPr>
          <p:spPr>
            <a:xfrm>
              <a:off x="591409" y="3090497"/>
              <a:ext cx="4518691" cy="2591339"/>
            </a:xfrm>
            <a:prstGeom prst="roundRect">
              <a:avLst>
                <a:gd name="adj" fmla="val 1322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2"/>
                  </a:solidFill>
                </a:rPr>
                <a:t>Wine Quality (static)</a:t>
              </a:r>
            </a:p>
          </p:txBody>
        </p:sp>
        <p:pic>
          <p:nvPicPr>
            <p:cNvPr id="78" name="Graphic 77" descr="Radar Chart with solid fill">
              <a:extLst>
                <a:ext uri="{FF2B5EF4-FFF2-40B4-BE49-F238E27FC236}">
                  <a16:creationId xmlns:a16="http://schemas.microsoft.com/office/drawing/2014/main" id="{E9405D26-3513-6D0A-1A16-C9F6D016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78442" y="42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9C1183-7266-F337-DEF9-42DC17885A36}"/>
              </a:ext>
            </a:extLst>
          </p:cNvPr>
          <p:cNvGrpSpPr/>
          <p:nvPr/>
        </p:nvGrpSpPr>
        <p:grpSpPr>
          <a:xfrm>
            <a:off x="591409" y="2173931"/>
            <a:ext cx="3702939" cy="2123529"/>
            <a:chOff x="6525281" y="3090497"/>
            <a:chExt cx="4518691" cy="2591339"/>
          </a:xfrm>
        </p:grpSpPr>
        <p:pic>
          <p:nvPicPr>
            <p:cNvPr id="80" name="Graphic 79" descr="Rating Star with solid fill">
              <a:extLst>
                <a:ext uri="{FF2B5EF4-FFF2-40B4-BE49-F238E27FC236}">
                  <a16:creationId xmlns:a16="http://schemas.microsoft.com/office/drawing/2014/main" id="{86983BEC-0104-9751-CD5B-E71E823B3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47222" y="4210732"/>
              <a:ext cx="914400" cy="914400"/>
            </a:xfrm>
            <a:prstGeom prst="rect">
              <a:avLst/>
            </a:prstGeom>
          </p:spPr>
        </p:pic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1A442F57-91AD-FBB9-8701-2944ABED9A1B}"/>
                </a:ext>
              </a:extLst>
            </p:cNvPr>
            <p:cNvSpPr/>
            <p:nvPr/>
          </p:nvSpPr>
          <p:spPr>
            <a:xfrm>
              <a:off x="6525281" y="3090497"/>
              <a:ext cx="4518691" cy="2591339"/>
            </a:xfrm>
            <a:prstGeom prst="roundRect">
              <a:avLst>
                <a:gd name="adj" fmla="val 140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2"/>
                  </a:solidFill>
                </a:rPr>
                <a:t>Wine Reviews (scraped)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B7B0D-4189-5C4A-2803-02614B7D6890}"/>
                </a:ext>
              </a:extLst>
            </p:cNvPr>
            <p:cNvSpPr txBox="1"/>
            <p:nvPr/>
          </p:nvSpPr>
          <p:spPr>
            <a:xfrm>
              <a:off x="6886620" y="4003331"/>
              <a:ext cx="259926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1100" dirty="0">
                  <a:latin typeface="Avenir Book" panose="02000503020000020003" pitchFamily="2" charset="0"/>
                </a:rPr>
                <a:t>Name, Region, Country, #</a:t>
              </a:r>
              <a:r>
                <a:rPr lang="en-GB" sz="1100" dirty="0" err="1">
                  <a:latin typeface="Avenir Book" panose="02000503020000020003" pitchFamily="2" charset="0"/>
                </a:rPr>
                <a:t>ofWinesinCountry</a:t>
              </a:r>
              <a:r>
                <a:rPr lang="en-GB" sz="1100" dirty="0">
                  <a:latin typeface="Avenir Book" panose="02000503020000020003" pitchFamily="2" charset="0"/>
                </a:rPr>
                <a:t>, #</a:t>
              </a:r>
              <a:r>
                <a:rPr lang="en-GB" sz="1100" dirty="0" err="1">
                  <a:latin typeface="Avenir Book" panose="02000503020000020003" pitchFamily="2" charset="0"/>
                </a:rPr>
                <a:t>ofRatings</a:t>
              </a:r>
              <a:r>
                <a:rPr lang="en-GB" sz="1100" dirty="0">
                  <a:latin typeface="Avenir Book" panose="02000503020000020003" pitchFamily="2" charset="0"/>
                </a:rPr>
                <a:t>, </a:t>
              </a:r>
              <a:r>
                <a:rPr lang="en-GB" sz="1100" dirty="0" err="1">
                  <a:latin typeface="Avenir Book" panose="02000503020000020003" pitchFamily="2" charset="0"/>
                </a:rPr>
                <a:t>AvgRating</a:t>
              </a:r>
              <a:r>
                <a:rPr lang="en-GB" sz="1100" dirty="0">
                  <a:latin typeface="Avenir Book" panose="02000503020000020003" pitchFamily="2" charset="0"/>
                </a:rPr>
                <a:t>, Grape, Style, Price, Vintage, Taste dimension (0-5): Soft—Acidic | Gentle--Fizzy | Light--Bold | Dry--Sweet | Smooth--Tannic   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640ABA-70B8-8834-7F87-427392077B75}"/>
              </a:ext>
            </a:extLst>
          </p:cNvPr>
          <p:cNvCxnSpPr>
            <a:cxnSpLocks/>
            <a:stCxn id="54" idx="3"/>
            <a:endCxn id="202" idx="1"/>
          </p:cNvCxnSpPr>
          <p:nvPr/>
        </p:nvCxnSpPr>
        <p:spPr>
          <a:xfrm flipV="1">
            <a:off x="4294348" y="5543311"/>
            <a:ext cx="1343808" cy="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F168339-639B-BF14-F62D-FDAECF8D31B2}"/>
              </a:ext>
            </a:extLst>
          </p:cNvPr>
          <p:cNvSpPr txBox="1"/>
          <p:nvPr/>
        </p:nvSpPr>
        <p:spPr>
          <a:xfrm>
            <a:off x="6199463" y="5073884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PostGreSQL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CDDCC832-F295-3147-D546-016808561AE6}"/>
              </a:ext>
            </a:extLst>
          </p:cNvPr>
          <p:cNvCxnSpPr>
            <a:cxnSpLocks/>
            <a:stCxn id="44" idx="3"/>
            <a:endCxn id="120" idx="1"/>
          </p:cNvCxnSpPr>
          <p:nvPr/>
        </p:nvCxnSpPr>
        <p:spPr>
          <a:xfrm>
            <a:off x="4294349" y="1129790"/>
            <a:ext cx="1343807" cy="2103890"/>
          </a:xfrm>
          <a:prstGeom prst="bentConnector3">
            <a:avLst>
              <a:gd name="adj1" fmla="val 962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BC929E3-9E8E-00D7-1567-0D3807411A9D}"/>
              </a:ext>
            </a:extLst>
          </p:cNvPr>
          <p:cNvSpPr txBox="1"/>
          <p:nvPr/>
        </p:nvSpPr>
        <p:spPr>
          <a:xfrm>
            <a:off x="4425952" y="2933298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MongoDB</a:t>
            </a:r>
            <a:br>
              <a:rPr lang="en-DE" b="1" dirty="0">
                <a:latin typeface="Avenir Book" panose="02000503020000020003" pitchFamily="2" charset="0"/>
              </a:rPr>
            </a:br>
            <a:r>
              <a:rPr lang="en-DE" b="1" dirty="0">
                <a:latin typeface="Avenir Book" panose="02000503020000020003" pitchFamily="2" charset="0"/>
              </a:rPr>
              <a:t>/Neo4J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E7F09CA-A3B9-4A2B-325A-76FC2E9F6422}"/>
              </a:ext>
            </a:extLst>
          </p:cNvPr>
          <p:cNvGrpSpPr/>
          <p:nvPr/>
        </p:nvGrpSpPr>
        <p:grpSpPr>
          <a:xfrm>
            <a:off x="5638156" y="2356811"/>
            <a:ext cx="2550297" cy="1753738"/>
            <a:chOff x="7672942" y="1213426"/>
            <a:chExt cx="2550297" cy="1753738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7C4CF254-A886-71BD-ECDF-0F1FF337608A}"/>
                </a:ext>
              </a:extLst>
            </p:cNvPr>
            <p:cNvSpPr/>
            <p:nvPr/>
          </p:nvSpPr>
          <p:spPr>
            <a:xfrm>
              <a:off x="7672942" y="1213426"/>
              <a:ext cx="2550297" cy="1753738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5"/>
                  </a:solidFill>
                </a:rPr>
                <a:t>Enriched Wine Data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800D01-DEB9-07A6-0015-314681F065A4}"/>
                </a:ext>
              </a:extLst>
            </p:cNvPr>
            <p:cNvGrpSpPr/>
            <p:nvPr/>
          </p:nvGrpSpPr>
          <p:grpSpPr>
            <a:xfrm>
              <a:off x="7800152" y="1670062"/>
              <a:ext cx="866950" cy="1126126"/>
              <a:chOff x="8232748" y="1670062"/>
              <a:chExt cx="866950" cy="1126126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A3040CE-D1AF-1BE8-2DF6-231A3EA3E703}"/>
                  </a:ext>
                </a:extLst>
              </p:cNvPr>
              <p:cNvSpPr txBox="1"/>
              <p:nvPr/>
            </p:nvSpPr>
            <p:spPr>
              <a:xfrm>
                <a:off x="8232748" y="2365301"/>
                <a:ext cx="86695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DE" sz="1100" dirty="0">
                    <a:latin typeface="Avenir Book" panose="02000503020000020003" pitchFamily="2" charset="0"/>
                  </a:rPr>
                  <a:t>Wine per Bottle</a:t>
                </a:r>
              </a:p>
            </p:txBody>
          </p:sp>
          <p:pic>
            <p:nvPicPr>
              <p:cNvPr id="148" name="Graphic 147" descr="Rating Star with solid fill">
                <a:extLst>
                  <a:ext uri="{FF2B5EF4-FFF2-40B4-BE49-F238E27FC236}">
                    <a16:creationId xmlns:a16="http://schemas.microsoft.com/office/drawing/2014/main" id="{F188779E-A120-3F63-C779-8D38F779C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75675" y="1670062"/>
                <a:ext cx="749325" cy="749325"/>
              </a:xfrm>
              <a:prstGeom prst="rect">
                <a:avLst/>
              </a:prstGeom>
            </p:spPr>
          </p:pic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18333C5-F3A5-DE2E-2126-8F43ADEC6038}"/>
                </a:ext>
              </a:extLst>
            </p:cNvPr>
            <p:cNvGrpSpPr/>
            <p:nvPr/>
          </p:nvGrpSpPr>
          <p:grpSpPr>
            <a:xfrm>
              <a:off x="8829362" y="1777977"/>
              <a:ext cx="1267308" cy="1018212"/>
              <a:chOff x="9652707" y="1777977"/>
              <a:chExt cx="1267308" cy="1018212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7032BB-C6C9-E2B3-79CA-08392ACA5EF1}"/>
                  </a:ext>
                </a:extLst>
              </p:cNvPr>
              <p:cNvSpPr txBox="1"/>
              <p:nvPr/>
            </p:nvSpPr>
            <p:spPr>
              <a:xfrm>
                <a:off x="9652707" y="2365302"/>
                <a:ext cx="126730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DE" sz="1100" dirty="0">
                    <a:latin typeface="Avenir Book" panose="02000503020000020003" pitchFamily="2" charset="0"/>
                  </a:rPr>
                  <a:t>External Influences</a:t>
                </a: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F2A0573-56CB-FD2D-660F-4C245B2E6938}"/>
                  </a:ext>
                </a:extLst>
              </p:cNvPr>
              <p:cNvGrpSpPr/>
              <p:nvPr/>
            </p:nvGrpSpPr>
            <p:grpSpPr>
              <a:xfrm>
                <a:off x="9782764" y="1810032"/>
                <a:ext cx="467914" cy="555270"/>
                <a:chOff x="5638800" y="2789727"/>
                <a:chExt cx="923974" cy="1096473"/>
              </a:xfrm>
            </p:grpSpPr>
            <p:pic>
              <p:nvPicPr>
                <p:cNvPr id="134" name="Graphic 133" descr="Rain with solid fill">
                  <a:extLst>
                    <a:ext uri="{FF2B5EF4-FFF2-40B4-BE49-F238E27FC236}">
                      <a16:creationId xmlns:a16="http://schemas.microsoft.com/office/drawing/2014/main" id="{7583AEF3-2004-E132-0ABD-5F4EB8835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EE9D615-1615-4778-95C9-F4D32D7DE354}"/>
                    </a:ext>
                  </a:extLst>
                </p:cNvPr>
                <p:cNvGrpSpPr/>
                <p:nvPr/>
              </p:nvGrpSpPr>
              <p:grpSpPr>
                <a:xfrm>
                  <a:off x="5972224" y="2789727"/>
                  <a:ext cx="590550" cy="520589"/>
                  <a:chOff x="5903595" y="2220742"/>
                  <a:chExt cx="590550" cy="520589"/>
                </a:xfrm>
              </p:grpSpPr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48E5AB20-2D78-4853-15FA-A20261895021}"/>
                      </a:ext>
                    </a:extLst>
                  </p:cNvPr>
                  <p:cNvSpPr/>
                  <p:nvPr/>
                </p:nvSpPr>
                <p:spPr>
                  <a:xfrm>
                    <a:off x="6179820" y="2220742"/>
                    <a:ext cx="38100" cy="114300"/>
                  </a:xfrm>
                  <a:custGeom>
                    <a:avLst/>
                    <a:gdLst>
                      <a:gd name="connsiteX0" fmla="*/ 0 w 38100"/>
                      <a:gd name="connsiteY0" fmla="*/ 0 h 114300"/>
                      <a:gd name="connsiteX1" fmla="*/ 38100 w 38100"/>
                      <a:gd name="connsiteY1" fmla="*/ 0 h 114300"/>
                      <a:gd name="connsiteX2" fmla="*/ 38100 w 38100"/>
                      <a:gd name="connsiteY2" fmla="*/ 114300 h 114300"/>
                      <a:gd name="connsiteX3" fmla="*/ 0 w 38100"/>
                      <a:gd name="connsiteY3" fmla="*/ 114300 h 114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100" h="114300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300"/>
                        </a:lnTo>
                        <a:lnTo>
                          <a:pt x="0" y="1143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96602596-FA5C-650A-E1AD-8F3AC774FE94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310730" y="2328567"/>
                    <a:ext cx="114298" cy="38099"/>
                  </a:xfrm>
                  <a:custGeom>
                    <a:avLst/>
                    <a:gdLst>
                      <a:gd name="connsiteX0" fmla="*/ 0 w 114298"/>
                      <a:gd name="connsiteY0" fmla="*/ 0 h 38099"/>
                      <a:gd name="connsiteX1" fmla="*/ 114299 w 114298"/>
                      <a:gd name="connsiteY1" fmla="*/ 0 h 38099"/>
                      <a:gd name="connsiteX2" fmla="*/ 114299 w 114298"/>
                      <a:gd name="connsiteY2" fmla="*/ 38100 h 38099"/>
                      <a:gd name="connsiteX3" fmla="*/ 0 w 114298"/>
                      <a:gd name="connsiteY3" fmla="*/ 38100 h 3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298" h="38099">
                        <a:moveTo>
                          <a:pt x="0" y="0"/>
                        </a:moveTo>
                        <a:lnTo>
                          <a:pt x="114299" y="0"/>
                        </a:lnTo>
                        <a:lnTo>
                          <a:pt x="114299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ED361CD3-4054-D672-AB34-7FACE9E486E3}"/>
                      </a:ext>
                    </a:extLst>
                  </p:cNvPr>
                  <p:cNvSpPr/>
                  <p:nvPr/>
                </p:nvSpPr>
                <p:spPr>
                  <a:xfrm>
                    <a:off x="6379845" y="2496967"/>
                    <a:ext cx="114300" cy="38100"/>
                  </a:xfrm>
                  <a:custGeom>
                    <a:avLst/>
                    <a:gdLst>
                      <a:gd name="connsiteX0" fmla="*/ 0 w 114300"/>
                      <a:gd name="connsiteY0" fmla="*/ 0 h 38100"/>
                      <a:gd name="connsiteX1" fmla="*/ 114300 w 114300"/>
                      <a:gd name="connsiteY1" fmla="*/ 0 h 38100"/>
                      <a:gd name="connsiteX2" fmla="*/ 114300 w 114300"/>
                      <a:gd name="connsiteY2" fmla="*/ 38100 h 38100"/>
                      <a:gd name="connsiteX3" fmla="*/ 0 w 114300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300" h="38100">
                        <a:moveTo>
                          <a:pt x="0" y="0"/>
                        </a:moveTo>
                        <a:lnTo>
                          <a:pt x="114300" y="0"/>
                        </a:lnTo>
                        <a:lnTo>
                          <a:pt x="114300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7E8D5381-A20C-F0DC-838E-CDC5EC122227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348636" y="2627033"/>
                    <a:ext cx="38099" cy="114298"/>
                  </a:xfrm>
                  <a:custGeom>
                    <a:avLst/>
                    <a:gdLst>
                      <a:gd name="connsiteX0" fmla="*/ 0 w 38099"/>
                      <a:gd name="connsiteY0" fmla="*/ 0 h 114298"/>
                      <a:gd name="connsiteX1" fmla="*/ 38100 w 38099"/>
                      <a:gd name="connsiteY1" fmla="*/ 0 h 114298"/>
                      <a:gd name="connsiteX2" fmla="*/ 38100 w 38099"/>
                      <a:gd name="connsiteY2" fmla="*/ 114299 h 114298"/>
                      <a:gd name="connsiteX3" fmla="*/ 0 w 38099"/>
                      <a:gd name="connsiteY3" fmla="*/ 114299 h 1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99" h="114298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299"/>
                        </a:lnTo>
                        <a:lnTo>
                          <a:pt x="0" y="1142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236E5C17-EE9D-A94B-5C36-74A0EA517CED}"/>
                      </a:ext>
                    </a:extLst>
                  </p:cNvPr>
                  <p:cNvSpPr/>
                  <p:nvPr/>
                </p:nvSpPr>
                <p:spPr>
                  <a:xfrm>
                    <a:off x="5903595" y="2496967"/>
                    <a:ext cx="114299" cy="38100"/>
                  </a:xfrm>
                  <a:custGeom>
                    <a:avLst/>
                    <a:gdLst>
                      <a:gd name="connsiteX0" fmla="*/ 0 w 114299"/>
                      <a:gd name="connsiteY0" fmla="*/ 0 h 38100"/>
                      <a:gd name="connsiteX1" fmla="*/ 114300 w 114299"/>
                      <a:gd name="connsiteY1" fmla="*/ 0 h 38100"/>
                      <a:gd name="connsiteX2" fmla="*/ 114300 w 114299"/>
                      <a:gd name="connsiteY2" fmla="*/ 38100 h 38100"/>
                      <a:gd name="connsiteX3" fmla="*/ 0 w 114299"/>
                      <a:gd name="connsiteY3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299" h="38100">
                        <a:moveTo>
                          <a:pt x="0" y="0"/>
                        </a:moveTo>
                        <a:lnTo>
                          <a:pt x="114300" y="0"/>
                        </a:lnTo>
                        <a:lnTo>
                          <a:pt x="114300" y="38100"/>
                        </a:lnTo>
                        <a:lnTo>
                          <a:pt x="0" y="38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D17E5DE-F3CB-64C7-1DAF-6338500C8E04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011584" y="2290949"/>
                    <a:ext cx="38099" cy="114298"/>
                  </a:xfrm>
                  <a:custGeom>
                    <a:avLst/>
                    <a:gdLst>
                      <a:gd name="connsiteX0" fmla="*/ 0 w 38099"/>
                      <a:gd name="connsiteY0" fmla="*/ 0 h 114298"/>
                      <a:gd name="connsiteX1" fmla="*/ 38100 w 38099"/>
                      <a:gd name="connsiteY1" fmla="*/ 0 h 114298"/>
                      <a:gd name="connsiteX2" fmla="*/ 38100 w 38099"/>
                      <a:gd name="connsiteY2" fmla="*/ 114299 h 114298"/>
                      <a:gd name="connsiteX3" fmla="*/ 0 w 38099"/>
                      <a:gd name="connsiteY3" fmla="*/ 114299 h 114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99" h="114298">
                        <a:moveTo>
                          <a:pt x="0" y="0"/>
                        </a:moveTo>
                        <a:lnTo>
                          <a:pt x="38100" y="0"/>
                        </a:lnTo>
                        <a:lnTo>
                          <a:pt x="38100" y="114299"/>
                        </a:lnTo>
                        <a:lnTo>
                          <a:pt x="0" y="11429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72AD136-79CD-6206-A4DB-4EADEC730518}"/>
                      </a:ext>
                    </a:extLst>
                  </p:cNvPr>
                  <p:cNvSpPr/>
                  <p:nvPr/>
                </p:nvSpPr>
                <p:spPr>
                  <a:xfrm>
                    <a:off x="6056323" y="2372593"/>
                    <a:ext cx="284955" cy="279631"/>
                  </a:xfrm>
                  <a:custGeom>
                    <a:avLst/>
                    <a:gdLst>
                      <a:gd name="connsiteX0" fmla="*/ 7291 w 284955"/>
                      <a:gd name="connsiteY0" fmla="*/ 189144 h 279631"/>
                      <a:gd name="connsiteX1" fmla="*/ 53011 w 284955"/>
                      <a:gd name="connsiteY1" fmla="*/ 230102 h 279631"/>
                      <a:gd name="connsiteX2" fmla="*/ 184456 w 284955"/>
                      <a:gd name="connsiteY2" fmla="*/ 279632 h 279631"/>
                      <a:gd name="connsiteX3" fmla="*/ 284469 w 284955"/>
                      <a:gd name="connsiteY3" fmla="*/ 155807 h 279631"/>
                      <a:gd name="connsiteX4" fmla="*/ 207316 w 284955"/>
                      <a:gd name="connsiteY4" fmla="*/ 15789 h 279631"/>
                      <a:gd name="connsiteX5" fmla="*/ 49201 w 284955"/>
                      <a:gd name="connsiteY5" fmla="*/ 34839 h 279631"/>
                      <a:gd name="connsiteX6" fmla="*/ 7291 w 284955"/>
                      <a:gd name="connsiteY6" fmla="*/ 189144 h 279631"/>
                      <a:gd name="connsiteX7" fmla="*/ 7291 w 284955"/>
                      <a:gd name="connsiteY7" fmla="*/ 189144 h 279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4955" h="279631">
                        <a:moveTo>
                          <a:pt x="7291" y="189144"/>
                        </a:moveTo>
                        <a:cubicBezTo>
                          <a:pt x="24436" y="199622"/>
                          <a:pt x="40629" y="213909"/>
                          <a:pt x="53011" y="230102"/>
                        </a:cubicBezTo>
                        <a:cubicBezTo>
                          <a:pt x="102541" y="224387"/>
                          <a:pt x="151119" y="242484"/>
                          <a:pt x="184456" y="279632"/>
                        </a:cubicBezTo>
                        <a:cubicBezTo>
                          <a:pt x="239701" y="262487"/>
                          <a:pt x="279706" y="213909"/>
                          <a:pt x="284469" y="155807"/>
                        </a:cubicBezTo>
                        <a:cubicBezTo>
                          <a:pt x="289231" y="97704"/>
                          <a:pt x="258751" y="42459"/>
                          <a:pt x="207316" y="15789"/>
                        </a:cubicBezTo>
                        <a:cubicBezTo>
                          <a:pt x="155881" y="-10881"/>
                          <a:pt x="93016" y="-3261"/>
                          <a:pt x="49201" y="34839"/>
                        </a:cubicBezTo>
                        <a:cubicBezTo>
                          <a:pt x="5386" y="72939"/>
                          <a:pt x="-10806" y="133899"/>
                          <a:pt x="7291" y="189144"/>
                        </a:cubicBezTo>
                        <a:lnTo>
                          <a:pt x="7291" y="189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DE" sz="1100"/>
                  </a:p>
                </p:txBody>
              </p:sp>
            </p:grpSp>
          </p:grpSp>
          <p:pic>
            <p:nvPicPr>
              <p:cNvPr id="130" name="Graphic 129" descr="Grapes with solid fill">
                <a:extLst>
                  <a:ext uri="{FF2B5EF4-FFF2-40B4-BE49-F238E27FC236}">
                    <a16:creationId xmlns:a16="http://schemas.microsoft.com/office/drawing/2014/main" id="{C084F0ED-36D9-3175-8876-B083220B9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18544" y="1838973"/>
                <a:ext cx="463066" cy="463066"/>
              </a:xfrm>
              <a:prstGeom prst="rect">
                <a:avLst/>
              </a:prstGeom>
            </p:spPr>
          </p:pic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C698D20-E437-8D58-8ECC-FEF383982AEA}"/>
                  </a:ext>
                </a:extLst>
              </p:cNvPr>
              <p:cNvCxnSpPr/>
              <p:nvPr/>
            </p:nvCxnSpPr>
            <p:spPr>
              <a:xfrm flipH="1">
                <a:off x="10186637" y="1777977"/>
                <a:ext cx="199448" cy="525137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888BFA2-6426-2EC6-3AE3-3FEF43520A5D}"/>
              </a:ext>
            </a:extLst>
          </p:cNvPr>
          <p:cNvSpPr/>
          <p:nvPr/>
        </p:nvSpPr>
        <p:spPr>
          <a:xfrm>
            <a:off x="5638156" y="252921"/>
            <a:ext cx="2550297" cy="12618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Copy of Enriched Wine Data for fast searches by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F9A6D6-6BFF-ABE6-8B2C-5702C37CBE90}"/>
              </a:ext>
            </a:extLst>
          </p:cNvPr>
          <p:cNvSpPr txBox="1"/>
          <p:nvPr/>
        </p:nvSpPr>
        <p:spPr>
          <a:xfrm>
            <a:off x="4559872" y="45283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venir Book" panose="02000503020000020003" pitchFamily="2" charset="0"/>
              </a:rPr>
              <a:t>REDIS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E267C739-01DA-85D0-D514-D3CA42B5A729}"/>
              </a:ext>
            </a:extLst>
          </p:cNvPr>
          <p:cNvSpPr/>
          <p:nvPr/>
        </p:nvSpPr>
        <p:spPr>
          <a:xfrm>
            <a:off x="8661226" y="252921"/>
            <a:ext cx="2550297" cy="385762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Insights: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9184E2-A42A-2CEA-BAF1-8C2F4EF6E4BA}"/>
              </a:ext>
            </a:extLst>
          </p:cNvPr>
          <p:cNvSpPr txBox="1"/>
          <p:nvPr/>
        </p:nvSpPr>
        <p:spPr>
          <a:xfrm>
            <a:off x="8832773" y="911986"/>
            <a:ext cx="20207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Which Variables have an effect on price and rating (</a:t>
            </a:r>
            <a:r>
              <a:rPr lang="en-DE" sz="1100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DE" sz="1100" dirty="0">
                <a:latin typeface="Avenir Book" panose="02000503020000020003" pitchFamily="2" charset="0"/>
              </a:rPr>
              <a:t>Causal Bayesian Network)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Check Superstitions: Best wine from france/italy, more expansive, older,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Characteristics/Taste Dimensions of the best rated wines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Effect of weather/ grape yield/ grape trend on rating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B7D25FA-10DB-08F9-B6F1-6C616D6DF0F0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8188453" y="3233680"/>
            <a:ext cx="47277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DF4E8EA-8B26-D8C1-190C-9C35A5857611}"/>
              </a:ext>
            </a:extLst>
          </p:cNvPr>
          <p:cNvSpPr/>
          <p:nvPr/>
        </p:nvSpPr>
        <p:spPr>
          <a:xfrm>
            <a:off x="8661226" y="4481549"/>
            <a:ext cx="2550297" cy="212352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Insights: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C267BB-D21E-4D7F-9B71-F33AFF5AD6EC}"/>
              </a:ext>
            </a:extLst>
          </p:cNvPr>
          <p:cNvSpPr txBox="1"/>
          <p:nvPr/>
        </p:nvSpPr>
        <p:spPr>
          <a:xfrm>
            <a:off x="8832773" y="5123972"/>
            <a:ext cx="2020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Which Variables have an effect on quality (</a:t>
            </a:r>
            <a:r>
              <a:rPr lang="en-DE" sz="1100" dirty="0"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DE" sz="1100" dirty="0">
                <a:latin typeface="Avenir Book" panose="02000503020000020003" pitchFamily="2" charset="0"/>
              </a:rPr>
              <a:t>Causal Bayesian Network)</a:t>
            </a:r>
          </a:p>
          <a:p>
            <a:endParaRPr lang="en-GB" sz="11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100" dirty="0">
                <a:latin typeface="Avenir Book" panose="02000503020000020003" pitchFamily="2" charset="0"/>
              </a:rPr>
              <a:t>Characteristics of the high quality wines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D9C8532-8580-CD65-E277-548D91A98B6A}"/>
              </a:ext>
            </a:extLst>
          </p:cNvPr>
          <p:cNvCxnSpPr>
            <a:cxnSpLocks/>
            <a:stCxn id="81" idx="3"/>
            <a:endCxn id="120" idx="1"/>
          </p:cNvCxnSpPr>
          <p:nvPr/>
        </p:nvCxnSpPr>
        <p:spPr>
          <a:xfrm flipV="1">
            <a:off x="4294348" y="3233680"/>
            <a:ext cx="1343808" cy="20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0B41C40D-E79B-1ED0-BB3A-1D981D86BD47}"/>
              </a:ext>
            </a:extLst>
          </p:cNvPr>
          <p:cNvSpPr/>
          <p:nvPr/>
        </p:nvSpPr>
        <p:spPr>
          <a:xfrm>
            <a:off x="5638156" y="4481549"/>
            <a:ext cx="2550297" cy="21235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2000" dirty="0">
                <a:solidFill>
                  <a:schemeClr val="accent5"/>
                </a:solidFill>
              </a:rPr>
              <a:t>Wine Quality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BBF0EDD-4F4B-E2F0-51E6-D74D18AF5CD7}"/>
              </a:ext>
            </a:extLst>
          </p:cNvPr>
          <p:cNvCxnSpPr>
            <a:cxnSpLocks/>
            <a:stCxn id="202" idx="3"/>
            <a:endCxn id="191" idx="1"/>
          </p:cNvCxnSpPr>
          <p:nvPr/>
        </p:nvCxnSpPr>
        <p:spPr>
          <a:xfrm>
            <a:off x="8188453" y="5543311"/>
            <a:ext cx="472773" cy="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A6BD370C-C390-1527-D481-04B833865150}"/>
              </a:ext>
            </a:extLst>
          </p:cNvPr>
          <p:cNvCxnSpPr>
            <a:cxnSpLocks/>
            <a:stCxn id="81" idx="3"/>
            <a:endCxn id="161" idx="1"/>
          </p:cNvCxnSpPr>
          <p:nvPr/>
        </p:nvCxnSpPr>
        <p:spPr>
          <a:xfrm flipV="1">
            <a:off x="4294348" y="883866"/>
            <a:ext cx="1343808" cy="2351830"/>
          </a:xfrm>
          <a:prstGeom prst="bentConnector3">
            <a:avLst>
              <a:gd name="adj1" fmla="val 997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5-point Star 211">
            <a:extLst>
              <a:ext uri="{FF2B5EF4-FFF2-40B4-BE49-F238E27FC236}">
                <a16:creationId xmlns:a16="http://schemas.microsoft.com/office/drawing/2014/main" id="{57A3A0D0-0B50-D540-3BE6-EABD2DD76F8B}"/>
              </a:ext>
            </a:extLst>
          </p:cNvPr>
          <p:cNvSpPr/>
          <p:nvPr/>
        </p:nvSpPr>
        <p:spPr>
          <a:xfrm>
            <a:off x="387352" y="1438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3" name="5-point Star 212">
            <a:extLst>
              <a:ext uri="{FF2B5EF4-FFF2-40B4-BE49-F238E27FC236}">
                <a16:creationId xmlns:a16="http://schemas.microsoft.com/office/drawing/2014/main" id="{30484133-AF64-CE45-9044-F9EA7C1F0BA1}"/>
              </a:ext>
            </a:extLst>
          </p:cNvPr>
          <p:cNvSpPr/>
          <p:nvPr/>
        </p:nvSpPr>
        <p:spPr>
          <a:xfrm>
            <a:off x="387352" y="1914902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4" name="5-point Star 213">
            <a:extLst>
              <a:ext uri="{FF2B5EF4-FFF2-40B4-BE49-F238E27FC236}">
                <a16:creationId xmlns:a16="http://schemas.microsoft.com/office/drawing/2014/main" id="{9D3FF791-E8C9-4A84-B64F-3B63D7CC4E1F}"/>
              </a:ext>
            </a:extLst>
          </p:cNvPr>
          <p:cNvSpPr/>
          <p:nvPr/>
        </p:nvSpPr>
        <p:spPr>
          <a:xfrm>
            <a:off x="387352" y="424572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5" name="5-point Star 214">
            <a:extLst>
              <a:ext uri="{FF2B5EF4-FFF2-40B4-BE49-F238E27FC236}">
                <a16:creationId xmlns:a16="http://schemas.microsoft.com/office/drawing/2014/main" id="{AB26089F-9488-602A-C8BC-D2989CF5EA96}"/>
              </a:ext>
            </a:extLst>
          </p:cNvPr>
          <p:cNvSpPr/>
          <p:nvPr/>
        </p:nvSpPr>
        <p:spPr>
          <a:xfrm>
            <a:off x="8455587" y="4245725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16" name="5-point Star 215">
            <a:extLst>
              <a:ext uri="{FF2B5EF4-FFF2-40B4-BE49-F238E27FC236}">
                <a16:creationId xmlns:a16="http://schemas.microsoft.com/office/drawing/2014/main" id="{A3C5F2FD-4F5C-5AA8-D84D-2BC592CA5F31}"/>
              </a:ext>
            </a:extLst>
          </p:cNvPr>
          <p:cNvSpPr/>
          <p:nvPr/>
        </p:nvSpPr>
        <p:spPr>
          <a:xfrm>
            <a:off x="8455587" y="-3546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17" name="5-point Star 216">
            <a:extLst>
              <a:ext uri="{FF2B5EF4-FFF2-40B4-BE49-F238E27FC236}">
                <a16:creationId xmlns:a16="http://schemas.microsoft.com/office/drawing/2014/main" id="{D7307A22-2CD6-8599-46CB-C2DD916981D0}"/>
              </a:ext>
            </a:extLst>
          </p:cNvPr>
          <p:cNvSpPr/>
          <p:nvPr/>
        </p:nvSpPr>
        <p:spPr>
          <a:xfrm>
            <a:off x="5407587" y="-3546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18" name="5-point Star 217">
            <a:extLst>
              <a:ext uri="{FF2B5EF4-FFF2-40B4-BE49-F238E27FC236}">
                <a16:creationId xmlns:a16="http://schemas.microsoft.com/office/drawing/2014/main" id="{54CB3F7E-477B-6DB7-C6E5-DD070D971649}"/>
              </a:ext>
            </a:extLst>
          </p:cNvPr>
          <p:cNvSpPr/>
          <p:nvPr/>
        </p:nvSpPr>
        <p:spPr>
          <a:xfrm>
            <a:off x="5407587" y="2112124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19" name="5-point Star 218">
            <a:extLst>
              <a:ext uri="{FF2B5EF4-FFF2-40B4-BE49-F238E27FC236}">
                <a16:creationId xmlns:a16="http://schemas.microsoft.com/office/drawing/2014/main" id="{54345C18-BA49-19F2-D264-8104F748024A}"/>
              </a:ext>
            </a:extLst>
          </p:cNvPr>
          <p:cNvSpPr/>
          <p:nvPr/>
        </p:nvSpPr>
        <p:spPr>
          <a:xfrm>
            <a:off x="5407587" y="4245724"/>
            <a:ext cx="628278" cy="628278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90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A848FD6-866C-4C80-CA94-D4215434AC89}"/>
              </a:ext>
            </a:extLst>
          </p:cNvPr>
          <p:cNvGrpSpPr/>
          <p:nvPr/>
        </p:nvGrpSpPr>
        <p:grpSpPr>
          <a:xfrm>
            <a:off x="-119921" y="-284486"/>
            <a:ext cx="13515882" cy="7270229"/>
            <a:chOff x="-119921" y="-284486"/>
            <a:chExt cx="13515882" cy="72702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D7AAE-CBFE-5A00-C638-FED23ACA0A71}"/>
                </a:ext>
              </a:extLst>
            </p:cNvPr>
            <p:cNvSpPr/>
            <p:nvPr/>
          </p:nvSpPr>
          <p:spPr>
            <a:xfrm>
              <a:off x="-119921" y="-284486"/>
              <a:ext cx="13515882" cy="7270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78BA0E4-905C-2AFF-943E-FDBF797E6607}"/>
                </a:ext>
              </a:extLst>
            </p:cNvPr>
            <p:cNvSpPr/>
            <p:nvPr/>
          </p:nvSpPr>
          <p:spPr>
            <a:xfrm>
              <a:off x="1919995" y="-184680"/>
              <a:ext cx="9606882" cy="7042680"/>
            </a:xfrm>
            <a:prstGeom prst="roundRect">
              <a:avLst>
                <a:gd name="adj" fmla="val 177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2"/>
                  </a:solidFill>
                </a:rPr>
                <a:t>Wrangling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E60F7B1-E5CA-156A-87ED-B7ECBE3113F7}"/>
                </a:ext>
              </a:extLst>
            </p:cNvPr>
            <p:cNvSpPr/>
            <p:nvPr/>
          </p:nvSpPr>
          <p:spPr>
            <a:xfrm>
              <a:off x="11710465" y="-184680"/>
              <a:ext cx="1485300" cy="7042680"/>
            </a:xfrm>
            <a:prstGeom prst="roundRect">
              <a:avLst>
                <a:gd name="adj" fmla="val 62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6"/>
                  </a:solidFill>
                </a:rPr>
                <a:t>Production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B4899B1-7BBE-A9EF-401D-A96697331795}"/>
                </a:ext>
              </a:extLst>
            </p:cNvPr>
            <p:cNvSpPr/>
            <p:nvPr/>
          </p:nvSpPr>
          <p:spPr>
            <a:xfrm>
              <a:off x="11682" y="-184680"/>
              <a:ext cx="1724725" cy="7042680"/>
            </a:xfrm>
            <a:prstGeom prst="roundRect">
              <a:avLst>
                <a:gd name="adj" fmla="val 629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DE" sz="2000" dirty="0">
                  <a:solidFill>
                    <a:schemeClr val="accent1"/>
                  </a:solidFill>
                </a:rPr>
                <a:t>Ingestion</a:t>
              </a:r>
            </a:p>
          </p:txBody>
        </p:sp>
        <p:pic>
          <p:nvPicPr>
            <p:cNvPr id="149" name="Graphic 148" descr="Radar Chart with solid fill">
              <a:extLst>
                <a:ext uri="{FF2B5EF4-FFF2-40B4-BE49-F238E27FC236}">
                  <a16:creationId xmlns:a16="http://schemas.microsoft.com/office/drawing/2014/main" id="{4465EE0A-27C7-4345-1F38-A45E4224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101" y="5748788"/>
              <a:ext cx="537886" cy="537886"/>
            </a:xfrm>
            <a:prstGeom prst="rect">
              <a:avLst/>
            </a:prstGeom>
          </p:spPr>
        </p:pic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B643191D-3377-8727-1302-EA9E596A699E}"/>
                </a:ext>
              </a:extLst>
            </p:cNvPr>
            <p:cNvCxnSpPr>
              <a:cxnSpLocks/>
            </p:cNvCxnSpPr>
            <p:nvPr/>
          </p:nvCxnSpPr>
          <p:spPr>
            <a:xfrm>
              <a:off x="4958800" y="1289918"/>
              <a:ext cx="0" cy="3491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95F5BDB0-EE41-E07E-4385-0CC00BA8C52F}"/>
                </a:ext>
              </a:extLst>
            </p:cNvPr>
            <p:cNvCxnSpPr>
              <a:cxnSpLocks/>
            </p:cNvCxnSpPr>
            <p:nvPr/>
          </p:nvCxnSpPr>
          <p:spPr>
            <a:xfrm>
              <a:off x="5163254" y="1289918"/>
              <a:ext cx="0" cy="2190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ngoDB logo and symbol, meaning, history, PNG">
              <a:extLst>
                <a:ext uri="{FF2B5EF4-FFF2-40B4-BE49-F238E27FC236}">
                  <a16:creationId xmlns:a16="http://schemas.microsoft.com/office/drawing/2014/main" id="{4C95C69B-6A20-1330-B53A-153BC700A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r="35389"/>
            <a:stretch/>
          </p:blipFill>
          <p:spPr bwMode="auto">
            <a:xfrm>
              <a:off x="2511568" y="1289918"/>
              <a:ext cx="217994" cy="45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53E0F71-C0F9-3E66-378E-E482FE7A3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252" y="1323345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78A658-A025-2FD2-53D5-E73A3C0AE220}"/>
                </a:ext>
              </a:extLst>
            </p:cNvPr>
            <p:cNvCxnSpPr/>
            <p:nvPr/>
          </p:nvCxnSpPr>
          <p:spPr>
            <a:xfrm flipH="1">
              <a:off x="2841705" y="1289918"/>
              <a:ext cx="85509" cy="382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E1B748-2D73-C2ED-509B-A1BC3A9FB819}"/>
                </a:ext>
              </a:extLst>
            </p:cNvPr>
            <p:cNvGrpSpPr/>
            <p:nvPr/>
          </p:nvGrpSpPr>
          <p:grpSpPr>
            <a:xfrm>
              <a:off x="273269" y="787094"/>
              <a:ext cx="1201550" cy="400809"/>
              <a:chOff x="903427" y="686965"/>
              <a:chExt cx="1430122" cy="477055"/>
            </a:xfrm>
          </p:grpSpPr>
          <p:sp>
            <p:nvSpPr>
              <p:cNvPr id="2" name="Left Brace 1">
                <a:extLst>
                  <a:ext uri="{FF2B5EF4-FFF2-40B4-BE49-F238E27FC236}">
                    <a16:creationId xmlns:a16="http://schemas.microsoft.com/office/drawing/2014/main" id="{AC612EE8-4CD4-0CD8-90C4-1A4EED472B50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E7C08-1932-BE33-21BF-30512AFE71D3}"/>
                  </a:ext>
                </a:extLst>
              </p:cNvPr>
              <p:cNvSpPr txBox="1"/>
              <p:nvPr/>
            </p:nvSpPr>
            <p:spPr>
              <a:xfrm>
                <a:off x="971092" y="739837"/>
                <a:ext cx="1315517" cy="32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vivino.com</a:t>
                </a:r>
              </a:p>
            </p:txBody>
          </p:sp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DB3A02F9-F173-43AC-6B8E-F3FF9606CE32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8A3926-1929-6163-72F9-D8CB5FDDDF18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0" y="987498"/>
              <a:ext cx="6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AC23B67-A5A6-187C-24EC-FEEA74B993D5}"/>
                </a:ext>
              </a:extLst>
            </p:cNvPr>
            <p:cNvSpPr/>
            <p:nvPr/>
          </p:nvSpPr>
          <p:spPr>
            <a:xfrm>
              <a:off x="2240917" y="760652"/>
              <a:ext cx="1201578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Save Scraped data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41596C-6DE5-8CE0-1428-B138E170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8182" y="987498"/>
              <a:ext cx="61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F62D753-4946-4EDC-A4FD-983D38A8CA69}"/>
                </a:ext>
              </a:extLst>
            </p:cNvPr>
            <p:cNvSpPr/>
            <p:nvPr/>
          </p:nvSpPr>
          <p:spPr>
            <a:xfrm>
              <a:off x="4231760" y="760652"/>
              <a:ext cx="1724724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Clean and delete if exists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38D28A1-E465-B872-E505-D97B8C92DEE2}"/>
                </a:ext>
              </a:extLst>
            </p:cNvPr>
            <p:cNvSpPr/>
            <p:nvPr/>
          </p:nvSpPr>
          <p:spPr>
            <a:xfrm>
              <a:off x="6739806" y="1077209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A</a:t>
              </a:r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ppend final DB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09CF9F-D803-D355-8A2C-18C3A8969808}"/>
                </a:ext>
              </a:extLst>
            </p:cNvPr>
            <p:cNvCxnSpPr/>
            <p:nvPr/>
          </p:nvCxnSpPr>
          <p:spPr>
            <a:xfrm>
              <a:off x="8394607" y="1304055"/>
              <a:ext cx="35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7E7375-C11B-BD1A-B677-7005DFE76B64}"/>
                </a:ext>
              </a:extLst>
            </p:cNvPr>
            <p:cNvGrpSpPr/>
            <p:nvPr/>
          </p:nvGrpSpPr>
          <p:grpSpPr>
            <a:xfrm>
              <a:off x="6123355" y="664903"/>
              <a:ext cx="535225" cy="641002"/>
              <a:chOff x="6985673" y="447672"/>
              <a:chExt cx="637041" cy="76294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F26387-6A9F-75DD-DA07-DADFE7CB0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5673" y="447672"/>
                <a:ext cx="637041" cy="359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18C3AE3-4D4F-30EA-AE65-F1FD6B36B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673" y="851600"/>
                <a:ext cx="637041" cy="359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Redis Logo Vector SVG Icon - SVG Repo">
              <a:extLst>
                <a:ext uri="{FF2B5EF4-FFF2-40B4-BE49-F238E27FC236}">
                  <a16:creationId xmlns:a16="http://schemas.microsoft.com/office/drawing/2014/main" id="{7FAB95C2-89B7-0B49-7926-5D2EE07DA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3516" y="500400"/>
              <a:ext cx="332708" cy="33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682AB4-6CCB-5D27-98CF-2277CC159588}"/>
                </a:ext>
              </a:extLst>
            </p:cNvPr>
            <p:cNvSpPr/>
            <p:nvPr/>
          </p:nvSpPr>
          <p:spPr>
            <a:xfrm>
              <a:off x="6739807" y="439908"/>
              <a:ext cx="1562800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A</a:t>
              </a:r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ppend hashmap to check if exists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561D53-E5BE-CA6C-252A-465D93DFDADE}"/>
                </a:ext>
              </a:extLst>
            </p:cNvPr>
            <p:cNvCxnSpPr>
              <a:cxnSpLocks/>
            </p:cNvCxnSpPr>
            <p:nvPr/>
          </p:nvCxnSpPr>
          <p:spPr>
            <a:xfrm>
              <a:off x="8394607" y="666754"/>
              <a:ext cx="26195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8B4B6F46-07F7-3237-2800-38C420C70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120" y="1323345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B9519B1-BC2F-B240-B4C1-4420CD66FED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709" y="1289918"/>
              <a:ext cx="0" cy="791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88FD4F8-6B84-A612-CC5C-1E3842004C5B}"/>
                </a:ext>
              </a:extLst>
            </p:cNvPr>
            <p:cNvGrpSpPr/>
            <p:nvPr/>
          </p:nvGrpSpPr>
          <p:grpSpPr>
            <a:xfrm>
              <a:off x="273269" y="2474261"/>
              <a:ext cx="1201550" cy="472750"/>
              <a:chOff x="903427" y="601338"/>
              <a:chExt cx="1430122" cy="562682"/>
            </a:xfrm>
          </p:grpSpPr>
          <p:sp>
            <p:nvSpPr>
              <p:cNvPr id="104" name="Left Brace 103">
                <a:extLst>
                  <a:ext uri="{FF2B5EF4-FFF2-40B4-BE49-F238E27FC236}">
                    <a16:creationId xmlns:a16="http://schemas.microsoft.com/office/drawing/2014/main" id="{D4859438-C4EA-D611-C328-F04CE34434BA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03CB580-64C4-9C91-EFF1-ABD18F08C364}"/>
                  </a:ext>
                </a:extLst>
              </p:cNvPr>
              <p:cNvSpPr txBox="1"/>
              <p:nvPr/>
            </p:nvSpPr>
            <p:spPr>
              <a:xfrm>
                <a:off x="1229431" y="601338"/>
                <a:ext cx="758676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Trends</a:t>
                </a:r>
              </a:p>
            </p:txBody>
          </p:sp>
          <p:sp>
            <p:nvSpPr>
              <p:cNvPr id="106" name="Left Brace 105">
                <a:extLst>
                  <a:ext uri="{FF2B5EF4-FFF2-40B4-BE49-F238E27FC236}">
                    <a16:creationId xmlns:a16="http://schemas.microsoft.com/office/drawing/2014/main" id="{0152857A-786A-748E-11E0-506497782436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491E763-38BC-03BB-F4C0-FD4661E2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2745776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D701F01-AE80-3FF1-1774-9E13F39CB2F2}"/>
                </a:ext>
              </a:extLst>
            </p:cNvPr>
            <p:cNvSpPr/>
            <p:nvPr/>
          </p:nvSpPr>
          <p:spPr>
            <a:xfrm>
              <a:off x="4231759" y="2175993"/>
              <a:ext cx="1724724" cy="453693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Grape + Year Tuples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1BAB7D86-86D7-8482-7E73-1C34128F9998}"/>
                </a:ext>
              </a:extLst>
            </p:cNvPr>
            <p:cNvSpPr/>
            <p:nvPr/>
          </p:nvSpPr>
          <p:spPr>
            <a:xfrm>
              <a:off x="6716065" y="2464337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append generated features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DB9D43-1134-ED2E-4239-2A91BA3E8482}"/>
                </a:ext>
              </a:extLst>
            </p:cNvPr>
            <p:cNvCxnSpPr/>
            <p:nvPr/>
          </p:nvCxnSpPr>
          <p:spPr>
            <a:xfrm>
              <a:off x="8370866" y="2691182"/>
              <a:ext cx="35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7461E6E-0C47-E2F4-93DC-C1D2A4F7A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2052030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754433-2927-9821-9209-E8DAA192FBC9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2391399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BBEB8E2-FD1A-80EF-9068-2B56BB54E86B}"/>
                </a:ext>
              </a:extLst>
            </p:cNvPr>
            <p:cNvSpPr/>
            <p:nvPr/>
          </p:nvSpPr>
          <p:spPr>
            <a:xfrm>
              <a:off x="6716065" y="1827035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pic>
          <p:nvPicPr>
            <p:cNvPr id="118" name="Graphic 117" descr="Rating Star with solid fill">
              <a:extLst>
                <a:ext uri="{FF2B5EF4-FFF2-40B4-BE49-F238E27FC236}">
                  <a16:creationId xmlns:a16="http://schemas.microsoft.com/office/drawing/2014/main" id="{0E9CAD9E-F3E7-7F12-9CE0-055C02357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9263" y="236873"/>
              <a:ext cx="629563" cy="629563"/>
            </a:xfrm>
            <a:prstGeom prst="rect">
              <a:avLst/>
            </a:prstGeom>
          </p:spPr>
        </p:pic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B427A9E-5CD4-3BD8-4943-9F0BDF51A7CE}"/>
                </a:ext>
              </a:extLst>
            </p:cNvPr>
            <p:cNvGrpSpPr/>
            <p:nvPr/>
          </p:nvGrpSpPr>
          <p:grpSpPr>
            <a:xfrm>
              <a:off x="679516" y="1926449"/>
              <a:ext cx="389056" cy="521781"/>
              <a:chOff x="6533338" y="1991514"/>
              <a:chExt cx="914401" cy="1226346"/>
            </a:xfrm>
          </p:grpSpPr>
          <p:pic>
            <p:nvPicPr>
              <p:cNvPr id="143" name="Graphic 142" descr="Grapes with solid fill">
                <a:extLst>
                  <a:ext uri="{FF2B5EF4-FFF2-40B4-BE49-F238E27FC236}">
                    <a16:creationId xmlns:a16="http://schemas.microsoft.com/office/drawing/2014/main" id="{FF56FE78-BCD0-A5F8-E7EA-F8A0548B7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33338" y="2303459"/>
                <a:ext cx="914401" cy="914401"/>
              </a:xfrm>
              <a:prstGeom prst="rect">
                <a:avLst/>
              </a:prstGeom>
            </p:spPr>
          </p:pic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909050E-0C4D-1A5F-FB3D-109C767592A6}"/>
                  </a:ext>
                </a:extLst>
              </p:cNvPr>
              <p:cNvSpPr/>
              <p:nvPr/>
            </p:nvSpPr>
            <p:spPr>
              <a:xfrm>
                <a:off x="6783595" y="1991514"/>
                <a:ext cx="450214" cy="264239"/>
              </a:xfrm>
              <a:custGeom>
                <a:avLst/>
                <a:gdLst>
                  <a:gd name="connsiteX0" fmla="*/ 401003 w 553402"/>
                  <a:gd name="connsiteY0" fmla="*/ 0 h 324802"/>
                  <a:gd name="connsiteX1" fmla="*/ 457200 w 553402"/>
                  <a:gd name="connsiteY1" fmla="*/ 56198 h 324802"/>
                  <a:gd name="connsiteX2" fmla="*/ 381953 w 553402"/>
                  <a:gd name="connsiteY2" fmla="*/ 131445 h 324802"/>
                  <a:gd name="connsiteX3" fmla="*/ 324803 w 553402"/>
                  <a:gd name="connsiteY3" fmla="*/ 74295 h 324802"/>
                  <a:gd name="connsiteX4" fmla="*/ 229553 w 553402"/>
                  <a:gd name="connsiteY4" fmla="*/ 169545 h 324802"/>
                  <a:gd name="connsiteX5" fmla="*/ 172403 w 553402"/>
                  <a:gd name="connsiteY5" fmla="*/ 112395 h 324802"/>
                  <a:gd name="connsiteX6" fmla="*/ 0 w 553402"/>
                  <a:gd name="connsiteY6" fmla="*/ 284798 h 324802"/>
                  <a:gd name="connsiteX7" fmla="*/ 40005 w 553402"/>
                  <a:gd name="connsiteY7" fmla="*/ 324803 h 324802"/>
                  <a:gd name="connsiteX8" fmla="*/ 172403 w 553402"/>
                  <a:gd name="connsiteY8" fmla="*/ 192405 h 324802"/>
                  <a:gd name="connsiteX9" fmla="*/ 229553 w 553402"/>
                  <a:gd name="connsiteY9" fmla="*/ 249555 h 324802"/>
                  <a:gd name="connsiteX10" fmla="*/ 324803 w 553402"/>
                  <a:gd name="connsiteY10" fmla="*/ 154305 h 324802"/>
                  <a:gd name="connsiteX11" fmla="*/ 381953 w 553402"/>
                  <a:gd name="connsiteY11" fmla="*/ 211455 h 324802"/>
                  <a:gd name="connsiteX12" fmla="*/ 497205 w 553402"/>
                  <a:gd name="connsiteY12" fmla="*/ 96202 h 324802"/>
                  <a:gd name="connsiteX13" fmla="*/ 553403 w 553402"/>
                  <a:gd name="connsiteY13" fmla="*/ 152400 h 324802"/>
                  <a:gd name="connsiteX14" fmla="*/ 553403 w 553402"/>
                  <a:gd name="connsiteY14" fmla="*/ 0 h 324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3402" h="324802">
                    <a:moveTo>
                      <a:pt x="401003" y="0"/>
                    </a:moveTo>
                    <a:lnTo>
                      <a:pt x="457200" y="56198"/>
                    </a:lnTo>
                    <a:lnTo>
                      <a:pt x="381953" y="131445"/>
                    </a:lnTo>
                    <a:lnTo>
                      <a:pt x="324803" y="74295"/>
                    </a:lnTo>
                    <a:lnTo>
                      <a:pt x="229553" y="169545"/>
                    </a:lnTo>
                    <a:lnTo>
                      <a:pt x="172403" y="112395"/>
                    </a:lnTo>
                    <a:lnTo>
                      <a:pt x="0" y="284798"/>
                    </a:lnTo>
                    <a:lnTo>
                      <a:pt x="40005" y="324803"/>
                    </a:lnTo>
                    <a:lnTo>
                      <a:pt x="172403" y="192405"/>
                    </a:lnTo>
                    <a:lnTo>
                      <a:pt x="229553" y="249555"/>
                    </a:lnTo>
                    <a:lnTo>
                      <a:pt x="324803" y="154305"/>
                    </a:lnTo>
                    <a:lnTo>
                      <a:pt x="381953" y="211455"/>
                    </a:lnTo>
                    <a:lnTo>
                      <a:pt x="497205" y="96202"/>
                    </a:lnTo>
                    <a:lnTo>
                      <a:pt x="553403" y="152400"/>
                    </a:lnTo>
                    <a:lnTo>
                      <a:pt x="55340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sz="120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F68AF1B-EBD0-CCDD-0CC1-79E25974E524}"/>
                </a:ext>
              </a:extLst>
            </p:cNvPr>
            <p:cNvGrpSpPr/>
            <p:nvPr/>
          </p:nvGrpSpPr>
          <p:grpSpPr>
            <a:xfrm>
              <a:off x="679516" y="3312258"/>
              <a:ext cx="389056" cy="554583"/>
              <a:chOff x="8625609" y="1914418"/>
              <a:chExt cx="914401" cy="1303442"/>
            </a:xfrm>
          </p:grpSpPr>
          <p:pic>
            <p:nvPicPr>
              <p:cNvPr id="146" name="Graphic 145" descr="Grapes with solid fill">
                <a:extLst>
                  <a:ext uri="{FF2B5EF4-FFF2-40B4-BE49-F238E27FC236}">
                    <a16:creationId xmlns:a16="http://schemas.microsoft.com/office/drawing/2014/main" id="{5EF83409-8D33-E652-4CC7-E214FB502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25609" y="230345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7" name="Graphic 146" descr="Weights Uneven with solid fill">
                <a:extLst>
                  <a:ext uri="{FF2B5EF4-FFF2-40B4-BE49-F238E27FC236}">
                    <a16:creationId xmlns:a16="http://schemas.microsoft.com/office/drawing/2014/main" id="{03593104-6332-4874-137A-ADB6EF774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65519" y="1914418"/>
                <a:ext cx="434580" cy="434580"/>
              </a:xfrm>
              <a:prstGeom prst="rect">
                <a:avLst/>
              </a:prstGeom>
            </p:spPr>
          </p:pic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DA6A405-998C-FC15-AF26-7AA43B8F0CA8}"/>
                </a:ext>
              </a:extLst>
            </p:cNvPr>
            <p:cNvGrpSpPr/>
            <p:nvPr/>
          </p:nvGrpSpPr>
          <p:grpSpPr>
            <a:xfrm>
              <a:off x="273269" y="3856248"/>
              <a:ext cx="1201550" cy="472750"/>
              <a:chOff x="903427" y="601338"/>
              <a:chExt cx="1430122" cy="562682"/>
            </a:xfrm>
          </p:grpSpPr>
          <p:sp>
            <p:nvSpPr>
              <p:cNvPr id="168" name="Left Brace 167">
                <a:extLst>
                  <a:ext uri="{FF2B5EF4-FFF2-40B4-BE49-F238E27FC236}">
                    <a16:creationId xmlns:a16="http://schemas.microsoft.com/office/drawing/2014/main" id="{3D4B9AF6-A7D7-4F33-1A94-F8609123136B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8420F23-3E15-D40C-9D0B-86A21922E342}"/>
                  </a:ext>
                </a:extLst>
              </p:cNvPr>
              <p:cNvSpPr txBox="1"/>
              <p:nvPr/>
            </p:nvSpPr>
            <p:spPr>
              <a:xfrm>
                <a:off x="1190739" y="601338"/>
                <a:ext cx="836060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Harvest</a:t>
                </a:r>
              </a:p>
            </p:txBody>
          </p:sp>
          <p:sp>
            <p:nvSpPr>
              <p:cNvPr id="170" name="Left Brace 169">
                <a:extLst>
                  <a:ext uri="{FF2B5EF4-FFF2-40B4-BE49-F238E27FC236}">
                    <a16:creationId xmlns:a16="http://schemas.microsoft.com/office/drawing/2014/main" id="{66446C41-09A9-9E66-0511-79A16EF7DCB1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7157CE0-78A7-606F-B26C-014BD4A1141C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4127763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A5C9469-C87A-93D5-D32F-DF53C5E160A1}"/>
                </a:ext>
              </a:extLst>
            </p:cNvPr>
            <p:cNvSpPr/>
            <p:nvPr/>
          </p:nvSpPr>
          <p:spPr>
            <a:xfrm>
              <a:off x="4231759" y="3557980"/>
              <a:ext cx="1724724" cy="453693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Country + Year Tuples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BD255567-0EF0-65D6-11F8-535E59C8336B}"/>
                </a:ext>
              </a:extLst>
            </p:cNvPr>
            <p:cNvSpPr/>
            <p:nvPr/>
          </p:nvSpPr>
          <p:spPr>
            <a:xfrm>
              <a:off x="6716065" y="3846324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append generated features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FFDBCC5-7A0F-C9DC-A101-766F9AA52BE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783" y="5864854"/>
              <a:ext cx="395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797D60D-421D-8CA7-7438-25CBD7F40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3434017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45A219A-86D6-FCCF-7901-DF67A183F49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3773386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84939D9E-728D-0A22-31C5-94398C53C423}"/>
                </a:ext>
              </a:extLst>
            </p:cNvPr>
            <p:cNvSpPr/>
            <p:nvPr/>
          </p:nvSpPr>
          <p:spPr>
            <a:xfrm>
              <a:off x="6716065" y="3209022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6CA835-127A-2A9F-F677-642C7DE8AC36}"/>
                </a:ext>
              </a:extLst>
            </p:cNvPr>
            <p:cNvGrpSpPr/>
            <p:nvPr/>
          </p:nvGrpSpPr>
          <p:grpSpPr>
            <a:xfrm>
              <a:off x="273269" y="6273814"/>
              <a:ext cx="1201550" cy="472750"/>
              <a:chOff x="903427" y="601338"/>
              <a:chExt cx="1430122" cy="562682"/>
            </a:xfrm>
          </p:grpSpPr>
          <p:sp>
            <p:nvSpPr>
              <p:cNvPr id="184" name="Left Brace 183">
                <a:extLst>
                  <a:ext uri="{FF2B5EF4-FFF2-40B4-BE49-F238E27FC236}">
                    <a16:creationId xmlns:a16="http://schemas.microsoft.com/office/drawing/2014/main" id="{67C1AF44-17C0-B012-5CA3-73923487C6A5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F9A9E02-7AF9-353A-84EF-85C6481B2844}"/>
                  </a:ext>
                </a:extLst>
              </p:cNvPr>
              <p:cNvSpPr txBox="1"/>
              <p:nvPr/>
            </p:nvSpPr>
            <p:spPr>
              <a:xfrm>
                <a:off x="1206004" y="601338"/>
                <a:ext cx="805534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API: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Quality</a:t>
                </a:r>
              </a:p>
            </p:txBody>
          </p:sp>
          <p:sp>
            <p:nvSpPr>
              <p:cNvPr id="189" name="Left Brace 188">
                <a:extLst>
                  <a:ext uri="{FF2B5EF4-FFF2-40B4-BE49-F238E27FC236}">
                    <a16:creationId xmlns:a16="http://schemas.microsoft.com/office/drawing/2014/main" id="{C2E0BE7A-C267-EF40-CDA5-49487AA84B58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FC6F8E2E-1452-0C92-C349-4D5DE96524C2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6510189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Rounded Rectangle 1023">
              <a:extLst>
                <a:ext uri="{FF2B5EF4-FFF2-40B4-BE49-F238E27FC236}">
                  <a16:creationId xmlns:a16="http://schemas.microsoft.com/office/drawing/2014/main" id="{4A7D6CFC-42C0-C5FE-1784-C10DACF55E0E}"/>
                </a:ext>
              </a:extLst>
            </p:cNvPr>
            <p:cNvSpPr/>
            <p:nvPr/>
          </p:nvSpPr>
          <p:spPr>
            <a:xfrm>
              <a:off x="6717279" y="6263890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Load and save</a:t>
              </a:r>
            </a:p>
          </p:txBody>
        </p:sp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id="{F84532CA-27DD-9991-65AF-CDD017245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3032" y="6323037"/>
              <a:ext cx="362955" cy="37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Rounded Rectangle 1030">
              <a:extLst>
                <a:ext uri="{FF2B5EF4-FFF2-40B4-BE49-F238E27FC236}">
                  <a16:creationId xmlns:a16="http://schemas.microsoft.com/office/drawing/2014/main" id="{935893FF-61F5-5244-E498-3AD25A42453C}"/>
                </a:ext>
              </a:extLst>
            </p:cNvPr>
            <p:cNvSpPr/>
            <p:nvPr/>
          </p:nvSpPr>
          <p:spPr>
            <a:xfrm>
              <a:off x="12067506" y="934419"/>
              <a:ext cx="760778" cy="4613241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sz="20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5FA8939-13B7-EDBB-EC03-CEE12984D648}"/>
                </a:ext>
              </a:extLst>
            </p:cNvPr>
            <p:cNvGrpSpPr/>
            <p:nvPr/>
          </p:nvGrpSpPr>
          <p:grpSpPr>
            <a:xfrm>
              <a:off x="273269" y="5103897"/>
              <a:ext cx="1201550" cy="472750"/>
              <a:chOff x="903427" y="601338"/>
              <a:chExt cx="1430122" cy="562682"/>
            </a:xfrm>
          </p:grpSpPr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342C45D5-E4F9-CB2C-C047-8B40E4EEEDC2}"/>
                  </a:ext>
                </a:extLst>
              </p:cNvPr>
              <p:cNvSpPr/>
              <p:nvPr/>
            </p:nvSpPr>
            <p:spPr>
              <a:xfrm>
                <a:off x="903427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8E97B7-9361-8792-0D17-47C259E28416}"/>
                  </a:ext>
                </a:extLst>
              </p:cNvPr>
              <p:cNvSpPr txBox="1"/>
              <p:nvPr/>
            </p:nvSpPr>
            <p:spPr>
              <a:xfrm>
                <a:off x="1066453" y="601338"/>
                <a:ext cx="1084628" cy="549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dirty="0">
                    <a:latin typeface="Avenir Book" panose="02000503020000020003" pitchFamily="2" charset="0"/>
                  </a:rPr>
                  <a:t>APIs: Geo </a:t>
                </a:r>
                <a:br>
                  <a:rPr lang="en-DE" sz="1200" dirty="0">
                    <a:latin typeface="Avenir Book" panose="02000503020000020003" pitchFamily="2" charset="0"/>
                  </a:rPr>
                </a:br>
                <a:r>
                  <a:rPr lang="en-DE" sz="1200" dirty="0">
                    <a:latin typeface="Avenir Book" panose="02000503020000020003" pitchFamily="2" charset="0"/>
                  </a:rPr>
                  <a:t>+ Weather</a:t>
                </a:r>
              </a:p>
            </p:txBody>
          </p:sp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D1BDF675-089E-390B-9436-E31ED4E63885}"/>
                  </a:ext>
                </a:extLst>
              </p:cNvPr>
              <p:cNvSpPr/>
              <p:nvPr/>
            </p:nvSpPr>
            <p:spPr>
              <a:xfrm flipH="1">
                <a:off x="2198218" y="686965"/>
                <a:ext cx="135331" cy="477055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sz="120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A820E08-4689-E943-7D52-43F02377F9CA}"/>
                </a:ext>
              </a:extLst>
            </p:cNvPr>
            <p:cNvCxnSpPr>
              <a:cxnSpLocks/>
            </p:cNvCxnSpPr>
            <p:nvPr/>
          </p:nvCxnSpPr>
          <p:spPr>
            <a:xfrm>
              <a:off x="1564441" y="5375412"/>
              <a:ext cx="50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FF4FEF-ADB6-35DD-26EB-F6FA35FC4CD7}"/>
                </a:ext>
              </a:extLst>
            </p:cNvPr>
            <p:cNvSpPr/>
            <p:nvPr/>
          </p:nvSpPr>
          <p:spPr>
            <a:xfrm>
              <a:off x="4231759" y="4805629"/>
              <a:ext cx="1724724" cy="453693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Get Region + Year Tuples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A5EF9FA-BDCA-D67E-D6C3-94016494BBE6}"/>
                </a:ext>
              </a:extLst>
            </p:cNvPr>
            <p:cNvSpPr/>
            <p:nvPr/>
          </p:nvSpPr>
          <p:spPr>
            <a:xfrm>
              <a:off x="6716065" y="5093973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Else: append generated features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F1A160-B2EF-978D-F117-324241E52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614" y="4681666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F3A927-3721-E043-8169-FEB36EC45C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9614" y="5021035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CE56AE22-C62E-63FB-A094-C1E8E257FC5B}"/>
                </a:ext>
              </a:extLst>
            </p:cNvPr>
            <p:cNvSpPr/>
            <p:nvPr/>
          </p:nvSpPr>
          <p:spPr>
            <a:xfrm>
              <a:off x="6716065" y="4456671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exists: nothing</a:t>
              </a:r>
            </a:p>
          </p:txBody>
        </p:sp>
        <p:pic>
          <p:nvPicPr>
            <p:cNvPr id="102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998934A1-98B2-0657-57BC-27EB3D7E9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2243033" y="5141788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B66815A-9963-6A2B-F085-93B60D900D05}"/>
                </a:ext>
              </a:extLst>
            </p:cNvPr>
            <p:cNvGrpSpPr/>
            <p:nvPr/>
          </p:nvGrpSpPr>
          <p:grpSpPr>
            <a:xfrm>
              <a:off x="677480" y="4721886"/>
              <a:ext cx="393129" cy="466523"/>
              <a:chOff x="5638800" y="2789727"/>
              <a:chExt cx="923974" cy="1096473"/>
            </a:xfrm>
          </p:grpSpPr>
          <p:pic>
            <p:nvPicPr>
              <p:cNvPr id="121" name="Graphic 120" descr="Rain with solid fill">
                <a:extLst>
                  <a:ext uri="{FF2B5EF4-FFF2-40B4-BE49-F238E27FC236}">
                    <a16:creationId xmlns:a16="http://schemas.microsoft.com/office/drawing/2014/main" id="{9292BE25-302B-C26D-A459-D245514BF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CEBD901-A17A-3542-3FC6-CB159929348A}"/>
                  </a:ext>
                </a:extLst>
              </p:cNvPr>
              <p:cNvGrpSpPr/>
              <p:nvPr/>
            </p:nvGrpSpPr>
            <p:grpSpPr>
              <a:xfrm>
                <a:off x="5972224" y="2789727"/>
                <a:ext cx="590550" cy="520589"/>
                <a:chOff x="5903595" y="2220742"/>
                <a:chExt cx="590550" cy="520589"/>
              </a:xfrm>
            </p:grpSpPr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CAC546B9-EDBB-FB7F-73CC-1D889059A117}"/>
                    </a:ext>
                  </a:extLst>
                </p:cNvPr>
                <p:cNvSpPr/>
                <p:nvPr/>
              </p:nvSpPr>
              <p:spPr>
                <a:xfrm>
                  <a:off x="6179820" y="2220742"/>
                  <a:ext cx="38100" cy="114300"/>
                </a:xfrm>
                <a:custGeom>
                  <a:avLst/>
                  <a:gdLst>
                    <a:gd name="connsiteX0" fmla="*/ 0 w 38100"/>
                    <a:gd name="connsiteY0" fmla="*/ 0 h 114300"/>
                    <a:gd name="connsiteX1" fmla="*/ 38100 w 38100"/>
                    <a:gd name="connsiteY1" fmla="*/ 0 h 114300"/>
                    <a:gd name="connsiteX2" fmla="*/ 38100 w 38100"/>
                    <a:gd name="connsiteY2" fmla="*/ 114300 h 114300"/>
                    <a:gd name="connsiteX3" fmla="*/ 0 w 38100"/>
                    <a:gd name="connsiteY3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" h="114300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4764029F-30B2-EF49-57CB-D2E60D635A58}"/>
                    </a:ext>
                  </a:extLst>
                </p:cNvPr>
                <p:cNvSpPr/>
                <p:nvPr/>
              </p:nvSpPr>
              <p:spPr>
                <a:xfrm rot="8100000">
                  <a:off x="6310730" y="2328567"/>
                  <a:ext cx="114298" cy="38099"/>
                </a:xfrm>
                <a:custGeom>
                  <a:avLst/>
                  <a:gdLst>
                    <a:gd name="connsiteX0" fmla="*/ 0 w 114298"/>
                    <a:gd name="connsiteY0" fmla="*/ 0 h 38099"/>
                    <a:gd name="connsiteX1" fmla="*/ 114299 w 114298"/>
                    <a:gd name="connsiteY1" fmla="*/ 0 h 38099"/>
                    <a:gd name="connsiteX2" fmla="*/ 114299 w 114298"/>
                    <a:gd name="connsiteY2" fmla="*/ 38100 h 38099"/>
                    <a:gd name="connsiteX3" fmla="*/ 0 w 114298"/>
                    <a:gd name="connsiteY3" fmla="*/ 38100 h 38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298" h="38099">
                      <a:moveTo>
                        <a:pt x="0" y="0"/>
                      </a:moveTo>
                      <a:lnTo>
                        <a:pt x="114299" y="0"/>
                      </a:lnTo>
                      <a:lnTo>
                        <a:pt x="114299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77DB0020-D531-8945-2A2F-8BACE2AE12CD}"/>
                    </a:ext>
                  </a:extLst>
                </p:cNvPr>
                <p:cNvSpPr/>
                <p:nvPr/>
              </p:nvSpPr>
              <p:spPr>
                <a:xfrm>
                  <a:off x="6379845" y="2496967"/>
                  <a:ext cx="114300" cy="38100"/>
                </a:xfrm>
                <a:custGeom>
                  <a:avLst/>
                  <a:gdLst>
                    <a:gd name="connsiteX0" fmla="*/ 0 w 114300"/>
                    <a:gd name="connsiteY0" fmla="*/ 0 h 38100"/>
                    <a:gd name="connsiteX1" fmla="*/ 114300 w 114300"/>
                    <a:gd name="connsiteY1" fmla="*/ 0 h 38100"/>
                    <a:gd name="connsiteX2" fmla="*/ 114300 w 114300"/>
                    <a:gd name="connsiteY2" fmla="*/ 38100 h 38100"/>
                    <a:gd name="connsiteX3" fmla="*/ 0 w 114300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381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6F50BDEE-82FD-7FCF-B590-D7B7E6ED6692}"/>
                    </a:ext>
                  </a:extLst>
                </p:cNvPr>
                <p:cNvSpPr/>
                <p:nvPr/>
              </p:nvSpPr>
              <p:spPr>
                <a:xfrm rot="8100000">
                  <a:off x="6348636" y="2627033"/>
                  <a:ext cx="38099" cy="114298"/>
                </a:xfrm>
                <a:custGeom>
                  <a:avLst/>
                  <a:gdLst>
                    <a:gd name="connsiteX0" fmla="*/ 0 w 38099"/>
                    <a:gd name="connsiteY0" fmla="*/ 0 h 114298"/>
                    <a:gd name="connsiteX1" fmla="*/ 38100 w 38099"/>
                    <a:gd name="connsiteY1" fmla="*/ 0 h 114298"/>
                    <a:gd name="connsiteX2" fmla="*/ 38100 w 38099"/>
                    <a:gd name="connsiteY2" fmla="*/ 114299 h 114298"/>
                    <a:gd name="connsiteX3" fmla="*/ 0 w 38099"/>
                    <a:gd name="connsiteY3" fmla="*/ 114299 h 1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9" h="114298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299"/>
                      </a:lnTo>
                      <a:lnTo>
                        <a:pt x="0" y="114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5D51C6DB-D74D-DF7B-00D3-7E085CA535B3}"/>
                    </a:ext>
                  </a:extLst>
                </p:cNvPr>
                <p:cNvSpPr/>
                <p:nvPr/>
              </p:nvSpPr>
              <p:spPr>
                <a:xfrm>
                  <a:off x="5903595" y="2496967"/>
                  <a:ext cx="114299" cy="38100"/>
                </a:xfrm>
                <a:custGeom>
                  <a:avLst/>
                  <a:gdLst>
                    <a:gd name="connsiteX0" fmla="*/ 0 w 114299"/>
                    <a:gd name="connsiteY0" fmla="*/ 0 h 38100"/>
                    <a:gd name="connsiteX1" fmla="*/ 114300 w 114299"/>
                    <a:gd name="connsiteY1" fmla="*/ 0 h 38100"/>
                    <a:gd name="connsiteX2" fmla="*/ 114300 w 114299"/>
                    <a:gd name="connsiteY2" fmla="*/ 38100 h 38100"/>
                    <a:gd name="connsiteX3" fmla="*/ 0 w 11429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299" h="381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0BC531F4-E0A9-E7A7-79C5-790DAF60F32B}"/>
                    </a:ext>
                  </a:extLst>
                </p:cNvPr>
                <p:cNvSpPr/>
                <p:nvPr/>
              </p:nvSpPr>
              <p:spPr>
                <a:xfrm rot="8100000">
                  <a:off x="6011584" y="2290949"/>
                  <a:ext cx="38099" cy="114298"/>
                </a:xfrm>
                <a:custGeom>
                  <a:avLst/>
                  <a:gdLst>
                    <a:gd name="connsiteX0" fmla="*/ 0 w 38099"/>
                    <a:gd name="connsiteY0" fmla="*/ 0 h 114298"/>
                    <a:gd name="connsiteX1" fmla="*/ 38100 w 38099"/>
                    <a:gd name="connsiteY1" fmla="*/ 0 h 114298"/>
                    <a:gd name="connsiteX2" fmla="*/ 38100 w 38099"/>
                    <a:gd name="connsiteY2" fmla="*/ 114299 h 114298"/>
                    <a:gd name="connsiteX3" fmla="*/ 0 w 38099"/>
                    <a:gd name="connsiteY3" fmla="*/ 114299 h 11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9" h="114298"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114299"/>
                      </a:lnTo>
                      <a:lnTo>
                        <a:pt x="0" y="1142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42CE1EBB-C4C5-95B1-A961-227DDFA6BCA2}"/>
                    </a:ext>
                  </a:extLst>
                </p:cNvPr>
                <p:cNvSpPr/>
                <p:nvPr/>
              </p:nvSpPr>
              <p:spPr>
                <a:xfrm>
                  <a:off x="6056323" y="2372593"/>
                  <a:ext cx="284955" cy="279631"/>
                </a:xfrm>
                <a:custGeom>
                  <a:avLst/>
                  <a:gdLst>
                    <a:gd name="connsiteX0" fmla="*/ 7291 w 284955"/>
                    <a:gd name="connsiteY0" fmla="*/ 189144 h 279631"/>
                    <a:gd name="connsiteX1" fmla="*/ 53011 w 284955"/>
                    <a:gd name="connsiteY1" fmla="*/ 230102 h 279631"/>
                    <a:gd name="connsiteX2" fmla="*/ 184456 w 284955"/>
                    <a:gd name="connsiteY2" fmla="*/ 279632 h 279631"/>
                    <a:gd name="connsiteX3" fmla="*/ 284469 w 284955"/>
                    <a:gd name="connsiteY3" fmla="*/ 155807 h 279631"/>
                    <a:gd name="connsiteX4" fmla="*/ 207316 w 284955"/>
                    <a:gd name="connsiteY4" fmla="*/ 15789 h 279631"/>
                    <a:gd name="connsiteX5" fmla="*/ 49201 w 284955"/>
                    <a:gd name="connsiteY5" fmla="*/ 34839 h 279631"/>
                    <a:gd name="connsiteX6" fmla="*/ 7291 w 284955"/>
                    <a:gd name="connsiteY6" fmla="*/ 189144 h 279631"/>
                    <a:gd name="connsiteX7" fmla="*/ 7291 w 284955"/>
                    <a:gd name="connsiteY7" fmla="*/ 189144 h 279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4955" h="279631">
                      <a:moveTo>
                        <a:pt x="7291" y="189144"/>
                      </a:moveTo>
                      <a:cubicBezTo>
                        <a:pt x="24436" y="199622"/>
                        <a:pt x="40629" y="213909"/>
                        <a:pt x="53011" y="230102"/>
                      </a:cubicBezTo>
                      <a:cubicBezTo>
                        <a:pt x="102541" y="224387"/>
                        <a:pt x="151119" y="242484"/>
                        <a:pt x="184456" y="279632"/>
                      </a:cubicBezTo>
                      <a:cubicBezTo>
                        <a:pt x="239701" y="262487"/>
                        <a:pt x="279706" y="213909"/>
                        <a:pt x="284469" y="155807"/>
                      </a:cubicBezTo>
                      <a:cubicBezTo>
                        <a:pt x="289231" y="97704"/>
                        <a:pt x="258751" y="42459"/>
                        <a:pt x="207316" y="15789"/>
                      </a:cubicBezTo>
                      <a:cubicBezTo>
                        <a:pt x="155881" y="-10881"/>
                        <a:pt x="93016" y="-3261"/>
                        <a:pt x="49201" y="34839"/>
                      </a:cubicBezTo>
                      <a:cubicBezTo>
                        <a:pt x="5386" y="72939"/>
                        <a:pt x="-10806" y="133899"/>
                        <a:pt x="7291" y="189144"/>
                      </a:cubicBezTo>
                      <a:lnTo>
                        <a:pt x="7291" y="189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DE" sz="1200"/>
                </a:p>
              </p:txBody>
            </p:sp>
          </p:grpSp>
        </p:grp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271102E4-82D9-0296-14A1-98B2FDBB53AC}"/>
                </a:ext>
              </a:extLst>
            </p:cNvPr>
            <p:cNvCxnSpPr>
              <a:cxnSpLocks/>
            </p:cNvCxnSpPr>
            <p:nvPr/>
          </p:nvCxnSpPr>
          <p:spPr>
            <a:xfrm>
              <a:off x="8370866" y="5346500"/>
              <a:ext cx="535225" cy="301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Rounded Rectangle 1035">
              <a:extLst>
                <a:ext uri="{FF2B5EF4-FFF2-40B4-BE49-F238E27FC236}">
                  <a16:creationId xmlns:a16="http://schemas.microsoft.com/office/drawing/2014/main" id="{73E93027-AE20-A702-0914-791EB5D3E913}"/>
                </a:ext>
              </a:extLst>
            </p:cNvPr>
            <p:cNvSpPr/>
            <p:nvPr/>
          </p:nvSpPr>
          <p:spPr>
            <a:xfrm>
              <a:off x="8993465" y="5648133"/>
              <a:ext cx="1562801" cy="453692"/>
            </a:xfrm>
            <a:prstGeom prst="round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If NaN: Log </a:t>
              </a:r>
              <a:r>
                <a:rPr lang="en-DE" sz="1200" i="1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Region</a:t>
              </a:r>
              <a:r>
                <a:rPr lang="en-DE" sz="1200" dirty="0">
                  <a:solidFill>
                    <a:schemeClr val="accent2"/>
                  </a:solidFill>
                  <a:latin typeface="Avenir Book" panose="02000503020000020003" pitchFamily="2" charset="0"/>
                </a:rPr>
                <a:t> for cleaning</a:t>
              </a:r>
            </a:p>
          </p:txBody>
        </p: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CCD1DF51-2072-B701-C78F-4D3732F1791D}"/>
                </a:ext>
              </a:extLst>
            </p:cNvPr>
            <p:cNvCxnSpPr/>
            <p:nvPr/>
          </p:nvCxnSpPr>
          <p:spPr>
            <a:xfrm>
              <a:off x="8370866" y="6510189"/>
              <a:ext cx="35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10" descr="Log, Log Format, Log Symbol, Log Files, Log File Format, interface, log  file icon">
              <a:extLst>
                <a:ext uri="{FF2B5EF4-FFF2-40B4-BE49-F238E27FC236}">
                  <a16:creationId xmlns:a16="http://schemas.microsoft.com/office/drawing/2014/main" id="{A70D9EE0-BA23-8EB5-97F8-84E5F7B3E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646" y="5674467"/>
              <a:ext cx="394898" cy="39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92DEEB17-2CFE-7091-D871-ECB60602C63B}"/>
                </a:ext>
              </a:extLst>
            </p:cNvPr>
            <p:cNvCxnSpPr/>
            <p:nvPr/>
          </p:nvCxnSpPr>
          <p:spPr>
            <a:xfrm>
              <a:off x="8370866" y="4084553"/>
              <a:ext cx="35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6049F2A8-2707-A9AF-6BFB-BCA64AC5520E}"/>
                </a:ext>
              </a:extLst>
            </p:cNvPr>
            <p:cNvCxnSpPr>
              <a:cxnSpLocks/>
            </p:cNvCxnSpPr>
            <p:nvPr/>
          </p:nvCxnSpPr>
          <p:spPr>
            <a:xfrm>
              <a:off x="8370866" y="5318267"/>
              <a:ext cx="35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41B8B751-8FAA-0E5C-4367-CDA9D0E9F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2243033" y="1134767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EADF39D3-47B9-378A-114F-35AD60293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2243033" y="2521893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10 Reasons Why Neo4j Is the Best Graph Database for Your Project">
              <a:extLst>
                <a:ext uri="{FF2B5EF4-FFF2-40B4-BE49-F238E27FC236}">
                  <a16:creationId xmlns:a16="http://schemas.microsoft.com/office/drawing/2014/main" id="{B9012729-DBAF-52AD-03A1-0DC68F1913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6" t="23509" r="25407" b="18397"/>
            <a:stretch/>
          </p:blipFill>
          <p:spPr bwMode="auto">
            <a:xfrm>
              <a:off x="12243033" y="3903880"/>
              <a:ext cx="362955" cy="338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92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6632-08AE-7858-C5C9-B69EB7E5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D133-B380-242F-83A6-E7000B4E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Exam: you have CA data column, what can you do?</a:t>
            </a:r>
          </a:p>
          <a:p>
            <a:r>
              <a:rPr lang="en-GB" dirty="0"/>
              <a:t>Relationships between attributes in tables vs graphical DB relationships</a:t>
            </a:r>
            <a:r>
              <a:rPr lang="en-DE" dirty="0"/>
              <a:t> // How many abstractions?</a:t>
            </a:r>
          </a:p>
          <a:p>
            <a:r>
              <a:rPr lang="en-DE" dirty="0"/>
              <a:t>Batch vs streaming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2DE67-C584-BDC3-94D8-D79D514F93B2}"/>
              </a:ext>
            </a:extLst>
          </p:cNvPr>
          <p:cNvSpPr/>
          <p:nvPr/>
        </p:nvSpPr>
        <p:spPr>
          <a:xfrm>
            <a:off x="-480345" y="285126"/>
            <a:ext cx="3363448" cy="1907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 predictive model based on labeled data and weather API: </a:t>
            </a:r>
            <a:r>
              <a:rPr lang="en-GB" dirty="0"/>
              <a:t>https://</a:t>
            </a:r>
            <a:r>
              <a:rPr lang="en-GB" dirty="0" err="1"/>
              <a:t>www.winespectator.com</a:t>
            </a:r>
            <a:r>
              <a:rPr lang="en-GB" dirty="0"/>
              <a:t>/vintage-charts/region/</a:t>
            </a:r>
            <a:r>
              <a:rPr lang="en-GB" dirty="0" err="1"/>
              <a:t>tuscany</a:t>
            </a:r>
            <a:r>
              <a:rPr lang="en-GB" dirty="0"/>
              <a:t>-chianti-and-chianti-classico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174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608</Words>
  <Application>Microsoft Macintosh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Gottal, Jonas</dc:creator>
  <cp:lastModifiedBy>Gottal, Jonas</cp:lastModifiedBy>
  <cp:revision>32</cp:revision>
  <dcterms:created xsi:type="dcterms:W3CDTF">2023-10-14T17:13:34Z</dcterms:created>
  <dcterms:modified xsi:type="dcterms:W3CDTF">2023-11-19T19:17:11Z</dcterms:modified>
</cp:coreProperties>
</file>