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C74EF4-B8F7-4560-9277-14B23C7799D7}"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5550C-354A-4C07-A9C1-EF9229FFCB07}" type="slidenum">
              <a:rPr lang="en-US" smtClean="0"/>
              <a:t>‹#›</a:t>
            </a:fld>
            <a:endParaRPr lang="en-US"/>
          </a:p>
        </p:txBody>
      </p:sp>
    </p:spTree>
    <p:extLst>
      <p:ext uri="{BB962C8B-B14F-4D97-AF65-F5344CB8AC3E}">
        <p14:creationId xmlns:p14="http://schemas.microsoft.com/office/powerpoint/2010/main" val="26973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C74EF4-B8F7-4560-9277-14B23C7799D7}"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5550C-354A-4C07-A9C1-EF9229FFCB07}" type="slidenum">
              <a:rPr lang="en-US" smtClean="0"/>
              <a:t>‹#›</a:t>
            </a:fld>
            <a:endParaRPr lang="en-US"/>
          </a:p>
        </p:txBody>
      </p:sp>
    </p:spTree>
    <p:extLst>
      <p:ext uri="{BB962C8B-B14F-4D97-AF65-F5344CB8AC3E}">
        <p14:creationId xmlns:p14="http://schemas.microsoft.com/office/powerpoint/2010/main" val="305412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C74EF4-B8F7-4560-9277-14B23C7799D7}"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5550C-354A-4C07-A9C1-EF9229FFCB07}" type="slidenum">
              <a:rPr lang="en-US" smtClean="0"/>
              <a:t>‹#›</a:t>
            </a:fld>
            <a:endParaRPr lang="en-US"/>
          </a:p>
        </p:txBody>
      </p:sp>
    </p:spTree>
    <p:extLst>
      <p:ext uri="{BB962C8B-B14F-4D97-AF65-F5344CB8AC3E}">
        <p14:creationId xmlns:p14="http://schemas.microsoft.com/office/powerpoint/2010/main" val="294349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C74EF4-B8F7-4560-9277-14B23C7799D7}"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5550C-354A-4C07-A9C1-EF9229FFCB07}" type="slidenum">
              <a:rPr lang="en-US" smtClean="0"/>
              <a:t>‹#›</a:t>
            </a:fld>
            <a:endParaRPr lang="en-US"/>
          </a:p>
        </p:txBody>
      </p:sp>
    </p:spTree>
    <p:extLst>
      <p:ext uri="{BB962C8B-B14F-4D97-AF65-F5344CB8AC3E}">
        <p14:creationId xmlns:p14="http://schemas.microsoft.com/office/powerpoint/2010/main" val="158483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C74EF4-B8F7-4560-9277-14B23C7799D7}"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5550C-354A-4C07-A9C1-EF9229FFCB07}" type="slidenum">
              <a:rPr lang="en-US" smtClean="0"/>
              <a:t>‹#›</a:t>
            </a:fld>
            <a:endParaRPr lang="en-US"/>
          </a:p>
        </p:txBody>
      </p:sp>
    </p:spTree>
    <p:extLst>
      <p:ext uri="{BB962C8B-B14F-4D97-AF65-F5344CB8AC3E}">
        <p14:creationId xmlns:p14="http://schemas.microsoft.com/office/powerpoint/2010/main" val="175170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C74EF4-B8F7-4560-9277-14B23C7799D7}"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5550C-354A-4C07-A9C1-EF9229FFCB07}" type="slidenum">
              <a:rPr lang="en-US" smtClean="0"/>
              <a:t>‹#›</a:t>
            </a:fld>
            <a:endParaRPr lang="en-US"/>
          </a:p>
        </p:txBody>
      </p:sp>
    </p:spTree>
    <p:extLst>
      <p:ext uri="{BB962C8B-B14F-4D97-AF65-F5344CB8AC3E}">
        <p14:creationId xmlns:p14="http://schemas.microsoft.com/office/powerpoint/2010/main" val="345476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C74EF4-B8F7-4560-9277-14B23C7799D7}" type="datetimeFigureOut">
              <a:rPr lang="en-US" smtClean="0"/>
              <a:t>6/23/2016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5550C-354A-4C07-A9C1-EF9229FFCB07}" type="slidenum">
              <a:rPr lang="en-US" smtClean="0"/>
              <a:t>‹#›</a:t>
            </a:fld>
            <a:endParaRPr lang="en-US"/>
          </a:p>
        </p:txBody>
      </p:sp>
    </p:spTree>
    <p:extLst>
      <p:ext uri="{BB962C8B-B14F-4D97-AF65-F5344CB8AC3E}">
        <p14:creationId xmlns:p14="http://schemas.microsoft.com/office/powerpoint/2010/main" val="134529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C74EF4-B8F7-4560-9277-14B23C7799D7}" type="datetimeFigureOut">
              <a:rPr lang="en-US" smtClean="0"/>
              <a:t>6/23/2016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5550C-354A-4C07-A9C1-EF9229FFCB07}" type="slidenum">
              <a:rPr lang="en-US" smtClean="0"/>
              <a:t>‹#›</a:t>
            </a:fld>
            <a:endParaRPr lang="en-US"/>
          </a:p>
        </p:txBody>
      </p:sp>
    </p:spTree>
    <p:extLst>
      <p:ext uri="{BB962C8B-B14F-4D97-AF65-F5344CB8AC3E}">
        <p14:creationId xmlns:p14="http://schemas.microsoft.com/office/powerpoint/2010/main" val="280874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74EF4-B8F7-4560-9277-14B23C7799D7}" type="datetimeFigureOut">
              <a:rPr lang="en-US" smtClean="0"/>
              <a:t>6/23/2016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5550C-354A-4C07-A9C1-EF9229FFCB07}" type="slidenum">
              <a:rPr lang="en-US" smtClean="0"/>
              <a:t>‹#›</a:t>
            </a:fld>
            <a:endParaRPr lang="en-US"/>
          </a:p>
        </p:txBody>
      </p:sp>
    </p:spTree>
    <p:extLst>
      <p:ext uri="{BB962C8B-B14F-4D97-AF65-F5344CB8AC3E}">
        <p14:creationId xmlns:p14="http://schemas.microsoft.com/office/powerpoint/2010/main" val="296213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C74EF4-B8F7-4560-9277-14B23C7799D7}"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5550C-354A-4C07-A9C1-EF9229FFCB07}" type="slidenum">
              <a:rPr lang="en-US" smtClean="0"/>
              <a:t>‹#›</a:t>
            </a:fld>
            <a:endParaRPr lang="en-US"/>
          </a:p>
        </p:txBody>
      </p:sp>
    </p:spTree>
    <p:extLst>
      <p:ext uri="{BB962C8B-B14F-4D97-AF65-F5344CB8AC3E}">
        <p14:creationId xmlns:p14="http://schemas.microsoft.com/office/powerpoint/2010/main" val="138347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C74EF4-B8F7-4560-9277-14B23C7799D7}"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5550C-354A-4C07-A9C1-EF9229FFCB07}" type="slidenum">
              <a:rPr lang="en-US" smtClean="0"/>
              <a:t>‹#›</a:t>
            </a:fld>
            <a:endParaRPr lang="en-US"/>
          </a:p>
        </p:txBody>
      </p:sp>
    </p:spTree>
    <p:extLst>
      <p:ext uri="{BB962C8B-B14F-4D97-AF65-F5344CB8AC3E}">
        <p14:creationId xmlns:p14="http://schemas.microsoft.com/office/powerpoint/2010/main" val="251686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74EF4-B8F7-4560-9277-14B23C7799D7}" type="datetimeFigureOut">
              <a:rPr lang="en-US" smtClean="0"/>
              <a:t>6/23/2016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5550C-354A-4C07-A9C1-EF9229FFCB07}" type="slidenum">
              <a:rPr lang="en-US" smtClean="0"/>
              <a:t>‹#›</a:t>
            </a:fld>
            <a:endParaRPr lang="en-US"/>
          </a:p>
        </p:txBody>
      </p:sp>
    </p:spTree>
    <p:extLst>
      <p:ext uri="{BB962C8B-B14F-4D97-AF65-F5344CB8AC3E}">
        <p14:creationId xmlns:p14="http://schemas.microsoft.com/office/powerpoint/2010/main" val="218730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Separation_of_concerns#cite_note-mitchell-2" TargetMode="External"/><Relationship Id="rId3" Type="http://schemas.openxmlformats.org/officeDocument/2006/relationships/hyperlink" Target="https://en.wikipedia.org/wiki/Concern_(computer_science)" TargetMode="External"/><Relationship Id="rId7" Type="http://schemas.openxmlformats.org/officeDocument/2006/relationships/hyperlink" Target="https://en.wikipedia.org/wiki/Information_hiding" TargetMode="External"/><Relationship Id="rId2" Type="http://schemas.openxmlformats.org/officeDocument/2006/relationships/hyperlink" Target="https://en.wikipedia.org/wiki/Computer_program" TargetMode="External"/><Relationship Id="rId1" Type="http://schemas.openxmlformats.org/officeDocument/2006/relationships/slideLayout" Target="../slideLayouts/slideLayout7.xml"/><Relationship Id="rId6" Type="http://schemas.openxmlformats.org/officeDocument/2006/relationships/hyperlink" Target="https://en.wikipedia.org/wiki/Encapsulation_(computer_science)" TargetMode="External"/><Relationship Id="rId5" Type="http://schemas.openxmlformats.org/officeDocument/2006/relationships/hyperlink" Target="https://en.wikipedia.org/wiki/Separation_of_concerns#cite_note-laplante-1" TargetMode="External"/><Relationship Id="rId4" Type="http://schemas.openxmlformats.org/officeDocument/2006/relationships/hyperlink" Target="https://en.wikipedia.org/wiki/Modularity_(programm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 Id="rId4" Type="http://schemas.openxmlformats.org/officeDocument/2006/relationships/image" Target="../media/image30.jpg"/></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jpg"/><Relationship Id="rId4" Type="http://schemas.openxmlformats.org/officeDocument/2006/relationships/image" Target="../media/image42.jpeg"/></Relationships>
</file>

<file path=ppt/slides/_rels/slide3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04800"/>
            <a:ext cx="7010400" cy="6379464"/>
          </a:xfrm>
          <a:prstGeom prst="rect">
            <a:avLst/>
          </a:prstGeom>
        </p:spPr>
      </p:pic>
    </p:spTree>
    <p:extLst>
      <p:ext uri="{BB962C8B-B14F-4D97-AF65-F5344CB8AC3E}">
        <p14:creationId xmlns:p14="http://schemas.microsoft.com/office/powerpoint/2010/main" val="1400956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685800" y="914400"/>
            <a:ext cx="7620000" cy="5755422"/>
          </a:xfrm>
          <a:prstGeom prst="rect">
            <a:avLst/>
          </a:prstGeom>
          <a:noFill/>
        </p:spPr>
        <p:txBody>
          <a:bodyPr wrap="square" rtlCol="0">
            <a:spAutoFit/>
          </a:bodyPr>
          <a:lstStyle/>
          <a:p>
            <a:r>
              <a:rPr lang="en-US" sz="4800" b="1" u="sng" dirty="0" smtClean="0"/>
              <a:t>Some points to remember</a:t>
            </a:r>
          </a:p>
          <a:p>
            <a:endParaRPr lang="en-US" sz="4000" dirty="0"/>
          </a:p>
          <a:p>
            <a:pPr marL="285750" indent="-285750">
              <a:buFont typeface="Arial" panose="020B0604020202020204" pitchFamily="34" charset="0"/>
              <a:buChar char="•"/>
            </a:pPr>
            <a:r>
              <a:rPr lang="en-US" sz="4000" dirty="0" smtClean="0"/>
              <a:t>The class must be  </a:t>
            </a:r>
            <a:r>
              <a:rPr lang="en-US" sz="4000" dirty="0" smtClean="0">
                <a:solidFill>
                  <a:schemeClr val="tx2"/>
                </a:solidFill>
              </a:rPr>
              <a:t>sealed</a:t>
            </a:r>
            <a:r>
              <a:rPr lang="en-US" sz="4000" dirty="0" smtClean="0"/>
              <a:t> ( </a:t>
            </a:r>
            <a:r>
              <a:rPr lang="en-US" sz="4000" dirty="0" err="1" smtClean="0">
                <a:solidFill>
                  <a:schemeClr val="accent6">
                    <a:lumMod val="75000"/>
                  </a:schemeClr>
                </a:solidFill>
              </a:rPr>
              <a:t>NotInheritable</a:t>
            </a:r>
            <a:r>
              <a:rPr lang="en-US" sz="4000" dirty="0" smtClean="0"/>
              <a:t> )</a:t>
            </a:r>
          </a:p>
          <a:p>
            <a:pPr marL="285750" indent="-285750">
              <a:buFont typeface="Arial" panose="020B0604020202020204" pitchFamily="34" charset="0"/>
              <a:buChar char="•"/>
            </a:pPr>
            <a:r>
              <a:rPr lang="en-US" sz="4000" dirty="0" smtClean="0"/>
              <a:t>The constructor should be </a:t>
            </a:r>
            <a:r>
              <a:rPr lang="en-US" sz="4000" dirty="0" smtClean="0">
                <a:solidFill>
                  <a:srgbClr val="FF0000"/>
                </a:solidFill>
              </a:rPr>
              <a:t>private</a:t>
            </a:r>
          </a:p>
          <a:p>
            <a:pPr marL="285750" indent="-285750">
              <a:buFont typeface="Arial" panose="020B0604020202020204" pitchFamily="34" charset="0"/>
              <a:buChar char="•"/>
            </a:pPr>
            <a:r>
              <a:rPr lang="en-US" sz="4000" dirty="0" smtClean="0"/>
              <a:t>A public method/function named </a:t>
            </a:r>
            <a:r>
              <a:rPr lang="en-US" sz="4000" dirty="0" err="1" smtClean="0">
                <a:solidFill>
                  <a:schemeClr val="accent3"/>
                </a:solidFill>
              </a:rPr>
              <a:t>GetInstance</a:t>
            </a:r>
            <a:r>
              <a:rPr lang="en-US" sz="4000" dirty="0" smtClean="0"/>
              <a:t> will be used to  create/return the instance of the  class.</a:t>
            </a:r>
            <a:endParaRPr lang="en-US" sz="4000" dirty="0"/>
          </a:p>
        </p:txBody>
      </p:sp>
    </p:spTree>
    <p:extLst>
      <p:ext uri="{BB962C8B-B14F-4D97-AF65-F5344CB8AC3E}">
        <p14:creationId xmlns:p14="http://schemas.microsoft.com/office/powerpoint/2010/main" val="1621218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1000" b="-1000"/>
          </a:stretch>
        </a:blipFill>
        <a:effectLst/>
      </p:bgPr>
    </p:bg>
    <p:spTree>
      <p:nvGrpSpPr>
        <p:cNvPr id="1" name=""/>
        <p:cNvGrpSpPr/>
        <p:nvPr/>
      </p:nvGrpSpPr>
      <p:grpSpPr>
        <a:xfrm>
          <a:off x="0" y="0"/>
          <a:ext cx="0" cy="0"/>
          <a:chOff x="0" y="0"/>
          <a:chExt cx="0" cy="0"/>
        </a:xfrm>
      </p:grpSpPr>
      <p:sp>
        <p:nvSpPr>
          <p:cNvPr id="2" name="TextBox 1"/>
          <p:cNvSpPr txBox="1"/>
          <p:nvPr/>
        </p:nvSpPr>
        <p:spPr>
          <a:xfrm>
            <a:off x="381000" y="457200"/>
            <a:ext cx="8380820" cy="1107996"/>
          </a:xfrm>
          <a:prstGeom prst="rect">
            <a:avLst/>
          </a:prstGeom>
          <a:noFill/>
        </p:spPr>
        <p:txBody>
          <a:bodyPr wrap="none" rtlCol="0">
            <a:spAutoFit/>
          </a:bodyPr>
          <a:lstStyle/>
          <a:p>
            <a:r>
              <a:rPr lang="en-US" sz="6600" dirty="0" smtClean="0"/>
              <a:t>Factory Method Pattern</a:t>
            </a:r>
            <a:endParaRPr lang="en-US" sz="6600" dirty="0"/>
          </a:p>
        </p:txBody>
      </p:sp>
      <p:sp>
        <p:nvSpPr>
          <p:cNvPr id="5" name="Rectangle 4"/>
          <p:cNvSpPr/>
          <p:nvPr/>
        </p:nvSpPr>
        <p:spPr>
          <a:xfrm>
            <a:off x="1600200" y="1581835"/>
            <a:ext cx="7010400" cy="4585871"/>
          </a:xfrm>
          <a:prstGeom prst="rect">
            <a:avLst/>
          </a:prstGeom>
        </p:spPr>
        <p:txBody>
          <a:bodyPr wrap="square">
            <a:spAutoFit/>
          </a:bodyPr>
          <a:lstStyle/>
          <a:p>
            <a:pPr marL="457200" indent="-457200">
              <a:buFont typeface="Arial" panose="020B0604020202020204" pitchFamily="34" charset="0"/>
              <a:buChar char="•"/>
            </a:pPr>
            <a:r>
              <a:rPr lang="en-US" sz="2800" dirty="0" smtClean="0">
                <a:solidFill>
                  <a:schemeClr val="tx2">
                    <a:lumMod val="75000"/>
                  </a:schemeClr>
                </a:solidFill>
                <a:latin typeface="Aharoni" panose="02010803020104030203" pitchFamily="2" charset="-79"/>
                <a:cs typeface="Aharoni" panose="02010803020104030203" pitchFamily="2" charset="-79"/>
              </a:rPr>
              <a:t>Defines </a:t>
            </a:r>
            <a:r>
              <a:rPr lang="en-US" sz="2800" dirty="0">
                <a:solidFill>
                  <a:schemeClr val="tx2">
                    <a:lumMod val="75000"/>
                  </a:schemeClr>
                </a:solidFill>
                <a:latin typeface="Aharoni" panose="02010803020104030203" pitchFamily="2" charset="-79"/>
                <a:cs typeface="Aharoni" panose="02010803020104030203" pitchFamily="2" charset="-79"/>
              </a:rPr>
              <a:t>an interface for creating an object, but let subclasses </a:t>
            </a:r>
            <a:r>
              <a:rPr lang="en-US" sz="2800" dirty="0" smtClean="0">
                <a:solidFill>
                  <a:schemeClr val="tx2">
                    <a:lumMod val="75000"/>
                  </a:schemeClr>
                </a:solidFill>
                <a:latin typeface="Aharoni" panose="02010803020104030203" pitchFamily="2" charset="-79"/>
                <a:cs typeface="Aharoni" panose="02010803020104030203" pitchFamily="2" charset="-79"/>
              </a:rPr>
              <a:t>decide </a:t>
            </a:r>
            <a:r>
              <a:rPr lang="en-US" sz="2800" dirty="0">
                <a:solidFill>
                  <a:schemeClr val="tx2">
                    <a:lumMod val="75000"/>
                  </a:schemeClr>
                </a:solidFill>
                <a:latin typeface="Aharoni" panose="02010803020104030203" pitchFamily="2" charset="-79"/>
                <a:cs typeface="Aharoni" panose="02010803020104030203" pitchFamily="2" charset="-79"/>
              </a:rPr>
              <a:t>which class to instantiate.</a:t>
            </a:r>
          </a:p>
          <a:p>
            <a:pPr marL="457200" indent="-457200">
              <a:buFont typeface="Arial" panose="020B0604020202020204" pitchFamily="34" charset="0"/>
              <a:buChar char="•"/>
            </a:pPr>
            <a:r>
              <a:rPr lang="en-US" sz="3200" b="1" dirty="0" smtClean="0">
                <a:solidFill>
                  <a:srgbClr val="0070C0"/>
                </a:solidFill>
              </a:rPr>
              <a:t>Defers </a:t>
            </a:r>
            <a:r>
              <a:rPr lang="en-US" sz="3200" b="1" dirty="0">
                <a:solidFill>
                  <a:srgbClr val="0070C0"/>
                </a:solidFill>
              </a:rPr>
              <a:t>instantiation to subclasses</a:t>
            </a:r>
          </a:p>
          <a:p>
            <a:pPr marL="457200" indent="-457200">
              <a:buFont typeface="Arial" panose="020B0604020202020204" pitchFamily="34" charset="0"/>
              <a:buChar char="•"/>
            </a:pPr>
            <a:r>
              <a:rPr lang="en-US" sz="2800" dirty="0" smtClean="0">
                <a:solidFill>
                  <a:srgbClr val="C00000"/>
                </a:solidFill>
                <a:latin typeface="Bauhaus 93" panose="04030905020B02020C02" pitchFamily="82" charset="0"/>
              </a:rPr>
              <a:t>Provides </a:t>
            </a:r>
            <a:r>
              <a:rPr lang="en-US" sz="2800" dirty="0">
                <a:solidFill>
                  <a:srgbClr val="C00000"/>
                </a:solidFill>
                <a:latin typeface="Bauhaus 93" panose="04030905020B02020C02" pitchFamily="82" charset="0"/>
              </a:rPr>
              <a:t>one of the best way to create an </a:t>
            </a:r>
            <a:r>
              <a:rPr lang="en-US" sz="2800" dirty="0" smtClean="0">
                <a:solidFill>
                  <a:srgbClr val="C00000"/>
                </a:solidFill>
                <a:latin typeface="Bauhaus 93" panose="04030905020B02020C02" pitchFamily="82" charset="0"/>
              </a:rPr>
              <a:t>object</a:t>
            </a:r>
          </a:p>
          <a:p>
            <a:pPr marL="457200" indent="-457200">
              <a:buFont typeface="Arial" panose="020B0604020202020204" pitchFamily="34" charset="0"/>
              <a:buChar char="•"/>
            </a:pPr>
            <a:r>
              <a:rPr lang="en-US" sz="2800" b="1" dirty="0" smtClean="0">
                <a:solidFill>
                  <a:schemeClr val="accent6">
                    <a:lumMod val="50000"/>
                  </a:schemeClr>
                </a:solidFill>
              </a:rPr>
              <a:t>Lets </a:t>
            </a:r>
            <a:r>
              <a:rPr lang="en-US" sz="2800" b="1" dirty="0">
                <a:solidFill>
                  <a:schemeClr val="accent6">
                    <a:lumMod val="50000"/>
                  </a:schemeClr>
                </a:solidFill>
              </a:rPr>
              <a:t>user create an object without exposing the creation logic to the client and refer to the newly created object using a common interface</a:t>
            </a:r>
            <a:r>
              <a:rPr lang="en-US" sz="2800" dirty="0"/>
              <a:t>.</a:t>
            </a:r>
          </a:p>
        </p:txBody>
      </p:sp>
    </p:spTree>
    <p:extLst>
      <p:ext uri="{BB962C8B-B14F-4D97-AF65-F5344CB8AC3E}">
        <p14:creationId xmlns:p14="http://schemas.microsoft.com/office/powerpoint/2010/main" val="1748160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38200" y="304800"/>
            <a:ext cx="7620000" cy="6370975"/>
          </a:xfrm>
          <a:prstGeom prst="rect">
            <a:avLst/>
          </a:prstGeom>
          <a:noFill/>
        </p:spPr>
        <p:txBody>
          <a:bodyPr wrap="square" rtlCol="0">
            <a:spAutoFit/>
          </a:bodyPr>
          <a:lstStyle/>
          <a:p>
            <a:r>
              <a:rPr lang="en-US" sz="4800" b="1" u="sng" dirty="0" smtClean="0"/>
              <a:t>Some points to remember</a:t>
            </a:r>
          </a:p>
          <a:p>
            <a:endParaRPr lang="en-US" sz="4000" dirty="0"/>
          </a:p>
          <a:p>
            <a:pPr marL="285750" indent="-285750">
              <a:buFont typeface="Arial" panose="020B0604020202020204" pitchFamily="34" charset="0"/>
              <a:buChar char="•"/>
            </a:pPr>
            <a:r>
              <a:rPr lang="en-US" sz="4000" dirty="0" smtClean="0"/>
              <a:t>An </a:t>
            </a:r>
            <a:r>
              <a:rPr lang="en-US" sz="4000" dirty="0" smtClean="0">
                <a:solidFill>
                  <a:schemeClr val="accent6">
                    <a:lumMod val="50000"/>
                  </a:schemeClr>
                </a:solidFill>
              </a:rPr>
              <a:t>interface</a:t>
            </a:r>
            <a:r>
              <a:rPr lang="en-US" sz="4000" dirty="0" smtClean="0"/>
              <a:t> is used to describe the object returned by the factory</a:t>
            </a:r>
          </a:p>
          <a:p>
            <a:pPr marL="285750" indent="-285750">
              <a:buFont typeface="Arial" panose="020B0604020202020204" pitchFamily="34" charset="0"/>
              <a:buChar char="•"/>
            </a:pPr>
            <a:r>
              <a:rPr lang="en-US" sz="4000" dirty="0" smtClean="0"/>
              <a:t>Each concrete objects returned by the factory should be represented by a </a:t>
            </a:r>
            <a:r>
              <a:rPr lang="en-US" sz="4000" dirty="0" smtClean="0">
                <a:solidFill>
                  <a:schemeClr val="tx2">
                    <a:lumMod val="60000"/>
                    <a:lumOff val="40000"/>
                  </a:schemeClr>
                </a:solidFill>
              </a:rPr>
              <a:t>class implementing the common interface</a:t>
            </a:r>
            <a:r>
              <a:rPr lang="en-US" sz="4000" dirty="0" smtClean="0"/>
              <a:t>.</a:t>
            </a:r>
            <a:endParaRPr lang="en-US" sz="4000" dirty="0" smtClean="0">
              <a:solidFill>
                <a:srgbClr val="FF0000"/>
              </a:solidFill>
            </a:endParaRPr>
          </a:p>
          <a:p>
            <a:pPr marL="285750" indent="-285750">
              <a:buFont typeface="Arial" panose="020B0604020202020204" pitchFamily="34" charset="0"/>
              <a:buChar char="•"/>
            </a:pPr>
            <a:r>
              <a:rPr lang="en-US" sz="4000" dirty="0" smtClean="0"/>
              <a:t>A </a:t>
            </a:r>
            <a:r>
              <a:rPr lang="en-US" sz="4000" dirty="0" smtClean="0">
                <a:solidFill>
                  <a:schemeClr val="accent2">
                    <a:lumMod val="75000"/>
                  </a:schemeClr>
                </a:solidFill>
              </a:rPr>
              <a:t>factory class </a:t>
            </a:r>
            <a:r>
              <a:rPr lang="en-US" sz="4000" dirty="0" smtClean="0"/>
              <a:t>is used to create the instance.</a:t>
            </a:r>
            <a:endParaRPr lang="en-US" sz="4000" dirty="0"/>
          </a:p>
        </p:txBody>
      </p:sp>
    </p:spTree>
    <p:extLst>
      <p:ext uri="{BB962C8B-B14F-4D97-AF65-F5344CB8AC3E}">
        <p14:creationId xmlns:p14="http://schemas.microsoft.com/office/powerpoint/2010/main" val="2461708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90" y="838200"/>
            <a:ext cx="8793018"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8027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l="-2000" r="-2000"/>
          </a:stretch>
        </a:blipFill>
        <a:effectLst/>
      </p:bgPr>
    </p:bg>
    <p:spTree>
      <p:nvGrpSpPr>
        <p:cNvPr id="1" name=""/>
        <p:cNvGrpSpPr/>
        <p:nvPr/>
      </p:nvGrpSpPr>
      <p:grpSpPr>
        <a:xfrm>
          <a:off x="0" y="0"/>
          <a:ext cx="0" cy="0"/>
          <a:chOff x="0" y="0"/>
          <a:chExt cx="0" cy="0"/>
        </a:xfrm>
      </p:grpSpPr>
      <p:sp>
        <p:nvSpPr>
          <p:cNvPr id="2" name="TextBox 1"/>
          <p:cNvSpPr txBox="1"/>
          <p:nvPr/>
        </p:nvSpPr>
        <p:spPr>
          <a:xfrm>
            <a:off x="425824" y="381000"/>
            <a:ext cx="8305800" cy="1754326"/>
          </a:xfrm>
          <a:prstGeom prst="rect">
            <a:avLst/>
          </a:prstGeom>
          <a:noFill/>
        </p:spPr>
        <p:txBody>
          <a:bodyPr wrap="square" rtlCol="0">
            <a:spAutoFit/>
          </a:bodyPr>
          <a:lstStyle/>
          <a:p>
            <a:pPr algn="ctr"/>
            <a:r>
              <a:rPr lang="en-US" sz="5400" dirty="0" smtClean="0">
                <a:solidFill>
                  <a:schemeClr val="tx2">
                    <a:lumMod val="50000"/>
                  </a:schemeClr>
                </a:solidFill>
                <a:latin typeface="Goudy Stout" panose="0202090407030B020401" pitchFamily="18" charset="0"/>
              </a:rPr>
              <a:t>Bridge Pattern</a:t>
            </a:r>
            <a:endParaRPr lang="en-US" sz="5400" dirty="0">
              <a:solidFill>
                <a:schemeClr val="tx2">
                  <a:lumMod val="50000"/>
                </a:schemeClr>
              </a:solidFill>
              <a:latin typeface="Goudy Stout" panose="0202090407030B020401" pitchFamily="18" charset="0"/>
            </a:endParaRPr>
          </a:p>
        </p:txBody>
      </p:sp>
      <p:sp>
        <p:nvSpPr>
          <p:cNvPr id="3" name="TextBox 2"/>
          <p:cNvSpPr txBox="1"/>
          <p:nvPr/>
        </p:nvSpPr>
        <p:spPr>
          <a:xfrm>
            <a:off x="425824" y="4831140"/>
            <a:ext cx="8305800" cy="1569660"/>
          </a:xfrm>
          <a:prstGeom prst="rect">
            <a:avLst/>
          </a:prstGeom>
          <a:noFill/>
        </p:spPr>
        <p:txBody>
          <a:bodyPr wrap="square" rtlCol="0">
            <a:spAutoFit/>
          </a:bodyPr>
          <a:lstStyle/>
          <a:p>
            <a:pPr algn="ctr"/>
            <a:r>
              <a:rPr lang="en-US" sz="3200" dirty="0" smtClean="0">
                <a:solidFill>
                  <a:srgbClr val="C00000"/>
                </a:solidFill>
              </a:rPr>
              <a:t>bridge </a:t>
            </a:r>
            <a:r>
              <a:rPr lang="en-US" sz="3200" dirty="0">
                <a:solidFill>
                  <a:srgbClr val="C00000"/>
                </a:solidFill>
              </a:rPr>
              <a:t>is used when we need to decouple an abstraction from its implementation so that the two can vary independently.</a:t>
            </a:r>
          </a:p>
        </p:txBody>
      </p:sp>
    </p:spTree>
    <p:extLst>
      <p:ext uri="{BB962C8B-B14F-4D97-AF65-F5344CB8AC3E}">
        <p14:creationId xmlns:p14="http://schemas.microsoft.com/office/powerpoint/2010/main" val="1706121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6106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Callout 1"/>
          <p:cNvSpPr/>
          <p:nvPr/>
        </p:nvSpPr>
        <p:spPr>
          <a:xfrm>
            <a:off x="5943600" y="533400"/>
            <a:ext cx="2819400" cy="1524000"/>
          </a:xfrm>
          <a:prstGeom prst="wedgeEllipseCallout">
            <a:avLst>
              <a:gd name="adj1" fmla="val -34640"/>
              <a:gd name="adj2" fmla="val 6720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Hi, I am the Bridge</a:t>
            </a:r>
            <a:endParaRPr lang="en-US" sz="2800" dirty="0">
              <a:solidFill>
                <a:schemeClr val="tx1"/>
              </a:solidFill>
            </a:endParaRPr>
          </a:p>
        </p:txBody>
      </p:sp>
    </p:spTree>
    <p:extLst>
      <p:ext uri="{BB962C8B-B14F-4D97-AF65-F5344CB8AC3E}">
        <p14:creationId xmlns:p14="http://schemas.microsoft.com/office/powerpoint/2010/main" val="1659590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423787">
            <a:off x="-11670" y="678153"/>
            <a:ext cx="9132887" cy="4861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244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rightnessContrast bright="5000" contrast="-24000"/>
                    </a14:imgEffect>
                  </a14:imgLayer>
                </a14:imgProps>
              </a:ext>
              <a:ext uri="{28A0092B-C50C-407E-A947-70E740481C1C}">
                <a14:useLocalDpi xmlns:a14="http://schemas.microsoft.com/office/drawing/2010/main" val="0"/>
              </a:ext>
            </a:extLst>
          </a:blip>
          <a:stretch>
            <a:fillRect/>
          </a:stretch>
        </p:blipFill>
        <p:spPr>
          <a:xfrm>
            <a:off x="228600" y="247767"/>
            <a:ext cx="3612776" cy="6381633"/>
          </a:xfrm>
          <a:prstGeom prst="rect">
            <a:avLst/>
          </a:prstGeom>
        </p:spPr>
      </p:pic>
      <p:sp>
        <p:nvSpPr>
          <p:cNvPr id="2" name="TextBox 1"/>
          <p:cNvSpPr txBox="1"/>
          <p:nvPr/>
        </p:nvSpPr>
        <p:spPr>
          <a:xfrm>
            <a:off x="3841376" y="457200"/>
            <a:ext cx="4693024" cy="6001643"/>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solidFill>
                  <a:srgbClr val="C00000"/>
                </a:solidFill>
                <a:latin typeface="Gabriola" panose="04040605051002020D02" pitchFamily="82" charset="0"/>
              </a:rPr>
              <a:t>This </a:t>
            </a:r>
            <a:r>
              <a:rPr lang="en-US" sz="3200" dirty="0">
                <a:solidFill>
                  <a:srgbClr val="C00000"/>
                </a:solidFill>
                <a:latin typeface="Gabriola" panose="04040605051002020D02" pitchFamily="82" charset="0"/>
              </a:rPr>
              <a:t>pattern involves an interface which acts as a bridge which makes the functionality of concrete classes independent from interface implementer classes. </a:t>
            </a:r>
            <a:endParaRPr lang="en-US" sz="3200" dirty="0" smtClean="0">
              <a:solidFill>
                <a:srgbClr val="C00000"/>
              </a:solidFill>
              <a:latin typeface="Gabriola" panose="04040605051002020D02" pitchFamily="82" charset="0"/>
            </a:endParaRPr>
          </a:p>
          <a:p>
            <a:endParaRPr lang="en-US" sz="3200" dirty="0">
              <a:solidFill>
                <a:srgbClr val="C00000"/>
              </a:solidFill>
              <a:latin typeface="Gabriola" panose="04040605051002020D02" pitchFamily="82" charset="0"/>
            </a:endParaRPr>
          </a:p>
          <a:p>
            <a:endParaRPr lang="en-US" sz="3200" dirty="0">
              <a:solidFill>
                <a:srgbClr val="C00000"/>
              </a:solidFill>
              <a:latin typeface="Gabriola" panose="04040605051002020D02" pitchFamily="82" charset="0"/>
            </a:endParaRPr>
          </a:p>
          <a:p>
            <a:pPr marL="571500" indent="-571500">
              <a:buFont typeface="Arial" panose="020B0604020202020204" pitchFamily="34" charset="0"/>
              <a:buChar char="•"/>
            </a:pPr>
            <a:r>
              <a:rPr lang="en-US" sz="3200" dirty="0" smtClean="0">
                <a:solidFill>
                  <a:srgbClr val="C00000"/>
                </a:solidFill>
                <a:latin typeface="Gabriola" panose="04040605051002020D02" pitchFamily="82" charset="0"/>
              </a:rPr>
              <a:t>All concrete class of the abstract class can </a:t>
            </a:r>
            <a:r>
              <a:rPr lang="en-US" sz="3200" dirty="0">
                <a:solidFill>
                  <a:srgbClr val="C00000"/>
                </a:solidFill>
                <a:latin typeface="Gabriola" panose="04040605051002020D02" pitchFamily="82" charset="0"/>
              </a:rPr>
              <a:t>be altered structurally without affecting each other.</a:t>
            </a:r>
          </a:p>
        </p:txBody>
      </p:sp>
    </p:spTree>
    <p:extLst>
      <p:ext uri="{BB962C8B-B14F-4D97-AF65-F5344CB8AC3E}">
        <p14:creationId xmlns:p14="http://schemas.microsoft.com/office/powerpoint/2010/main" val="2179248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4335"/>
            <a:ext cx="4649315" cy="4387665"/>
          </a:xfrm>
          <a:prstGeom prst="rect">
            <a:avLst/>
          </a:prstGeom>
        </p:spPr>
      </p:pic>
      <p:sp>
        <p:nvSpPr>
          <p:cNvPr id="3" name="TextBox 2"/>
          <p:cNvSpPr txBox="1"/>
          <p:nvPr/>
        </p:nvSpPr>
        <p:spPr>
          <a:xfrm>
            <a:off x="304800" y="4572000"/>
            <a:ext cx="8458200" cy="1446550"/>
          </a:xfrm>
          <a:prstGeom prst="rect">
            <a:avLst/>
          </a:prstGeom>
          <a:noFill/>
        </p:spPr>
        <p:txBody>
          <a:bodyPr wrap="square" rtlCol="0">
            <a:spAutoFit/>
          </a:bodyPr>
          <a:lstStyle/>
          <a:p>
            <a:pPr algn="ctr"/>
            <a:r>
              <a:rPr lang="en-US" sz="8800" dirty="0" smtClean="0"/>
              <a:t>Observer Pattern</a:t>
            </a:r>
            <a:endParaRPr lang="en-US" sz="8800" dirty="0"/>
          </a:p>
        </p:txBody>
      </p:sp>
    </p:spTree>
    <p:extLst>
      <p:ext uri="{BB962C8B-B14F-4D97-AF65-F5344CB8AC3E}">
        <p14:creationId xmlns:p14="http://schemas.microsoft.com/office/powerpoint/2010/main" val="4545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8827"/>
          <a:stretch/>
        </p:blipFill>
        <p:spPr>
          <a:xfrm>
            <a:off x="5801245" y="2704685"/>
            <a:ext cx="3342755" cy="3887029"/>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199"/>
            <a:ext cx="6172200" cy="46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33400" y="5048071"/>
            <a:ext cx="8382000" cy="1384995"/>
          </a:xfrm>
          <a:prstGeom prst="rect">
            <a:avLst/>
          </a:prstGeom>
        </p:spPr>
        <p:txBody>
          <a:bodyPr wrap="square">
            <a:spAutoFit/>
          </a:bodyPr>
          <a:lstStyle/>
          <a:p>
            <a:r>
              <a:rPr lang="en-US" sz="2800" dirty="0" smtClean="0">
                <a:effectLst/>
                <a:latin typeface="Berlin Sans FB" panose="020E0602020502020306" pitchFamily="34" charset="0"/>
              </a:rPr>
              <a:t>Define a one-to-many dependency between objects so that when one object changes state, all its dependents are notified and updated automatically. </a:t>
            </a:r>
            <a:endParaRPr lang="en-US" sz="2800" dirty="0">
              <a:latin typeface="Berlin Sans FB" panose="020E0602020502020306" pitchFamily="34" charset="0"/>
            </a:endParaRPr>
          </a:p>
        </p:txBody>
      </p:sp>
    </p:spTree>
    <p:extLst>
      <p:ext uri="{BB962C8B-B14F-4D97-AF65-F5344CB8AC3E}">
        <p14:creationId xmlns:p14="http://schemas.microsoft.com/office/powerpoint/2010/main" val="3886595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mar00969\AppData\Local\Microsoft\Windows\Temporary Internet Files\Content.IE5\D1I391R0\question-mark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819" y="2186"/>
            <a:ext cx="6185522" cy="464601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4600"/>
            <a:ext cx="6629400" cy="3674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9994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685800"/>
            <a:ext cx="8294687"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546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33000" r="-33000"/>
          </a:stretch>
        </a:blipFill>
        <a:effectLst/>
      </p:bgPr>
    </p:bg>
    <p:spTree>
      <p:nvGrpSpPr>
        <p:cNvPr id="1" name=""/>
        <p:cNvGrpSpPr/>
        <p:nvPr/>
      </p:nvGrpSpPr>
      <p:grpSpPr>
        <a:xfrm>
          <a:off x="0" y="0"/>
          <a:ext cx="0" cy="0"/>
          <a:chOff x="0" y="0"/>
          <a:chExt cx="0" cy="0"/>
        </a:xfrm>
      </p:grpSpPr>
      <p:sp>
        <p:nvSpPr>
          <p:cNvPr id="2" name="TextBox 1"/>
          <p:cNvSpPr txBox="1"/>
          <p:nvPr/>
        </p:nvSpPr>
        <p:spPr>
          <a:xfrm>
            <a:off x="304800" y="457200"/>
            <a:ext cx="3139321" cy="5867400"/>
          </a:xfrm>
          <a:prstGeom prst="rect">
            <a:avLst/>
          </a:prstGeom>
          <a:noFill/>
        </p:spPr>
        <p:txBody>
          <a:bodyPr vert="vert270" wrap="square" rtlCol="0">
            <a:spAutoFit/>
          </a:bodyPr>
          <a:lstStyle/>
          <a:p>
            <a:pPr algn="ctr"/>
            <a:r>
              <a:rPr lang="en-US" sz="9600" dirty="0" smtClean="0">
                <a:solidFill>
                  <a:srgbClr val="FF0000"/>
                </a:solidFill>
                <a:effectLst>
                  <a:outerShdw blurRad="38100" dist="38100" dir="2700000" algn="tl">
                    <a:srgbClr val="000000">
                      <a:alpha val="43137"/>
                    </a:srgbClr>
                  </a:outerShdw>
                </a:effectLst>
              </a:rPr>
              <a:t>Adapter Pattern</a:t>
            </a:r>
            <a:endParaRPr lang="en-US" sz="9600" dirty="0">
              <a:solidFill>
                <a:srgbClr val="FF0000"/>
              </a:solidFill>
              <a:effectLst>
                <a:outerShdw blurRad="38100" dist="38100" dir="2700000" algn="tl">
                  <a:srgbClr val="000000">
                    <a:alpha val="43137"/>
                  </a:srgbClr>
                </a:outerShdw>
              </a:effectLst>
            </a:endParaRPr>
          </a:p>
        </p:txBody>
      </p:sp>
      <p:sp>
        <p:nvSpPr>
          <p:cNvPr id="3" name="TextBox 2"/>
          <p:cNvSpPr txBox="1"/>
          <p:nvPr/>
        </p:nvSpPr>
        <p:spPr>
          <a:xfrm>
            <a:off x="4011706" y="1128742"/>
            <a:ext cx="4724400" cy="4524315"/>
          </a:xfrm>
          <a:prstGeom prst="rect">
            <a:avLst/>
          </a:prstGeom>
          <a:solidFill>
            <a:schemeClr val="bg1"/>
          </a:solidFill>
        </p:spPr>
        <p:txBody>
          <a:bodyPr wrap="square" rtlCol="0">
            <a:spAutoFit/>
          </a:bodyPr>
          <a:lstStyle/>
          <a:p>
            <a:r>
              <a:rPr lang="en-US" sz="3600" dirty="0" smtClean="0">
                <a:solidFill>
                  <a:schemeClr val="accent6">
                    <a:lumMod val="50000"/>
                  </a:schemeClr>
                </a:solidFill>
                <a:effectLst/>
              </a:rPr>
              <a:t>Convert the interface of a class into another interface clients expect. Adapter lets classes work together that couldn't otherwise because of incompatible interfaces. </a:t>
            </a:r>
            <a:endParaRPr lang="en-US" sz="3600" dirty="0">
              <a:solidFill>
                <a:schemeClr val="accent6">
                  <a:lumMod val="50000"/>
                </a:schemeClr>
              </a:solidFill>
            </a:endParaRPr>
          </a:p>
        </p:txBody>
      </p:sp>
    </p:spTree>
    <p:extLst>
      <p:ext uri="{BB962C8B-B14F-4D97-AF65-F5344CB8AC3E}">
        <p14:creationId xmlns:p14="http://schemas.microsoft.com/office/powerpoint/2010/main" val="223275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04800"/>
            <a:ext cx="6508376" cy="6019800"/>
          </a:xfrm>
          <a:prstGeom prst="rect">
            <a:avLst/>
          </a:prstGeom>
        </p:spPr>
      </p:pic>
      <p:sp>
        <p:nvSpPr>
          <p:cNvPr id="4" name="TextBox 3"/>
          <p:cNvSpPr txBox="1"/>
          <p:nvPr/>
        </p:nvSpPr>
        <p:spPr>
          <a:xfrm>
            <a:off x="3581400" y="6488668"/>
            <a:ext cx="2057400" cy="369332"/>
          </a:xfrm>
          <a:prstGeom prst="rect">
            <a:avLst/>
          </a:prstGeom>
          <a:noFill/>
        </p:spPr>
        <p:txBody>
          <a:bodyPr wrap="square" rtlCol="0">
            <a:spAutoFit/>
          </a:bodyPr>
          <a:lstStyle/>
          <a:p>
            <a:pPr algn="ctr"/>
            <a:r>
              <a:rPr lang="en-US" dirty="0" smtClean="0"/>
              <a:t>End of Part 1</a:t>
            </a:r>
            <a:endParaRPr lang="en-US" dirty="0"/>
          </a:p>
        </p:txBody>
      </p:sp>
    </p:spTree>
    <p:extLst>
      <p:ext uri="{BB962C8B-B14F-4D97-AF65-F5344CB8AC3E}">
        <p14:creationId xmlns:p14="http://schemas.microsoft.com/office/powerpoint/2010/main" val="508065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006058"/>
            <a:ext cx="6265738" cy="4493533"/>
          </a:xfrm>
          <a:prstGeom prst="rect">
            <a:avLst/>
          </a:prstGeom>
        </p:spPr>
      </p:pic>
      <p:sp>
        <p:nvSpPr>
          <p:cNvPr id="2" name="TextBox 1"/>
          <p:cNvSpPr txBox="1"/>
          <p:nvPr/>
        </p:nvSpPr>
        <p:spPr>
          <a:xfrm>
            <a:off x="380999" y="0"/>
            <a:ext cx="3865161" cy="2215991"/>
          </a:xfrm>
          <a:prstGeom prst="rect">
            <a:avLst/>
          </a:prstGeom>
          <a:noFill/>
        </p:spPr>
        <p:txBody>
          <a:bodyPr wrap="none" rtlCol="0">
            <a:spAutoFit/>
          </a:bodyPr>
          <a:lstStyle/>
          <a:p>
            <a:r>
              <a:rPr lang="en-US" sz="13800" dirty="0" err="1" smtClean="0">
                <a:solidFill>
                  <a:srgbClr val="C00000"/>
                </a:solidFill>
                <a:latin typeface="Kristen ITC" panose="03050502040202030202" pitchFamily="66" charset="0"/>
              </a:rPr>
              <a:t>SoC</a:t>
            </a:r>
            <a:endParaRPr lang="en-US" sz="13800" dirty="0">
              <a:solidFill>
                <a:srgbClr val="C00000"/>
              </a:solidFill>
              <a:latin typeface="Kristen ITC" panose="03050502040202030202" pitchFamily="66" charset="0"/>
            </a:endParaRPr>
          </a:p>
        </p:txBody>
      </p:sp>
    </p:spTree>
    <p:extLst>
      <p:ext uri="{BB962C8B-B14F-4D97-AF65-F5344CB8AC3E}">
        <p14:creationId xmlns:p14="http://schemas.microsoft.com/office/powerpoint/2010/main" val="4218858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86769"/>
            <a:ext cx="7515199" cy="769441"/>
          </a:xfrm>
          <a:prstGeom prst="rect">
            <a:avLst/>
          </a:prstGeom>
          <a:noFill/>
        </p:spPr>
        <p:txBody>
          <a:bodyPr wrap="none" rtlCol="0">
            <a:spAutoFit/>
          </a:bodyPr>
          <a:lstStyle/>
          <a:p>
            <a:r>
              <a:rPr lang="en-US" sz="4400" dirty="0" smtClean="0">
                <a:latin typeface="Magneto" panose="04030805050802020D02" pitchFamily="82" charset="0"/>
              </a:rPr>
              <a:t>Separation of Concerns</a:t>
            </a:r>
            <a:endParaRPr lang="en-US" sz="4400" dirty="0">
              <a:latin typeface="Magneto" panose="04030805050802020D02" pitchFamily="82" charset="0"/>
            </a:endParaRPr>
          </a:p>
        </p:txBody>
      </p:sp>
      <p:sp>
        <p:nvSpPr>
          <p:cNvPr id="3" name="TextBox 2"/>
          <p:cNvSpPr txBox="1"/>
          <p:nvPr/>
        </p:nvSpPr>
        <p:spPr>
          <a:xfrm>
            <a:off x="2590800" y="952613"/>
            <a:ext cx="6553200" cy="1938992"/>
          </a:xfrm>
          <a:prstGeom prst="rect">
            <a:avLst/>
          </a:prstGeom>
          <a:noFill/>
        </p:spPr>
        <p:txBody>
          <a:bodyPr wrap="square" rtlCol="0">
            <a:spAutoFit/>
          </a:bodyPr>
          <a:lstStyle/>
          <a:p>
            <a:r>
              <a:rPr lang="en-US" sz="2400" dirty="0"/>
              <a:t>is a design principle for separating a </a:t>
            </a:r>
            <a:r>
              <a:rPr lang="en-US" sz="2400" dirty="0">
                <a:hlinkClick r:id="rId2" tooltip="Computer program"/>
              </a:rPr>
              <a:t>computer program</a:t>
            </a:r>
            <a:r>
              <a:rPr lang="en-US" sz="2400" dirty="0"/>
              <a:t> into distinct sections, such that each section addresses a separate </a:t>
            </a:r>
            <a:r>
              <a:rPr lang="en-US" sz="2400" dirty="0">
                <a:hlinkClick r:id="rId3" tooltip="Concern (computer science)"/>
              </a:rPr>
              <a:t>concern</a:t>
            </a:r>
            <a:r>
              <a:rPr lang="en-US" sz="2400" dirty="0"/>
              <a:t>. A concern is a set of information that affects the code of a computer </a:t>
            </a:r>
            <a:r>
              <a:rPr lang="en-US" sz="2400" dirty="0" smtClean="0"/>
              <a:t>program</a:t>
            </a:r>
            <a:endParaRPr lang="en-US" sz="2400" dirty="0"/>
          </a:p>
        </p:txBody>
      </p:sp>
      <p:sp>
        <p:nvSpPr>
          <p:cNvPr id="4" name="TextBox 3"/>
          <p:cNvSpPr txBox="1"/>
          <p:nvPr/>
        </p:nvSpPr>
        <p:spPr>
          <a:xfrm>
            <a:off x="419100" y="2911118"/>
            <a:ext cx="3581400" cy="646331"/>
          </a:xfrm>
          <a:prstGeom prst="rect">
            <a:avLst/>
          </a:prstGeom>
          <a:noFill/>
        </p:spPr>
        <p:txBody>
          <a:bodyPr wrap="square" rtlCol="0">
            <a:spAutoFit/>
          </a:bodyPr>
          <a:lstStyle/>
          <a:p>
            <a:r>
              <a:rPr lang="en-US" sz="3600" dirty="0" smtClean="0">
                <a:solidFill>
                  <a:srgbClr val="C00000"/>
                </a:solidFill>
                <a:latin typeface="Baskerville Old Face" panose="02020602080505020303" pitchFamily="18" charset="0"/>
              </a:rPr>
              <a:t>Concern ?</a:t>
            </a:r>
            <a:endParaRPr lang="en-US" sz="3600" dirty="0">
              <a:solidFill>
                <a:srgbClr val="C00000"/>
              </a:solidFill>
              <a:latin typeface="Baskerville Old Face" panose="02020602080505020303" pitchFamily="18" charset="0"/>
            </a:endParaRPr>
          </a:p>
        </p:txBody>
      </p:sp>
      <p:sp>
        <p:nvSpPr>
          <p:cNvPr id="6" name="TextBox 5"/>
          <p:cNvSpPr txBox="1"/>
          <p:nvPr/>
        </p:nvSpPr>
        <p:spPr>
          <a:xfrm>
            <a:off x="2590800" y="3034912"/>
            <a:ext cx="5943600" cy="1477328"/>
          </a:xfrm>
          <a:prstGeom prst="rect">
            <a:avLst/>
          </a:prstGeom>
          <a:noFill/>
        </p:spPr>
        <p:txBody>
          <a:bodyPr wrap="square" rtlCol="0">
            <a:spAutoFit/>
          </a:bodyPr>
          <a:lstStyle/>
          <a:p>
            <a:r>
              <a:rPr lang="en-US" dirty="0">
                <a:solidFill>
                  <a:srgbClr val="00B050"/>
                </a:solidFill>
                <a:latin typeface="Kristen ITC" panose="03050502040202030202" pitchFamily="66" charset="0"/>
              </a:rPr>
              <a:t>A concern is a set of information that affects the code of a computer program. A concern can be as general as the details of the hardware the code is being optimized for, or as specific as the name of a class to instantiate.</a:t>
            </a:r>
          </a:p>
        </p:txBody>
      </p:sp>
      <p:sp>
        <p:nvSpPr>
          <p:cNvPr id="7" name="TextBox 6"/>
          <p:cNvSpPr txBox="1"/>
          <p:nvPr/>
        </p:nvSpPr>
        <p:spPr>
          <a:xfrm>
            <a:off x="419100" y="4753337"/>
            <a:ext cx="8343900" cy="1938992"/>
          </a:xfrm>
          <a:prstGeom prst="rect">
            <a:avLst/>
          </a:prstGeom>
          <a:solidFill>
            <a:srgbClr val="FFFF00"/>
          </a:solidFill>
        </p:spPr>
        <p:txBody>
          <a:bodyPr wrap="square" rtlCol="0">
            <a:spAutoFit/>
          </a:bodyPr>
          <a:lstStyle/>
          <a:p>
            <a:pPr algn="ctr"/>
            <a:r>
              <a:rPr lang="en-US" sz="2400" dirty="0" smtClean="0">
                <a:latin typeface="Berlin Sans FB Demi" panose="020E0802020502020306" pitchFamily="34" charset="0"/>
              </a:rPr>
              <a:t>A </a:t>
            </a:r>
            <a:r>
              <a:rPr lang="en-US" sz="2400" dirty="0">
                <a:latin typeface="Berlin Sans FB Demi" panose="020E0802020502020306" pitchFamily="34" charset="0"/>
              </a:rPr>
              <a:t>program that embodies </a:t>
            </a:r>
            <a:r>
              <a:rPr lang="en-US" sz="2400" dirty="0" err="1">
                <a:latin typeface="Berlin Sans FB Demi" panose="020E0802020502020306" pitchFamily="34" charset="0"/>
              </a:rPr>
              <a:t>SoC</a:t>
            </a:r>
            <a:r>
              <a:rPr lang="en-US" sz="2400" dirty="0">
                <a:latin typeface="Berlin Sans FB Demi" panose="020E0802020502020306" pitchFamily="34" charset="0"/>
              </a:rPr>
              <a:t> well is called a </a:t>
            </a:r>
            <a:r>
              <a:rPr lang="en-US" sz="2400" dirty="0">
                <a:latin typeface="Berlin Sans FB Demi" panose="020E0802020502020306" pitchFamily="34" charset="0"/>
                <a:hlinkClick r:id="rId4" tooltip="Modularity (programming)"/>
              </a:rPr>
              <a:t>modular</a:t>
            </a:r>
            <a:r>
              <a:rPr lang="en-US" sz="2400" baseline="30000" dirty="0">
                <a:latin typeface="Berlin Sans FB Demi" panose="020E0802020502020306" pitchFamily="34" charset="0"/>
                <a:hlinkClick r:id="rId5"/>
              </a:rPr>
              <a:t>[1]</a:t>
            </a:r>
            <a:r>
              <a:rPr lang="en-US" sz="2400" dirty="0">
                <a:latin typeface="Berlin Sans FB Demi" panose="020E0802020502020306" pitchFamily="34" charset="0"/>
              </a:rPr>
              <a:t> program. Modularity, and hence separation of concerns, is achieved by </a:t>
            </a:r>
            <a:r>
              <a:rPr lang="en-US" sz="2400" dirty="0">
                <a:latin typeface="Berlin Sans FB Demi" panose="020E0802020502020306" pitchFamily="34" charset="0"/>
                <a:hlinkClick r:id="rId6" tooltip="Encapsulation (computer science)"/>
              </a:rPr>
              <a:t>encapsulating</a:t>
            </a:r>
            <a:r>
              <a:rPr lang="en-US" sz="2400" dirty="0">
                <a:latin typeface="Berlin Sans FB Demi" panose="020E0802020502020306" pitchFamily="34" charset="0"/>
              </a:rPr>
              <a:t> information inside a section of code that has a well-defined interface. Encapsulation is a means of </a:t>
            </a:r>
            <a:r>
              <a:rPr lang="en-US" sz="2400" dirty="0">
                <a:latin typeface="Berlin Sans FB Demi" panose="020E0802020502020306" pitchFamily="34" charset="0"/>
                <a:hlinkClick r:id="rId7" tooltip="Information hiding"/>
              </a:rPr>
              <a:t>information hiding</a:t>
            </a:r>
            <a:r>
              <a:rPr lang="en-US" sz="2400" dirty="0">
                <a:latin typeface="Berlin Sans FB Demi" panose="020E0802020502020306" pitchFamily="34" charset="0"/>
              </a:rPr>
              <a:t>.</a:t>
            </a:r>
            <a:r>
              <a:rPr lang="en-US" sz="2400" baseline="30000" dirty="0">
                <a:latin typeface="Berlin Sans FB Demi" panose="020E0802020502020306" pitchFamily="34" charset="0"/>
                <a:hlinkClick r:id="rId8"/>
              </a:rPr>
              <a:t>[</a:t>
            </a:r>
            <a:endParaRPr lang="en-US" sz="2400" dirty="0">
              <a:latin typeface="Berlin Sans FB Demi" panose="020E0802020502020306" pitchFamily="34" charset="0"/>
            </a:endParaRPr>
          </a:p>
        </p:txBody>
      </p:sp>
    </p:spTree>
    <p:extLst>
      <p:ext uri="{BB962C8B-B14F-4D97-AF65-F5344CB8AC3E}">
        <p14:creationId xmlns:p14="http://schemas.microsoft.com/office/powerpoint/2010/main" val="1733441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1000"/>
            <a:ext cx="5486400" cy="341985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1828800"/>
            <a:ext cx="2720590" cy="2033207"/>
          </a:xfrm>
          <a:prstGeom prst="rect">
            <a:avLst/>
          </a:prstGeom>
        </p:spPr>
      </p:pic>
      <p:sp>
        <p:nvSpPr>
          <p:cNvPr id="6" name="TextBox 5"/>
          <p:cNvSpPr txBox="1"/>
          <p:nvPr/>
        </p:nvSpPr>
        <p:spPr>
          <a:xfrm>
            <a:off x="2362200" y="1904764"/>
            <a:ext cx="3352800" cy="2000548"/>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A source code with complex and tangled control </a:t>
            </a:r>
            <a:r>
              <a:rPr lang="en-US" sz="2800" dirty="0" smtClean="0">
                <a:latin typeface="Arial" panose="020B0604020202020204" pitchFamily="34" charset="0"/>
                <a:cs typeface="Arial" panose="020B0604020202020204" pitchFamily="34" charset="0"/>
              </a:rPr>
              <a:t>structure</a:t>
            </a:r>
            <a:r>
              <a:rPr lang="en-US" sz="2400" dirty="0" smtClean="0">
                <a:latin typeface="Arial" panose="020B0604020202020204" pitchFamily="34" charset="0"/>
                <a:cs typeface="Arial" panose="020B0604020202020204" pitchFamily="34" charset="0"/>
              </a:rPr>
              <a:t> is called a </a:t>
            </a:r>
            <a:r>
              <a:rPr lang="en-US" sz="2400" u="sng" dirty="0" smtClean="0">
                <a:solidFill>
                  <a:schemeClr val="accent2">
                    <a:lumMod val="75000"/>
                  </a:schemeClr>
                </a:solidFill>
                <a:latin typeface="Arial" panose="020B0604020202020204" pitchFamily="34" charset="0"/>
                <a:cs typeface="Arial" panose="020B0604020202020204" pitchFamily="34" charset="0"/>
              </a:rPr>
              <a:t>SPAGHETTI CODE</a:t>
            </a:r>
            <a:endParaRPr lang="en-US" sz="2400" u="sng" dirty="0">
              <a:solidFill>
                <a:schemeClr val="accent2">
                  <a:lumMod val="7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4229775"/>
            <a:ext cx="2453469" cy="2211363"/>
          </a:xfrm>
          <a:prstGeom prst="rect">
            <a:avLst/>
          </a:prstGeom>
        </p:spPr>
      </p:pic>
      <p:sp>
        <p:nvSpPr>
          <p:cNvPr id="8" name="TextBox 7"/>
          <p:cNvSpPr txBox="1"/>
          <p:nvPr/>
        </p:nvSpPr>
        <p:spPr>
          <a:xfrm>
            <a:off x="3962400" y="4510933"/>
            <a:ext cx="4572000" cy="1815882"/>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A modular program with too much and too complicated layering (</a:t>
            </a:r>
            <a:r>
              <a:rPr lang="en-US" sz="2800" dirty="0" err="1" smtClean="0">
                <a:latin typeface="Arial" panose="020B0604020202020204" pitchFamily="34" charset="0"/>
                <a:cs typeface="Arial" panose="020B0604020202020204" pitchFamily="34" charset="0"/>
              </a:rPr>
              <a:t>SoC</a:t>
            </a:r>
            <a:r>
              <a:rPr lang="en-US" sz="2800" dirty="0" smtClean="0">
                <a:latin typeface="Arial" panose="020B0604020202020204" pitchFamily="34" charset="0"/>
                <a:cs typeface="Arial" panose="020B0604020202020204" pitchFamily="34" charset="0"/>
              </a:rPr>
              <a:t>)  is called a </a:t>
            </a:r>
            <a:r>
              <a:rPr lang="en-US" sz="2800" u="sng" dirty="0" smtClean="0">
                <a:solidFill>
                  <a:schemeClr val="accent2">
                    <a:lumMod val="75000"/>
                  </a:schemeClr>
                </a:solidFill>
                <a:latin typeface="Arial" panose="020B0604020202020204" pitchFamily="34" charset="0"/>
                <a:cs typeface="Arial" panose="020B0604020202020204" pitchFamily="34" charset="0"/>
              </a:rPr>
              <a:t>LASAGNA CODE</a:t>
            </a:r>
            <a:endParaRPr lang="en-US" sz="2800" u="sng"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809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676400"/>
            <a:ext cx="9144000" cy="4876800"/>
          </a:xfrm>
          <a:prstGeom prst="rect">
            <a:avLst/>
          </a:prstGeom>
        </p:spPr>
      </p:pic>
      <p:sp>
        <p:nvSpPr>
          <p:cNvPr id="3" name="TextBox 2"/>
          <p:cNvSpPr txBox="1"/>
          <p:nvPr/>
        </p:nvSpPr>
        <p:spPr>
          <a:xfrm>
            <a:off x="111457" y="228600"/>
            <a:ext cx="6215163" cy="1323439"/>
          </a:xfrm>
          <a:prstGeom prst="rect">
            <a:avLst/>
          </a:prstGeom>
          <a:noFill/>
        </p:spPr>
        <p:txBody>
          <a:bodyPr wrap="none" rtlCol="0">
            <a:spAutoFit/>
          </a:bodyPr>
          <a:lstStyle/>
          <a:p>
            <a:r>
              <a:rPr lang="en-US" sz="4000" dirty="0" smtClean="0">
                <a:effectLst>
                  <a:outerShdw blurRad="38100" dist="38100" dir="2700000" algn="tl">
                    <a:srgbClr val="000000">
                      <a:alpha val="43137"/>
                    </a:srgbClr>
                  </a:outerShdw>
                </a:effectLst>
                <a:latin typeface="Kristen ITC" panose="03050502040202030202" pitchFamily="66" charset="0"/>
              </a:rPr>
              <a:t>Common Architectural </a:t>
            </a:r>
          </a:p>
          <a:p>
            <a:r>
              <a:rPr lang="en-US" sz="4000" dirty="0" smtClean="0">
                <a:effectLst>
                  <a:outerShdw blurRad="38100" dist="38100" dir="2700000" algn="tl">
                    <a:srgbClr val="000000">
                      <a:alpha val="43137"/>
                    </a:srgbClr>
                  </a:outerShdw>
                </a:effectLst>
                <a:latin typeface="Kristen ITC" panose="03050502040202030202" pitchFamily="66" charset="0"/>
              </a:rPr>
              <a:t>Design Patterns</a:t>
            </a:r>
            <a:endParaRPr lang="en-US" sz="4000" dirty="0">
              <a:effectLst>
                <a:outerShdw blurRad="38100" dist="38100" dir="2700000" algn="tl">
                  <a:srgbClr val="000000">
                    <a:alpha val="43137"/>
                  </a:srgbClr>
                </a:outerShdw>
              </a:effectLst>
              <a:latin typeface="Kristen ITC" panose="03050502040202030202" pitchFamily="66" charset="0"/>
            </a:endParaRPr>
          </a:p>
        </p:txBody>
      </p:sp>
    </p:spTree>
    <p:extLst>
      <p:ext uri="{BB962C8B-B14F-4D97-AF65-F5344CB8AC3E}">
        <p14:creationId xmlns:p14="http://schemas.microsoft.com/office/powerpoint/2010/main" val="11628993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4059894" cy="769441"/>
          </a:xfrm>
          <a:prstGeom prst="rect">
            <a:avLst/>
          </a:prstGeom>
          <a:noFill/>
        </p:spPr>
        <p:txBody>
          <a:bodyPr wrap="none" rtlCol="0">
            <a:spAutoFit/>
          </a:bodyPr>
          <a:lstStyle/>
          <a:p>
            <a:r>
              <a:rPr lang="en-US" sz="4400" dirty="0" smtClean="0">
                <a:latin typeface="Arial Black" panose="020B0A04020102020204" pitchFamily="34" charset="0"/>
              </a:rPr>
              <a:t>MVC </a:t>
            </a:r>
            <a:r>
              <a:rPr lang="en-US" sz="4400" dirty="0" smtClean="0">
                <a:solidFill>
                  <a:srgbClr val="00B050"/>
                </a:solidFill>
                <a:latin typeface="Arial Black" panose="020B0A04020102020204" pitchFamily="34" charset="0"/>
              </a:rPr>
              <a:t>Pattern</a:t>
            </a:r>
            <a:endParaRPr lang="en-US" sz="4400" dirty="0">
              <a:solidFill>
                <a:srgbClr val="00B050"/>
              </a:solidFill>
              <a:latin typeface="Arial Black" panose="020B0A04020102020204" pitchFamily="34" charset="0"/>
            </a:endParaRPr>
          </a:p>
        </p:txBody>
      </p:sp>
      <p:sp>
        <p:nvSpPr>
          <p:cNvPr id="4" name="TextBox 3"/>
          <p:cNvSpPr txBox="1"/>
          <p:nvPr/>
        </p:nvSpPr>
        <p:spPr>
          <a:xfrm>
            <a:off x="838200" y="1066800"/>
            <a:ext cx="7620000" cy="2308324"/>
          </a:xfrm>
          <a:prstGeom prst="rect">
            <a:avLst/>
          </a:prstGeom>
          <a:noFill/>
        </p:spPr>
        <p:txBody>
          <a:bodyPr wrap="square" rtlCol="0">
            <a:spAutoFit/>
          </a:bodyPr>
          <a:lstStyle/>
          <a:p>
            <a:r>
              <a:rPr lang="en-US" sz="2400" dirty="0"/>
              <a:t>MVC stands for Model-View-Controller. It is a software design pattern which was introduced in 1970s. Also, MVC pattern forces a separation of concerns, it means domain model and controller logic are decoupled from user interface (view). As a result maintenance and testing of the application become simpler and easier.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505200"/>
            <a:ext cx="7924800" cy="2876190"/>
          </a:xfrm>
          <a:prstGeom prst="rect">
            <a:avLst/>
          </a:prstGeom>
        </p:spPr>
      </p:pic>
    </p:spTree>
    <p:extLst>
      <p:ext uri="{BB962C8B-B14F-4D97-AF65-F5344CB8AC3E}">
        <p14:creationId xmlns:p14="http://schemas.microsoft.com/office/powerpoint/2010/main" val="1752678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342900"/>
            <a:ext cx="8229600" cy="6172200"/>
          </a:xfrm>
          <a:prstGeom prst="rect">
            <a:avLst/>
          </a:prstGeom>
        </p:spPr>
      </p:pic>
    </p:spTree>
    <p:extLst>
      <p:ext uri="{BB962C8B-B14F-4D97-AF65-F5344CB8AC3E}">
        <p14:creationId xmlns:p14="http://schemas.microsoft.com/office/powerpoint/2010/main" val="34712271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4059894" cy="769441"/>
          </a:xfrm>
          <a:prstGeom prst="rect">
            <a:avLst/>
          </a:prstGeom>
          <a:noFill/>
        </p:spPr>
        <p:txBody>
          <a:bodyPr wrap="none" rtlCol="0">
            <a:spAutoFit/>
          </a:bodyPr>
          <a:lstStyle/>
          <a:p>
            <a:r>
              <a:rPr lang="en-US" sz="4400" dirty="0" smtClean="0">
                <a:latin typeface="Arial Black" panose="020B0A04020102020204" pitchFamily="34" charset="0"/>
              </a:rPr>
              <a:t>MV</a:t>
            </a:r>
            <a:r>
              <a:rPr lang="en-US" sz="4400" dirty="0" smtClean="0">
                <a:solidFill>
                  <a:srgbClr val="FF0000"/>
                </a:solidFill>
                <a:latin typeface="Arial Black" panose="020B0A04020102020204" pitchFamily="34" charset="0"/>
              </a:rPr>
              <a:t>P</a:t>
            </a:r>
            <a:r>
              <a:rPr lang="en-US" sz="4400" dirty="0" smtClean="0">
                <a:latin typeface="Arial Black" panose="020B0A04020102020204" pitchFamily="34" charset="0"/>
              </a:rPr>
              <a:t> </a:t>
            </a:r>
            <a:r>
              <a:rPr lang="en-US" sz="4400" dirty="0" smtClean="0">
                <a:solidFill>
                  <a:schemeClr val="accent5">
                    <a:lumMod val="50000"/>
                  </a:schemeClr>
                </a:solidFill>
                <a:latin typeface="Arial Black" panose="020B0A04020102020204" pitchFamily="34" charset="0"/>
              </a:rPr>
              <a:t>Pattern</a:t>
            </a:r>
            <a:endParaRPr lang="en-US" sz="4400" dirty="0">
              <a:solidFill>
                <a:schemeClr val="accent5">
                  <a:lumMod val="50000"/>
                </a:schemeClr>
              </a:solidFill>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73" y="1524000"/>
            <a:ext cx="8694249" cy="3810000"/>
          </a:xfrm>
          <a:prstGeom prst="rect">
            <a:avLst/>
          </a:prstGeom>
        </p:spPr>
      </p:pic>
    </p:spTree>
    <p:extLst>
      <p:ext uri="{BB962C8B-B14F-4D97-AF65-F5344CB8AC3E}">
        <p14:creationId xmlns:p14="http://schemas.microsoft.com/office/powerpoint/2010/main" val="2762835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83452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2707" y="2209800"/>
            <a:ext cx="2173693" cy="1828800"/>
          </a:xfrm>
          <a:prstGeom prst="rect">
            <a:avLst/>
          </a:prstGeom>
        </p:spPr>
      </p:pic>
      <p:sp>
        <p:nvSpPr>
          <p:cNvPr id="8" name="Rectangle 7"/>
          <p:cNvSpPr/>
          <p:nvPr/>
        </p:nvSpPr>
        <p:spPr>
          <a:xfrm>
            <a:off x="762000" y="152400"/>
            <a:ext cx="574195"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1</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0" name="Rectangle 9"/>
          <p:cNvSpPr/>
          <p:nvPr/>
        </p:nvSpPr>
        <p:spPr>
          <a:xfrm>
            <a:off x="8001000" y="304800"/>
            <a:ext cx="574195"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2</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1" name="Rectangle 10"/>
          <p:cNvSpPr/>
          <p:nvPr/>
        </p:nvSpPr>
        <p:spPr>
          <a:xfrm>
            <a:off x="8137045" y="4876800"/>
            <a:ext cx="574195"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3</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2" name="Rectangle 11"/>
          <p:cNvSpPr/>
          <p:nvPr/>
        </p:nvSpPr>
        <p:spPr>
          <a:xfrm>
            <a:off x="5791200" y="5537895"/>
            <a:ext cx="574195"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4</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3" name="Rectangle 12"/>
          <p:cNvSpPr/>
          <p:nvPr/>
        </p:nvSpPr>
        <p:spPr>
          <a:xfrm>
            <a:off x="762000" y="5029200"/>
            <a:ext cx="574195"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5</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4840757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304800"/>
            <a:ext cx="7620000" cy="6216952"/>
          </a:xfrm>
          <a:prstGeom prst="rect">
            <a:avLst/>
          </a:prstGeom>
        </p:spPr>
      </p:pic>
    </p:spTree>
    <p:extLst>
      <p:ext uri="{BB962C8B-B14F-4D97-AF65-F5344CB8AC3E}">
        <p14:creationId xmlns:p14="http://schemas.microsoft.com/office/powerpoint/2010/main" val="2352766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21206948">
            <a:off x="-220422" y="1370747"/>
            <a:ext cx="9528279" cy="3360355"/>
          </a:xfrm>
          <a:prstGeom prst="rect">
            <a:avLst/>
          </a:prstGeom>
        </p:spPr>
      </p:pic>
    </p:spTree>
    <p:extLst>
      <p:ext uri="{BB962C8B-B14F-4D97-AF65-F5344CB8AC3E}">
        <p14:creationId xmlns:p14="http://schemas.microsoft.com/office/powerpoint/2010/main" val="2552857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4611391" cy="769441"/>
          </a:xfrm>
          <a:prstGeom prst="rect">
            <a:avLst/>
          </a:prstGeom>
          <a:noFill/>
        </p:spPr>
        <p:txBody>
          <a:bodyPr wrap="none" rtlCol="0">
            <a:spAutoFit/>
          </a:bodyPr>
          <a:lstStyle/>
          <a:p>
            <a:r>
              <a:rPr lang="en-US" sz="4400" dirty="0" smtClean="0">
                <a:latin typeface="Arial Black" panose="020B0A04020102020204" pitchFamily="34" charset="0"/>
              </a:rPr>
              <a:t>M</a:t>
            </a:r>
            <a:r>
              <a:rPr lang="en-US" sz="4400" dirty="0" smtClean="0">
                <a:solidFill>
                  <a:srgbClr val="00B050"/>
                </a:solidFill>
                <a:latin typeface="Arial Black" panose="020B0A04020102020204" pitchFamily="34" charset="0"/>
              </a:rPr>
              <a:t>VV</a:t>
            </a:r>
            <a:r>
              <a:rPr lang="en-US" sz="4400" dirty="0" smtClean="0">
                <a:latin typeface="Arial Black" panose="020B0A04020102020204" pitchFamily="34" charset="0"/>
              </a:rPr>
              <a:t>M </a:t>
            </a:r>
            <a:r>
              <a:rPr lang="en-US" sz="4400" dirty="0" smtClean="0">
                <a:solidFill>
                  <a:schemeClr val="accent5">
                    <a:lumMod val="50000"/>
                  </a:schemeClr>
                </a:solidFill>
                <a:latin typeface="Arial Black" panose="020B0A04020102020204" pitchFamily="34" charset="0"/>
              </a:rPr>
              <a:t>P</a:t>
            </a:r>
            <a:r>
              <a:rPr lang="en-US" sz="4400" dirty="0" smtClean="0">
                <a:solidFill>
                  <a:srgbClr val="FF0000"/>
                </a:solidFill>
                <a:latin typeface="Arial Black" panose="020B0A04020102020204" pitchFamily="34" charset="0"/>
              </a:rPr>
              <a:t>atte</a:t>
            </a:r>
            <a:r>
              <a:rPr lang="en-US" sz="4400" dirty="0" smtClean="0">
                <a:solidFill>
                  <a:schemeClr val="accent5">
                    <a:lumMod val="50000"/>
                  </a:schemeClr>
                </a:solidFill>
                <a:latin typeface="Arial Black" panose="020B0A04020102020204" pitchFamily="34" charset="0"/>
              </a:rPr>
              <a:t>rn</a:t>
            </a:r>
            <a:endParaRPr lang="en-US" sz="4400" dirty="0">
              <a:solidFill>
                <a:schemeClr val="accent5">
                  <a:lumMod val="50000"/>
                </a:schemeClr>
              </a:solidFill>
              <a:latin typeface="Arial Black" panose="020B0A04020102020204" pitchFamily="34" charset="0"/>
            </a:endParaRPr>
          </a:p>
        </p:txBody>
      </p:sp>
      <p:sp>
        <p:nvSpPr>
          <p:cNvPr id="3" name="TextBox 2"/>
          <p:cNvSpPr txBox="1"/>
          <p:nvPr/>
        </p:nvSpPr>
        <p:spPr>
          <a:xfrm>
            <a:off x="914400" y="1101537"/>
            <a:ext cx="7467600" cy="2308324"/>
          </a:xfrm>
          <a:prstGeom prst="rect">
            <a:avLst/>
          </a:prstGeom>
          <a:noFill/>
        </p:spPr>
        <p:txBody>
          <a:bodyPr wrap="square" rtlCol="0">
            <a:spAutoFit/>
          </a:bodyPr>
          <a:lstStyle/>
          <a:p>
            <a:r>
              <a:rPr lang="en-US" sz="2400" dirty="0"/>
              <a:t>MVVM stands for Model-View-View Model. This pattern supports two-way data binding between view and View model. This enables automatic propagation of changes, within the state of view model to the View. Typically, the view model uses the observer pattern to notify changes in the view model to model.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576" y="3581400"/>
            <a:ext cx="7245824" cy="3143499"/>
          </a:xfrm>
          <a:prstGeom prst="rect">
            <a:avLst/>
          </a:prstGeom>
        </p:spPr>
      </p:pic>
    </p:spTree>
    <p:extLst>
      <p:ext uri="{BB962C8B-B14F-4D97-AF65-F5344CB8AC3E}">
        <p14:creationId xmlns:p14="http://schemas.microsoft.com/office/powerpoint/2010/main" val="259964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221861">
            <a:off x="242183" y="843813"/>
            <a:ext cx="8575446" cy="5135509"/>
          </a:xfrm>
          <a:prstGeom prst="rect">
            <a:avLst/>
          </a:prstGeom>
        </p:spPr>
      </p:pic>
    </p:spTree>
    <p:extLst>
      <p:ext uri="{BB962C8B-B14F-4D97-AF65-F5344CB8AC3E}">
        <p14:creationId xmlns:p14="http://schemas.microsoft.com/office/powerpoint/2010/main" val="42287678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600200"/>
            <a:ext cx="8596993" cy="2971800"/>
          </a:xfrm>
          <a:prstGeom prst="rect">
            <a:avLst/>
          </a:prstGeom>
        </p:spPr>
      </p:pic>
    </p:spTree>
    <p:extLst>
      <p:ext uri="{BB962C8B-B14F-4D97-AF65-F5344CB8AC3E}">
        <p14:creationId xmlns:p14="http://schemas.microsoft.com/office/powerpoint/2010/main" val="1245016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3021340" cy="2308324"/>
          </a:xfrm>
          <a:prstGeom prst="rect">
            <a:avLst/>
          </a:prstGeom>
          <a:noFill/>
        </p:spPr>
        <p:txBody>
          <a:bodyPr wrap="none" rtlCol="0">
            <a:spAutoFit/>
          </a:bodyPr>
          <a:lstStyle/>
          <a:p>
            <a:r>
              <a:rPr lang="en-US" sz="4800" dirty="0" smtClean="0"/>
              <a:t>Resources :</a:t>
            </a:r>
          </a:p>
          <a:p>
            <a:endParaRPr lang="en-US" sz="4800" dirty="0"/>
          </a:p>
          <a:p>
            <a:endParaRPr lang="en-US" sz="4800" dirty="0"/>
          </a:p>
        </p:txBody>
      </p:sp>
      <p:grpSp>
        <p:nvGrpSpPr>
          <p:cNvPr id="8" name="Group 7"/>
          <p:cNvGrpSpPr/>
          <p:nvPr/>
        </p:nvGrpSpPr>
        <p:grpSpPr>
          <a:xfrm>
            <a:off x="913396" y="1207770"/>
            <a:ext cx="7544804" cy="4920002"/>
            <a:chOff x="913396" y="1207770"/>
            <a:chExt cx="7544804" cy="492000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862" y="2286000"/>
              <a:ext cx="4180237" cy="325751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4488" y="1207770"/>
              <a:ext cx="1892716" cy="15331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7915" y="4707824"/>
              <a:ext cx="2030285" cy="141717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13396" y="1216869"/>
              <a:ext cx="1792942" cy="152400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13396" y="4677117"/>
              <a:ext cx="1648946" cy="1450655"/>
            </a:xfrm>
            <a:prstGeom prst="rect">
              <a:avLst/>
            </a:prstGeom>
          </p:spPr>
        </p:pic>
      </p:grpSp>
    </p:spTree>
    <p:extLst>
      <p:ext uri="{BB962C8B-B14F-4D97-AF65-F5344CB8AC3E}">
        <p14:creationId xmlns:p14="http://schemas.microsoft.com/office/powerpoint/2010/main" val="100745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066800"/>
            <a:ext cx="2857500" cy="2857500"/>
          </a:xfrm>
          <a:prstGeom prst="rect">
            <a:avLst/>
          </a:prstGeom>
        </p:spPr>
      </p:pic>
      <p:sp>
        <p:nvSpPr>
          <p:cNvPr id="3" name="TextBox 2"/>
          <p:cNvSpPr txBox="1"/>
          <p:nvPr/>
        </p:nvSpPr>
        <p:spPr>
          <a:xfrm>
            <a:off x="2362200" y="4114800"/>
            <a:ext cx="4790414" cy="1323439"/>
          </a:xfrm>
          <a:prstGeom prst="rect">
            <a:avLst/>
          </a:prstGeom>
          <a:noFill/>
        </p:spPr>
        <p:txBody>
          <a:bodyPr wrap="none" rtlCol="0">
            <a:spAutoFit/>
          </a:bodyPr>
          <a:lstStyle/>
          <a:p>
            <a:r>
              <a:rPr lang="en-US" sz="8000" dirty="0" smtClean="0"/>
              <a:t>Thank You!</a:t>
            </a:r>
            <a:endParaRPr lang="en-US" sz="8000" dirty="0"/>
          </a:p>
        </p:txBody>
      </p:sp>
    </p:spTree>
    <p:extLst>
      <p:ext uri="{BB962C8B-B14F-4D97-AF65-F5344CB8AC3E}">
        <p14:creationId xmlns:p14="http://schemas.microsoft.com/office/powerpoint/2010/main" val="1144236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79019"/>
          </a:xfrm>
          <a:prstGeom prst="rect">
            <a:avLst/>
          </a:prstGeom>
        </p:spPr>
      </p:pic>
      <p:sp>
        <p:nvSpPr>
          <p:cNvPr id="3" name="Rectangle 2"/>
          <p:cNvSpPr/>
          <p:nvPr/>
        </p:nvSpPr>
        <p:spPr>
          <a:xfrm>
            <a:off x="1600079" y="457200"/>
            <a:ext cx="5943871" cy="1754326"/>
          </a:xfrm>
          <a:prstGeom prst="rect">
            <a:avLst/>
          </a:prstGeom>
          <a:noFill/>
        </p:spPr>
        <p:txBody>
          <a:bodyPr wrap="none" lIns="91440" tIns="45720" rIns="91440" bIns="45720">
            <a:spAutoFit/>
          </a:bodyP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“the most obvious approach </a:t>
            </a:r>
          </a:p>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may not be the most efficient </a:t>
            </a:r>
          </a:p>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or most elegant solution”</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Rectangle 3"/>
          <p:cNvSpPr/>
          <p:nvPr/>
        </p:nvSpPr>
        <p:spPr>
          <a:xfrm>
            <a:off x="5791199" y="4572000"/>
            <a:ext cx="2717267"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“don’t reinvent the wheel”</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442938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45000" contrast="-40000"/>
                    </a14:imgEffect>
                  </a14:imgLayer>
                </a14:imgProps>
              </a:ext>
              <a:ext uri="{28A0092B-C50C-407E-A947-70E740481C1C}">
                <a14:useLocalDpi xmlns:a14="http://schemas.microsoft.com/office/drawing/2010/main" val="0"/>
              </a:ext>
            </a:extLst>
          </a:blip>
          <a:stretch>
            <a:fillRect/>
          </a:stretch>
        </p:blipFill>
        <p:spPr>
          <a:xfrm>
            <a:off x="0" y="0"/>
            <a:ext cx="9144000" cy="6934200"/>
          </a:xfrm>
          <a:prstGeom prst="rect">
            <a:avLst/>
          </a:prstGeom>
        </p:spPr>
      </p:pic>
      <p:sp>
        <p:nvSpPr>
          <p:cNvPr id="2" name="TextBox 1"/>
          <p:cNvSpPr txBox="1"/>
          <p:nvPr/>
        </p:nvSpPr>
        <p:spPr>
          <a:xfrm rot="19398193">
            <a:off x="-409338" y="767846"/>
            <a:ext cx="5867400" cy="923330"/>
          </a:xfrm>
          <a:prstGeom prst="rect">
            <a:avLst/>
          </a:prstGeom>
          <a:noFill/>
        </p:spPr>
        <p:txBody>
          <a:bodyPr wrap="square" rtlCol="0">
            <a:spAutoFit/>
          </a:bodyPr>
          <a:lstStyle/>
          <a:p>
            <a:r>
              <a:rPr lang="en-US" sz="5400" dirty="0" smtClean="0">
                <a:solidFill>
                  <a:srgbClr val="00B050"/>
                </a:solidFill>
                <a:latin typeface="Bauhaus 93" panose="04030905020B02020C02" pitchFamily="82" charset="0"/>
              </a:rPr>
              <a:t>Design Patterns</a:t>
            </a:r>
            <a:endParaRPr lang="en-US" sz="5400" dirty="0">
              <a:solidFill>
                <a:srgbClr val="00B050"/>
              </a:solidFill>
              <a:latin typeface="Bauhaus 93" panose="04030905020B02020C02" pitchFamily="82" charset="0"/>
            </a:endParaRPr>
          </a:p>
        </p:txBody>
      </p:sp>
      <p:sp>
        <p:nvSpPr>
          <p:cNvPr id="3" name="TextBox 2"/>
          <p:cNvSpPr txBox="1"/>
          <p:nvPr/>
        </p:nvSpPr>
        <p:spPr>
          <a:xfrm>
            <a:off x="1600200" y="2474416"/>
            <a:ext cx="7467600" cy="4154984"/>
          </a:xfrm>
          <a:prstGeom prst="rect">
            <a:avLst/>
          </a:prstGeom>
          <a:solidFill>
            <a:schemeClr val="bg1">
              <a:lumMod val="95000"/>
              <a:alpha val="21000"/>
            </a:schemeClr>
          </a:solidFill>
        </p:spPr>
        <p:txBody>
          <a:bodyPr wrap="square" rtlCol="0">
            <a:spAutoFit/>
          </a:bodyPr>
          <a:lstStyle/>
          <a:p>
            <a:pPr marL="285750" indent="-285750">
              <a:buFontTx/>
              <a:buChar char="-"/>
            </a:pPr>
            <a:r>
              <a:rPr lang="en-US" sz="2400" dirty="0" smtClean="0">
                <a:latin typeface="Aharoni" panose="02010803020104030203" pitchFamily="2" charset="-79"/>
                <a:cs typeface="Aharoni" panose="02010803020104030203" pitchFamily="2" charset="-79"/>
              </a:rPr>
              <a:t>Design patterns represent the best practices used by experienced object-oriented software developers</a:t>
            </a:r>
          </a:p>
          <a:p>
            <a:pPr marL="285750" indent="-285750">
              <a:buFontTx/>
              <a:buChar char="-"/>
            </a:pPr>
            <a:endParaRPr lang="en-US" sz="2400" dirty="0" smtClean="0">
              <a:latin typeface="Aharoni" panose="02010803020104030203" pitchFamily="2" charset="-79"/>
              <a:cs typeface="Aharoni" panose="02010803020104030203" pitchFamily="2" charset="-79"/>
            </a:endParaRPr>
          </a:p>
          <a:p>
            <a:pPr marL="285750" indent="-285750">
              <a:buFontTx/>
              <a:buChar char="-"/>
            </a:pPr>
            <a:r>
              <a:rPr lang="en-US" sz="2400" dirty="0" smtClean="0">
                <a:latin typeface="Aharoni" panose="02010803020104030203" pitchFamily="2" charset="-79"/>
                <a:cs typeface="Aharoni" panose="02010803020104030203" pitchFamily="2" charset="-79"/>
              </a:rPr>
              <a:t>Design patterns are solutions to general problems that software developers faced during software development</a:t>
            </a:r>
          </a:p>
          <a:p>
            <a:pPr marL="285750" indent="-285750">
              <a:buFontTx/>
              <a:buChar char="-"/>
            </a:pPr>
            <a:endParaRPr lang="en-US" sz="2400" dirty="0" smtClean="0">
              <a:latin typeface="Aharoni" panose="02010803020104030203" pitchFamily="2" charset="-79"/>
              <a:cs typeface="Aharoni" panose="02010803020104030203" pitchFamily="2" charset="-79"/>
            </a:endParaRPr>
          </a:p>
          <a:p>
            <a:pPr marL="285750" indent="-285750">
              <a:buFontTx/>
              <a:buChar char="-"/>
            </a:pPr>
            <a:r>
              <a:rPr lang="en-US" sz="2400" dirty="0" smtClean="0">
                <a:latin typeface="Aharoni" panose="02010803020104030203" pitchFamily="2" charset="-79"/>
                <a:cs typeface="Aharoni" panose="02010803020104030203" pitchFamily="2" charset="-79"/>
              </a:rPr>
              <a:t>These solutions were obtained by trial and error by numerous software developers over quite a substantial period of time</a:t>
            </a:r>
            <a:endParaRPr lang="en-US"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87878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54000" contrast="28000"/>
                    </a14:imgEffect>
                  </a14:imgLayer>
                </a14:imgProps>
              </a:ext>
              <a:ext uri="{28A0092B-C50C-407E-A947-70E740481C1C}">
                <a14:useLocalDpi xmlns:a14="http://schemas.microsoft.com/office/drawing/2010/main" val="0"/>
              </a:ext>
            </a:extLst>
          </a:blip>
          <a:stretch>
            <a:fillRect/>
          </a:stretch>
        </p:blipFill>
        <p:spPr>
          <a:xfrm>
            <a:off x="0" y="1"/>
            <a:ext cx="9144001" cy="685799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005638" y="-14286"/>
            <a:ext cx="2124075" cy="2152650"/>
          </a:xfrm>
          <a:prstGeom prst="rect">
            <a:avLst/>
          </a:prstGeom>
        </p:spPr>
      </p:pic>
      <p:sp>
        <p:nvSpPr>
          <p:cNvPr id="4" name="TextBox 3"/>
          <p:cNvSpPr txBox="1"/>
          <p:nvPr/>
        </p:nvSpPr>
        <p:spPr>
          <a:xfrm>
            <a:off x="1828800" y="3657600"/>
            <a:ext cx="6762750" cy="2677656"/>
          </a:xfrm>
          <a:prstGeom prst="rect">
            <a:avLst/>
          </a:prstGeom>
          <a:noFill/>
        </p:spPr>
        <p:txBody>
          <a:bodyPr wrap="square" rtlCol="0">
            <a:spAutoFit/>
          </a:bodyPr>
          <a:lstStyle/>
          <a:p>
            <a:r>
              <a:rPr lang="en-US" sz="2800" b="1" dirty="0" smtClean="0">
                <a:solidFill>
                  <a:srgbClr val="C00000"/>
                </a:solidFill>
              </a:rPr>
              <a:t>In 1994, four authors </a:t>
            </a:r>
            <a:r>
              <a:rPr lang="en-US" sz="2800" b="1" u="sng" dirty="0" smtClean="0">
                <a:solidFill>
                  <a:schemeClr val="tx2"/>
                </a:solidFill>
                <a:effectLst>
                  <a:outerShdw blurRad="38100" dist="38100" dir="2700000" algn="tl">
                    <a:srgbClr val="000000">
                      <a:alpha val="43137"/>
                    </a:srgbClr>
                  </a:outerShdw>
                </a:effectLst>
              </a:rPr>
              <a:t>Erich Gamma</a:t>
            </a:r>
            <a:r>
              <a:rPr lang="en-US" sz="2800" b="1" dirty="0" smtClean="0">
                <a:solidFill>
                  <a:schemeClr val="tx2"/>
                </a:solidFill>
                <a:effectLst>
                  <a:outerShdw blurRad="38100" dist="38100" dir="2700000" algn="tl">
                    <a:srgbClr val="000000">
                      <a:alpha val="43137"/>
                    </a:srgbClr>
                  </a:outerShdw>
                </a:effectLst>
              </a:rPr>
              <a:t>, </a:t>
            </a:r>
            <a:r>
              <a:rPr lang="en-US" sz="2800" b="1" u="sng" dirty="0">
                <a:solidFill>
                  <a:schemeClr val="tx2"/>
                </a:solidFill>
                <a:effectLst>
                  <a:outerShdw blurRad="38100" dist="38100" dir="2700000" algn="tl">
                    <a:srgbClr val="000000">
                      <a:alpha val="43137"/>
                    </a:srgbClr>
                  </a:outerShdw>
                </a:effectLst>
              </a:rPr>
              <a:t>Richard Helm, Ralph Johnson and John </a:t>
            </a:r>
            <a:r>
              <a:rPr lang="en-US" sz="2800" b="1" u="sng" dirty="0" err="1">
                <a:solidFill>
                  <a:schemeClr val="tx2"/>
                </a:solidFill>
                <a:effectLst>
                  <a:outerShdw blurRad="38100" dist="38100" dir="2700000" algn="tl">
                    <a:srgbClr val="000000">
                      <a:alpha val="43137"/>
                    </a:srgbClr>
                  </a:outerShdw>
                </a:effectLst>
              </a:rPr>
              <a:t>Vlissides</a:t>
            </a:r>
            <a:r>
              <a:rPr lang="en-US" sz="2800" b="1" u="sng" dirty="0">
                <a:solidFill>
                  <a:schemeClr val="tx2"/>
                </a:solidFill>
                <a:effectLst>
                  <a:outerShdw blurRad="38100" dist="38100" dir="2700000" algn="tl">
                    <a:srgbClr val="000000">
                      <a:alpha val="43137"/>
                    </a:srgbClr>
                  </a:outerShdw>
                </a:effectLst>
              </a:rPr>
              <a:t> </a:t>
            </a:r>
            <a:r>
              <a:rPr lang="en-US" sz="2800" b="1" dirty="0" smtClean="0">
                <a:solidFill>
                  <a:srgbClr val="C00000"/>
                </a:solidFill>
              </a:rPr>
              <a:t>published a book titled Design Patterns - Elements of Reusable Object-Oriented Software which initiated the concept of Design Pattern in Software development.</a:t>
            </a:r>
            <a:endParaRPr lang="en-US" sz="2800" b="1" dirty="0">
              <a:solidFill>
                <a:srgbClr val="C00000"/>
              </a:solidFill>
            </a:endParaRPr>
          </a:p>
        </p:txBody>
      </p:sp>
    </p:spTree>
    <p:extLst>
      <p:ext uri="{BB962C8B-B14F-4D97-AF65-F5344CB8AC3E}">
        <p14:creationId xmlns:p14="http://schemas.microsoft.com/office/powerpoint/2010/main" val="1215492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7620000" cy="1384995"/>
          </a:xfrm>
          <a:prstGeom prst="rect">
            <a:avLst/>
          </a:prstGeom>
          <a:noFill/>
        </p:spPr>
        <p:txBody>
          <a:bodyPr wrap="square" rtlCol="0">
            <a:spAutoFit/>
          </a:bodyPr>
          <a:lstStyle/>
          <a:p>
            <a:r>
              <a:rPr lang="en-US" sz="2800" b="1" dirty="0">
                <a:cs typeface="Aharoni" panose="02010803020104030203" pitchFamily="2" charset="-79"/>
              </a:rPr>
              <a:t>&lt;p&gt; </a:t>
            </a:r>
            <a:r>
              <a:rPr lang="en-US" sz="2800" dirty="0" smtClean="0">
                <a:solidFill>
                  <a:schemeClr val="accent6">
                    <a:lumMod val="75000"/>
                  </a:schemeClr>
                </a:solidFill>
                <a:latin typeface="Britannic Bold" panose="020B0903060703020204" pitchFamily="34" charset="0"/>
                <a:cs typeface="Aharoni" panose="02010803020104030203" pitchFamily="2" charset="-79"/>
              </a:rPr>
              <a:t>According to these authors design patterns are primarily based on the following principles of object orientated design : </a:t>
            </a:r>
            <a:r>
              <a:rPr lang="en-US" sz="2800" b="1" dirty="0" smtClean="0">
                <a:cs typeface="Aharoni" panose="02010803020104030203" pitchFamily="2" charset="-79"/>
              </a:rPr>
              <a:t>&lt;/p</a:t>
            </a:r>
            <a:r>
              <a:rPr lang="en-US" sz="2800" b="1" dirty="0">
                <a:cs typeface="Aharoni" panose="02010803020104030203" pitchFamily="2" charset="-79"/>
              </a:rPr>
              <a:t>&gt; </a:t>
            </a:r>
            <a:endParaRPr lang="en-US" sz="2800" dirty="0">
              <a:latin typeface="Britannic Bold" panose="020B0903060703020204" pitchFamily="34" charset="0"/>
              <a:cs typeface="Aharoni" panose="02010803020104030203" pitchFamily="2" charset="-79"/>
            </a:endParaRPr>
          </a:p>
        </p:txBody>
      </p:sp>
      <p:sp>
        <p:nvSpPr>
          <p:cNvPr id="3" name="TextBox 2"/>
          <p:cNvSpPr txBox="1"/>
          <p:nvPr/>
        </p:nvSpPr>
        <p:spPr>
          <a:xfrm>
            <a:off x="1828800" y="2667000"/>
            <a:ext cx="5638800" cy="1200329"/>
          </a:xfrm>
          <a:prstGeom prst="rect">
            <a:avLst/>
          </a:prstGeom>
          <a:noFill/>
        </p:spPr>
        <p:txBody>
          <a:bodyPr wrap="square" rtlCol="0">
            <a:spAutoFit/>
          </a:bodyPr>
          <a:lstStyle/>
          <a:p>
            <a:r>
              <a:rPr lang="en-US" sz="3600" dirty="0" smtClean="0"/>
              <a:t>Program to an interface not an implementation</a:t>
            </a:r>
            <a:endParaRPr lang="en-US" sz="3600" dirty="0"/>
          </a:p>
        </p:txBody>
      </p:sp>
      <p:sp>
        <p:nvSpPr>
          <p:cNvPr id="4" name="TextBox 3"/>
          <p:cNvSpPr txBox="1"/>
          <p:nvPr/>
        </p:nvSpPr>
        <p:spPr>
          <a:xfrm>
            <a:off x="1905000" y="4025623"/>
            <a:ext cx="5638800" cy="1200329"/>
          </a:xfrm>
          <a:prstGeom prst="rect">
            <a:avLst/>
          </a:prstGeom>
          <a:noFill/>
        </p:spPr>
        <p:txBody>
          <a:bodyPr wrap="square" rtlCol="0">
            <a:spAutoFit/>
          </a:bodyPr>
          <a:lstStyle/>
          <a:p>
            <a:r>
              <a:rPr lang="en-US" sz="3600" dirty="0" smtClean="0"/>
              <a:t>Favor object composition over inheritance</a:t>
            </a:r>
            <a:endParaRPr lang="en-US" sz="3600" dirty="0"/>
          </a:p>
        </p:txBody>
      </p:sp>
      <p:sp>
        <p:nvSpPr>
          <p:cNvPr id="5" name="6-Point Star 4"/>
          <p:cNvSpPr/>
          <p:nvPr/>
        </p:nvSpPr>
        <p:spPr>
          <a:xfrm>
            <a:off x="609600" y="2744264"/>
            <a:ext cx="1219200" cy="1053823"/>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6-Point Star 5"/>
          <p:cNvSpPr/>
          <p:nvPr/>
        </p:nvSpPr>
        <p:spPr>
          <a:xfrm>
            <a:off x="663388" y="4098875"/>
            <a:ext cx="1219200" cy="1053823"/>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24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5000" b="-5000"/>
          </a:stretch>
        </a:blipFill>
        <a:effectLst/>
      </p:bgPr>
    </p:bg>
    <p:spTree>
      <p:nvGrpSpPr>
        <p:cNvPr id="1" name=""/>
        <p:cNvGrpSpPr/>
        <p:nvPr/>
      </p:nvGrpSpPr>
      <p:grpSpPr>
        <a:xfrm>
          <a:off x="0" y="0"/>
          <a:ext cx="0" cy="0"/>
          <a:chOff x="0" y="0"/>
          <a:chExt cx="0" cy="0"/>
        </a:xfrm>
      </p:grpSpPr>
      <p:sp>
        <p:nvSpPr>
          <p:cNvPr id="2" name="TextBox 1"/>
          <p:cNvSpPr txBox="1"/>
          <p:nvPr/>
        </p:nvSpPr>
        <p:spPr>
          <a:xfrm>
            <a:off x="533400" y="290209"/>
            <a:ext cx="6248400" cy="1323439"/>
          </a:xfrm>
          <a:prstGeom prst="rect">
            <a:avLst/>
          </a:prstGeom>
          <a:noFill/>
        </p:spPr>
        <p:txBody>
          <a:bodyPr wrap="square" rtlCol="0">
            <a:spAutoFit/>
          </a:bodyPr>
          <a:lstStyle/>
          <a:p>
            <a:r>
              <a:rPr lang="en-US" sz="8000" dirty="0" smtClean="0">
                <a:solidFill>
                  <a:schemeClr val="accent2"/>
                </a:solidFill>
                <a:effectLst>
                  <a:outerShdw blurRad="38100" dist="38100" dir="2700000" algn="tl">
                    <a:srgbClr val="000000">
                      <a:alpha val="43137"/>
                    </a:srgbClr>
                  </a:outerShdw>
                </a:effectLst>
                <a:latin typeface="Berlin Sans FB" panose="020E0602020502020306" pitchFamily="34" charset="0"/>
              </a:rPr>
              <a:t>&lt;Usage/&gt;</a:t>
            </a:r>
            <a:endParaRPr lang="en-US" sz="8000" dirty="0">
              <a:solidFill>
                <a:schemeClr val="accent2"/>
              </a:solidFill>
              <a:effectLst>
                <a:outerShdw blurRad="38100" dist="38100" dir="2700000" algn="tl">
                  <a:srgbClr val="000000">
                    <a:alpha val="43137"/>
                  </a:srgbClr>
                </a:outerShdw>
              </a:effectLst>
              <a:latin typeface="Goudy Stout" panose="0202090407030B020401" pitchFamily="18" charset="0"/>
            </a:endParaRPr>
          </a:p>
        </p:txBody>
      </p:sp>
      <p:sp>
        <p:nvSpPr>
          <p:cNvPr id="3" name="TextBox 2"/>
          <p:cNvSpPr txBox="1"/>
          <p:nvPr/>
        </p:nvSpPr>
        <p:spPr>
          <a:xfrm>
            <a:off x="914400" y="1905000"/>
            <a:ext cx="7467600" cy="646331"/>
          </a:xfrm>
          <a:prstGeom prst="rect">
            <a:avLst/>
          </a:prstGeom>
          <a:noFill/>
        </p:spPr>
        <p:txBody>
          <a:bodyPr wrap="square" rtlCol="0">
            <a:spAutoFit/>
          </a:bodyPr>
          <a:lstStyle/>
          <a:p>
            <a:r>
              <a:rPr lang="en-US" sz="3600" dirty="0" smtClean="0">
                <a:latin typeface="Aharoni" panose="02010803020104030203" pitchFamily="2" charset="-79"/>
                <a:cs typeface="Aharoni" panose="02010803020104030203" pitchFamily="2" charset="-79"/>
              </a:rPr>
              <a:t>Common platform for developers</a:t>
            </a:r>
            <a:endParaRPr lang="en-US" sz="3600" dirty="0">
              <a:latin typeface="Aharoni" panose="02010803020104030203" pitchFamily="2" charset="-79"/>
              <a:cs typeface="Aharoni" panose="02010803020104030203" pitchFamily="2" charset="-79"/>
            </a:endParaRPr>
          </a:p>
        </p:txBody>
      </p:sp>
      <p:sp>
        <p:nvSpPr>
          <p:cNvPr id="4" name="TextBox 3"/>
          <p:cNvSpPr txBox="1"/>
          <p:nvPr/>
        </p:nvSpPr>
        <p:spPr>
          <a:xfrm>
            <a:off x="2057400" y="2551330"/>
            <a:ext cx="6477000"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Standard terminology for a particular scenario.  Same  lingo to describe a solution.</a:t>
            </a:r>
            <a:endParaRPr lang="en-US" sz="2800" dirty="0"/>
          </a:p>
        </p:txBody>
      </p:sp>
      <p:sp>
        <p:nvSpPr>
          <p:cNvPr id="5" name="TextBox 4"/>
          <p:cNvSpPr txBox="1"/>
          <p:nvPr/>
        </p:nvSpPr>
        <p:spPr>
          <a:xfrm>
            <a:off x="883024" y="4186518"/>
            <a:ext cx="6553200" cy="646331"/>
          </a:xfrm>
          <a:prstGeom prst="rect">
            <a:avLst/>
          </a:prstGeom>
          <a:noFill/>
        </p:spPr>
        <p:txBody>
          <a:bodyPr wrap="square" rtlCol="0">
            <a:spAutoFit/>
          </a:bodyPr>
          <a:lstStyle/>
          <a:p>
            <a:r>
              <a:rPr lang="en-US" sz="3600" dirty="0" smtClean="0">
                <a:latin typeface="Aharoni" panose="02010803020104030203" pitchFamily="2" charset="-79"/>
                <a:cs typeface="Aharoni" panose="02010803020104030203" pitchFamily="2" charset="-79"/>
              </a:rPr>
              <a:t>Best practices</a:t>
            </a:r>
            <a:endParaRPr lang="en-US" sz="3600" dirty="0">
              <a:latin typeface="Aharoni" panose="02010803020104030203" pitchFamily="2" charset="-79"/>
              <a:cs typeface="Aharoni" panose="02010803020104030203" pitchFamily="2" charset="-79"/>
            </a:endParaRPr>
          </a:p>
        </p:txBody>
      </p:sp>
      <p:sp>
        <p:nvSpPr>
          <p:cNvPr id="6" name="TextBox 5"/>
          <p:cNvSpPr txBox="1"/>
          <p:nvPr/>
        </p:nvSpPr>
        <p:spPr>
          <a:xfrm>
            <a:off x="2057400" y="4876800"/>
            <a:ext cx="647700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Design patterns have been evolved over a long period of time and they provide best solutions to certain problems faced during software development</a:t>
            </a:r>
            <a:endParaRPr lang="en-US" sz="2800" dirty="0"/>
          </a:p>
        </p:txBody>
      </p:sp>
    </p:spTree>
    <p:extLst>
      <p:ext uri="{BB962C8B-B14F-4D97-AF65-F5344CB8AC3E}">
        <p14:creationId xmlns:p14="http://schemas.microsoft.com/office/powerpoint/2010/main" val="1723951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bright="67000"/>
                    </a14:imgEffect>
                  </a14:imgLayer>
                </a14:imgProps>
              </a:ext>
              <a:ext uri="{28A0092B-C50C-407E-A947-70E740481C1C}">
                <a14:useLocalDpi xmlns:a14="http://schemas.microsoft.com/office/drawing/2010/main" val="0"/>
              </a:ext>
            </a:extLst>
          </a:blip>
          <a:stretch>
            <a:fillRect/>
          </a:stretch>
        </p:blipFill>
        <p:spPr>
          <a:xfrm>
            <a:off x="4267200" y="-22412"/>
            <a:ext cx="4840941" cy="6880412"/>
          </a:xfrm>
          <a:prstGeom prst="rect">
            <a:avLst/>
          </a:prstGeom>
        </p:spPr>
      </p:pic>
      <p:sp>
        <p:nvSpPr>
          <p:cNvPr id="2" name="TextBox 1"/>
          <p:cNvSpPr txBox="1"/>
          <p:nvPr/>
        </p:nvSpPr>
        <p:spPr>
          <a:xfrm rot="19583925">
            <a:off x="-805332" y="2677847"/>
            <a:ext cx="10418923" cy="1569660"/>
          </a:xfrm>
          <a:prstGeom prst="rect">
            <a:avLst/>
          </a:prstGeom>
          <a:noFill/>
        </p:spPr>
        <p:txBody>
          <a:bodyPr wrap="square" rtlCol="0">
            <a:spAutoFit/>
          </a:bodyPr>
          <a:lstStyle/>
          <a:p>
            <a:pPr algn="ctr"/>
            <a:r>
              <a:rPr lang="en-US" sz="9600" dirty="0" smtClean="0">
                <a:solidFill>
                  <a:schemeClr val="tx2"/>
                </a:solidFill>
              </a:rPr>
              <a:t>Singleton Pattern</a:t>
            </a:r>
            <a:endParaRPr lang="en-US" sz="9600" dirty="0">
              <a:solidFill>
                <a:schemeClr val="tx2"/>
              </a:solidFil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762000"/>
            <a:ext cx="422098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800600" y="4114800"/>
            <a:ext cx="4008620" cy="2062103"/>
          </a:xfrm>
          <a:prstGeom prst="rect">
            <a:avLst/>
          </a:prstGeom>
          <a:solidFill>
            <a:schemeClr val="bg1"/>
          </a:solidFill>
        </p:spPr>
        <p:txBody>
          <a:bodyPr wrap="square" rtlCol="0">
            <a:spAutoFit/>
          </a:bodyPr>
          <a:lstStyle/>
          <a:p>
            <a:r>
              <a:rPr lang="en-US" sz="3200" dirty="0" smtClean="0">
                <a:effectLst/>
              </a:rPr>
              <a:t>Ensure a class has only one instance and provide a global point of access to it.</a:t>
            </a:r>
            <a:endParaRPr lang="en-US" sz="3200" dirty="0"/>
          </a:p>
        </p:txBody>
      </p:sp>
    </p:spTree>
    <p:extLst>
      <p:ext uri="{BB962C8B-B14F-4D97-AF65-F5344CB8AC3E}">
        <p14:creationId xmlns:p14="http://schemas.microsoft.com/office/powerpoint/2010/main" val="1712068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766</Words>
  <Application>Microsoft Office PowerPoint</Application>
  <PresentationFormat>On-screen Show (4:3)</PresentationFormat>
  <Paragraphs>70</Paragraphs>
  <Slides>36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Aharoni</vt:lpstr>
      <vt:lpstr>Arial</vt:lpstr>
      <vt:lpstr>Arial Black</vt:lpstr>
      <vt:lpstr>Baskerville Old Face</vt:lpstr>
      <vt:lpstr>Bauhaus 93</vt:lpstr>
      <vt:lpstr>Berlin Sans FB</vt:lpstr>
      <vt:lpstr>Berlin Sans FB Demi</vt:lpstr>
      <vt:lpstr>Britannic Bold</vt:lpstr>
      <vt:lpstr>Calibri</vt:lpstr>
      <vt:lpstr>Gabriola</vt:lpstr>
      <vt:lpstr>Goudy Stout</vt:lpstr>
      <vt:lpstr>Kristen ITC</vt:lpstr>
      <vt:lpstr>Magneto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TJX Companies,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Marvin Trilles</dc:creator>
  <cp:lastModifiedBy>Marvin Trilles</cp:lastModifiedBy>
  <cp:revision>23</cp:revision>
  <dcterms:created xsi:type="dcterms:W3CDTF">2016-06-23T08:52:37Z</dcterms:created>
  <dcterms:modified xsi:type="dcterms:W3CDTF">2016-06-23T16:21:30Z</dcterms:modified>
</cp:coreProperties>
</file>