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copy">
    <p:bg>
      <p:bgPr>
        <a:gradFill flip="none" rotWithShape="1">
          <a:gsLst>
            <a:gs pos="0">
              <a:srgbClr val="FFF1D8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 txBox="1"/>
          <p:nvPr/>
        </p:nvSpPr>
        <p:spPr>
          <a:xfrm>
            <a:off x="82496" y="9445627"/>
            <a:ext cx="13805949" cy="690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4400">
                <a:uFill>
                  <a:solidFill>
                    <a:srgbClr val="65A2D5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2" name="Surname 2019"/>
          <p:cNvSpPr txBox="1"/>
          <p:nvPr/>
        </p:nvSpPr>
        <p:spPr>
          <a:xfrm>
            <a:off x="11432822" y="9374293"/>
            <a:ext cx="1548002" cy="39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57799" marR="57799" algn="l" defTabSz="1300480">
              <a:defRPr sz="1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Surname 2019</a:t>
            </a:r>
          </a:p>
        </p:txBody>
      </p:sp>
      <p:sp>
        <p:nvSpPr>
          <p:cNvPr id="13" name="Source:"/>
          <p:cNvSpPr txBox="1"/>
          <p:nvPr>
            <p:ph type="body" sz="quarter" idx="13"/>
          </p:nvPr>
        </p:nvSpPr>
        <p:spPr>
          <a:xfrm>
            <a:off x="15971" y="8705648"/>
            <a:ext cx="10060659" cy="433494"/>
          </a:xfrm>
          <a:prstGeom prst="rect">
            <a:avLst/>
          </a:prstGeom>
        </p:spPr>
        <p:txBody>
          <a:bodyPr lIns="72248" tIns="72248" rIns="72248" bIns="72248" anchor="t">
            <a:spAutoFit/>
          </a:bodyPr>
          <a:lstStyle>
            <a:lvl1pPr marL="57799" marR="57799" indent="0" defTabSz="1300480">
              <a:spcBef>
                <a:spcPts val="0"/>
              </a:spcBef>
              <a:buSzTx/>
              <a:buNone/>
              <a:defRPr sz="18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defRPr>
            </a:lvl1pPr>
          </a:lstStyle>
          <a:p>
            <a:pPr/>
            <a:r>
              <a:t>Source: 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xfrm>
            <a:off x="668302" y="5870222"/>
            <a:ext cx="11614010" cy="2384214"/>
          </a:xfrm>
          <a:prstGeom prst="rect">
            <a:avLst/>
          </a:prstGeom>
        </p:spPr>
        <p:txBody>
          <a:bodyPr lIns="72248" tIns="72248" rIns="72248" bIns="72248" anchor="t">
            <a:noAutofit/>
          </a:bodyPr>
          <a:lstStyle>
            <a:lvl1pPr marL="0" marR="57799" indent="0" defTabSz="1300480">
              <a:spcBef>
                <a:spcPts val="1000"/>
              </a:spcBef>
              <a:buSzTx/>
              <a:buNone/>
              <a:defRPr sz="2400">
                <a:uFill>
                  <a:solidFill>
                    <a:srgbClr val="034D64"/>
                  </a:solidFill>
                </a:uFill>
              </a:defRPr>
            </a:lvl1pPr>
            <a:lvl2pPr marL="878839" marR="57799" indent="-380999" defTabSz="1300480">
              <a:spcBef>
                <a:spcPts val="900"/>
              </a:spcBef>
              <a:buSzPct val="100000"/>
              <a:buChar char="–"/>
              <a:defRPr sz="2400">
                <a:uFill>
                  <a:solidFill>
                    <a:srgbClr val="034D64"/>
                  </a:solidFill>
                </a:uFill>
              </a:defRPr>
            </a:lvl2pPr>
            <a:lvl3pPr marL="1259839" marR="57799" indent="-304800" defTabSz="1300480">
              <a:spcBef>
                <a:spcPts val="800"/>
              </a:spcBef>
              <a:buSzPct val="100000"/>
              <a:defRPr sz="2400">
                <a:uFill>
                  <a:solidFill>
                    <a:srgbClr val="034D64"/>
                  </a:solidFill>
                </a:uFill>
              </a:defRPr>
            </a:lvl3pPr>
            <a:lvl4pPr marL="1717039" marR="57799" indent="-304800" defTabSz="1300480">
              <a:spcBef>
                <a:spcPts val="600"/>
              </a:spcBef>
              <a:buSzPct val="100000"/>
              <a:buChar char="–"/>
              <a:defRPr sz="2400">
                <a:uFill>
                  <a:solidFill>
                    <a:srgbClr val="034D64"/>
                  </a:solidFill>
                </a:uFill>
              </a:defRPr>
            </a:lvl4pPr>
            <a:lvl5pPr marL="2174239" marR="57799" indent="-304800" defTabSz="1300480">
              <a:spcBef>
                <a:spcPts val="600"/>
              </a:spcBef>
              <a:buSzPct val="100000"/>
              <a:buChar char="»"/>
              <a:defRPr sz="2400">
                <a:uFill>
                  <a:solidFill>
                    <a:srgbClr val="034D64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1213082" y="9314743"/>
            <a:ext cx="411402" cy="429967"/>
          </a:xfrm>
          <a:prstGeom prst="rect">
            <a:avLst/>
          </a:prstGeom>
        </p:spPr>
        <p:txBody>
          <a:bodyPr lIns="72248" tIns="72248" rIns="72248" bIns="72248"/>
          <a:lstStyle>
            <a:lvl1pPr defTabSz="830862">
              <a:defRPr b="1" sz="180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82496" y="78589"/>
            <a:ext cx="11614010" cy="893587"/>
          </a:xfrm>
          <a:prstGeom prst="rect">
            <a:avLst/>
          </a:prstGeom>
          <a:solidFill>
            <a:srgbClr val="FFFFFF"/>
          </a:solidFill>
        </p:spPr>
        <p:txBody>
          <a:bodyPr lIns="72248" tIns="72248" rIns="72248" bIns="72248">
            <a:noAutofit/>
          </a:bodyPr>
          <a:lstStyle>
            <a:lvl1pPr marL="57799" marR="57799" algn="l" defTabSz="1300480">
              <a:defRPr sz="4400">
                <a:uFill>
                  <a:solidFill>
                    <a:srgbClr val="65A2D5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IAFIG-RMS Bioimage analysis with Python - Cambridge - 2019"/>
          <p:cNvSpPr txBox="1"/>
          <p:nvPr/>
        </p:nvSpPr>
        <p:spPr>
          <a:xfrm>
            <a:off x="244686" y="9407815"/>
            <a:ext cx="5871604" cy="36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87680" indent="-487680" algn="l" defTabSz="638951">
              <a:lnSpc>
                <a:spcPct val="93000"/>
              </a:lnSpc>
              <a:spcBef>
                <a:spcPts val="2000"/>
              </a:spcBef>
              <a:defRPr sz="1600">
                <a:solidFill>
                  <a:srgbClr val="53585F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IAFIG-RMS Bioimage analysis with Python - Cambridge - 2019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25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zeiss-campus.magnet.fsu.edu/articles/superresolution/introduction.html" TargetMode="External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hyperlink" Target="mailto:dominic.waithe@imm.ox.ac.uk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.jpeg"/><Relationship Id="rId8" Type="http://schemas.openxmlformats.org/officeDocument/2006/relationships/image" Target="../media/image5.png"/><Relationship Id="rId9" Type="http://schemas.openxmlformats.org/officeDocument/2006/relationships/image" Target="../media/image2.jpeg"/><Relationship Id="rId10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1276633" y="9314743"/>
            <a:ext cx="284300" cy="429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Title of Talk…"/>
          <p:cNvSpPr txBox="1"/>
          <p:nvPr>
            <p:ph type="title"/>
          </p:nvPr>
        </p:nvSpPr>
        <p:spPr>
          <a:xfrm>
            <a:off x="552396" y="735856"/>
            <a:ext cx="11614010" cy="3329587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 sz="6900"/>
            </a:pPr>
            <a:r>
              <a:t>Title of Talk</a:t>
            </a:r>
          </a:p>
          <a:p>
            <a:pPr algn="ctr">
              <a:defRPr sz="2200"/>
            </a:pPr>
            <a:r>
              <a:t>by Name Surname</a:t>
            </a:r>
          </a:p>
          <a:p>
            <a:pPr marL="0" marR="457200" algn="ctr" defTabSz="457200">
              <a:lnSpc>
                <a:spcPts val="5000"/>
              </a:lnSpc>
              <a:defRPr b="1" sz="22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      ##th December 2019</a:t>
            </a:r>
          </a:p>
          <a:p>
            <a:pPr marL="0" marR="0" algn="ctr" defTabSz="457200">
              <a:lnSpc>
                <a:spcPts val="5700"/>
              </a:lnSpc>
              <a:spcBef>
                <a:spcPts val="1000"/>
              </a:spcBef>
              <a:defRPr sz="2500">
                <a:solidFill>
                  <a:srgbClr val="005CB3"/>
                </a:solidFill>
                <a:uFillTx/>
              </a:defRPr>
            </a:pPr>
            <a:r>
              <a:t>IAFIG-RMS - Bioimage Analysis With Python</a:t>
            </a:r>
          </a:p>
          <a:p>
            <a:pPr marL="0" marR="0" algn="ctr" defTabSz="457200">
              <a:lnSpc>
                <a:spcPts val="5700"/>
              </a:lnSpc>
              <a:spcBef>
                <a:spcPts val="1000"/>
              </a:spcBef>
              <a:defRPr sz="2500">
                <a:solidFill>
                  <a:srgbClr val="005CB3"/>
                </a:solidFill>
                <a:uFillTx/>
              </a:defRPr>
            </a:pPr>
            <a:r>
              <a:t> Cambridge Bioinformatics Training Centre</a:t>
            </a:r>
          </a:p>
        </p:txBody>
      </p:sp>
      <p:sp>
        <p:nvSpPr>
          <p:cNvPr id="37" name="Introduction to ImageJ…"/>
          <p:cNvSpPr txBox="1"/>
          <p:nvPr/>
        </p:nvSpPr>
        <p:spPr>
          <a:xfrm>
            <a:off x="-29352" y="-61951394"/>
            <a:ext cx="15352890" cy="65565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b="1" sz="24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defTabSz="638951">
              <a:lnSpc>
                <a:spcPct val="150000"/>
              </a:lnSpc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b="1" sz="4200">
                <a:solidFill>
                  <a:srgbClr val="014976"/>
                </a:solidFill>
                <a:uFill>
                  <a:solidFill>
                    <a:srgbClr val="014976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Introduction to ImageJ</a:t>
            </a:r>
          </a:p>
          <a:p>
            <a:pPr marL="130047" marR="153179" defTabSz="638951">
              <a:lnSpc>
                <a:spcPct val="150000"/>
              </a:lnSpc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sz="5000">
                <a:solidFill>
                  <a:srgbClr val="014976"/>
                </a:solidFill>
                <a:uFill>
                  <a:solidFill>
                    <a:srgbClr val="014976"/>
                  </a:solidFill>
                </a:uFill>
              </a:rPr>
              <a:t>Part I: Basic Image handling</a:t>
            </a:r>
            <a:r>
              <a:rPr b="1" sz="50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rPr>
              <a:t> </a:t>
            </a:r>
            <a:endParaRPr b="1" sz="5000">
              <a:solidFill>
                <a:srgbClr val="797979"/>
              </a:solidFill>
              <a:uFill>
                <a:solidFill>
                  <a:srgbClr val="797979"/>
                </a:solidFill>
              </a:uFill>
            </a:endParaR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algn="l" defTabSz="638951"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30047" marR="153179" defTabSz="638951">
              <a:lnSpc>
                <a:spcPct val="150000"/>
              </a:lnSpc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b="1" sz="3400">
                <a:solidFill>
                  <a:srgbClr val="014976"/>
                </a:solidFill>
                <a:uFill>
                  <a:solidFill>
                    <a:srgbClr val="014976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2012</a:t>
            </a:r>
          </a:p>
          <a:p>
            <a:pPr marL="130047" marR="153179" defTabSz="638951">
              <a:lnSpc>
                <a:spcPct val="150000"/>
              </a:lnSpc>
              <a:buClr>
                <a:srgbClr val="000000"/>
              </a:buClr>
              <a:buFont typeface="Times New Roman"/>
              <a:tabLst>
                <a:tab pos="1155700" algn="l"/>
                <a:tab pos="2184400" algn="l"/>
                <a:tab pos="3213100" algn="l"/>
                <a:tab pos="4241800" algn="l"/>
                <a:tab pos="5270500" algn="l"/>
                <a:tab pos="6299200" algn="l"/>
                <a:tab pos="7327900" algn="l"/>
                <a:tab pos="8356600" algn="l"/>
                <a:tab pos="9385300" algn="l"/>
                <a:tab pos="10414000" algn="l"/>
                <a:tab pos="11442700" algn="l"/>
                <a:tab pos="12471400" algn="l"/>
                <a:tab pos="12903200" algn="l"/>
              </a:tabLst>
              <a:defRPr b="1" sz="3400">
                <a:solidFill>
                  <a:srgbClr val="014976"/>
                </a:solidFill>
                <a:uFill>
                  <a:solidFill>
                    <a:srgbClr val="014976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Graeme Ball</a:t>
            </a:r>
          </a:p>
        </p:txBody>
      </p:sp>
      <p:sp>
        <p:nvSpPr>
          <p:cNvPr id="38" name="TODAYS TALK:"/>
          <p:cNvSpPr txBox="1"/>
          <p:nvPr/>
        </p:nvSpPr>
        <p:spPr>
          <a:xfrm>
            <a:off x="396866" y="4633570"/>
            <a:ext cx="22881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TODAYS TALK:</a:t>
            </a:r>
          </a:p>
        </p:txBody>
      </p:sp>
      <p:sp>
        <p:nvSpPr>
          <p:cNvPr id="39" name="Text"/>
          <p:cNvSpPr txBox="1"/>
          <p:nvPr/>
        </p:nvSpPr>
        <p:spPr>
          <a:xfrm>
            <a:off x="3632200" y="3482922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0" name="Section Title…"/>
          <p:cNvSpPr txBox="1"/>
          <p:nvPr/>
        </p:nvSpPr>
        <p:spPr>
          <a:xfrm>
            <a:off x="337453" y="5137182"/>
            <a:ext cx="2234410" cy="23635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/>
          <a:p>
            <a:pPr marL="304800" marR="40639" indent="-304800" algn="l" defTabSz="914400">
              <a:spcBef>
                <a:spcPts val="700"/>
              </a:spcBef>
              <a:buSzPct val="80000"/>
              <a:buChar char="•"/>
              <a:defRPr sz="2400">
                <a:uFill>
                  <a:solidFill>
                    <a:srgbClr val="034D6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Section Title</a:t>
            </a:r>
          </a:p>
          <a:p>
            <a:pPr marL="304800" marR="40639" indent="-304800" algn="l" defTabSz="914400">
              <a:spcBef>
                <a:spcPts val="700"/>
              </a:spcBef>
              <a:buSzPct val="80000"/>
              <a:buChar char="•"/>
              <a:defRPr sz="2400">
                <a:uFill>
                  <a:solidFill>
                    <a:srgbClr val="034D6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Section Title</a:t>
            </a:r>
          </a:p>
          <a:p>
            <a:pPr marL="304800" marR="40639" indent="-304800" algn="l" defTabSz="914400">
              <a:spcBef>
                <a:spcPts val="700"/>
              </a:spcBef>
              <a:buSzPct val="80000"/>
              <a:buChar char="•"/>
              <a:defRPr sz="2400">
                <a:uFill>
                  <a:solidFill>
                    <a:srgbClr val="034D6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Section Title</a:t>
            </a:r>
          </a:p>
          <a:p>
            <a:pPr marL="304800" marR="40639" indent="-304800" algn="l" defTabSz="914400">
              <a:spcBef>
                <a:spcPts val="700"/>
              </a:spcBef>
              <a:buSzPct val="80000"/>
              <a:buChar char="•"/>
              <a:defRPr sz="2400">
                <a:uFill>
                  <a:solidFill>
                    <a:srgbClr val="034D6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Section Title</a:t>
            </a:r>
          </a:p>
          <a:p>
            <a:pPr marL="304800" marR="40639" indent="-304800" algn="l" defTabSz="914400">
              <a:spcBef>
                <a:spcPts val="700"/>
              </a:spcBef>
              <a:buSzPct val="80000"/>
              <a:buChar char="•"/>
              <a:defRPr sz="2400">
                <a:uFill>
                  <a:solidFill>
                    <a:srgbClr val="034D6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Section Title</a:t>
            </a:r>
          </a:p>
        </p:txBody>
      </p:sp>
      <p:pic>
        <p:nvPicPr>
          <p:cNvPr id="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55" y="7787574"/>
            <a:ext cx="3057737" cy="1371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ection Titl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 flipV="1">
            <a:off x="2148346" y="2652825"/>
            <a:ext cx="1" cy="3011267"/>
          </a:xfrm>
          <a:prstGeom prst="line">
            <a:avLst/>
          </a:prstGeom>
          <a:ln w="38100">
            <a:solidFill>
              <a:schemeClr val="accent1">
                <a:satOff val="-3355"/>
                <a:lumOff val="26614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" name="Line"/>
          <p:cNvSpPr/>
          <p:nvPr/>
        </p:nvSpPr>
        <p:spPr>
          <a:xfrm flipV="1">
            <a:off x="3291346" y="2652825"/>
            <a:ext cx="1" cy="3011267"/>
          </a:xfrm>
          <a:prstGeom prst="line">
            <a:avLst/>
          </a:prstGeom>
          <a:ln w="38100">
            <a:solidFill>
              <a:schemeClr val="accent1">
                <a:satOff val="-3355"/>
                <a:lumOff val="26614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" name="Line"/>
          <p:cNvSpPr/>
          <p:nvPr/>
        </p:nvSpPr>
        <p:spPr>
          <a:xfrm flipV="1">
            <a:off x="4434346" y="2652825"/>
            <a:ext cx="1" cy="3011267"/>
          </a:xfrm>
          <a:prstGeom prst="line">
            <a:avLst/>
          </a:prstGeom>
          <a:ln w="38100">
            <a:solidFill>
              <a:schemeClr val="accent1">
                <a:satOff val="-3355"/>
                <a:lumOff val="26614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" name="Line"/>
          <p:cNvSpPr/>
          <p:nvPr/>
        </p:nvSpPr>
        <p:spPr>
          <a:xfrm flipV="1">
            <a:off x="5577346" y="2652825"/>
            <a:ext cx="1" cy="3011267"/>
          </a:xfrm>
          <a:prstGeom prst="line">
            <a:avLst/>
          </a:prstGeom>
          <a:ln w="38100">
            <a:solidFill>
              <a:schemeClr val="accent1">
                <a:satOff val="-3355"/>
                <a:lumOff val="26614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" name="Line"/>
          <p:cNvSpPr/>
          <p:nvPr/>
        </p:nvSpPr>
        <p:spPr>
          <a:xfrm flipV="1">
            <a:off x="6720346" y="2652825"/>
            <a:ext cx="1" cy="3011267"/>
          </a:xfrm>
          <a:prstGeom prst="line">
            <a:avLst/>
          </a:prstGeom>
          <a:ln w="38100">
            <a:solidFill>
              <a:schemeClr val="accent1">
                <a:satOff val="-3355"/>
                <a:lumOff val="26614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" name="Wide-field microscope"/>
          <p:cNvSpPr txBox="1"/>
          <p:nvPr/>
        </p:nvSpPr>
        <p:spPr>
          <a:xfrm>
            <a:off x="1515151" y="3186248"/>
            <a:ext cx="3363367" cy="469901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Wide-field microscope</a:t>
            </a:r>
          </a:p>
        </p:txBody>
      </p:sp>
      <p:sp>
        <p:nvSpPr>
          <p:cNvPr id="51" name="Confocal microscope"/>
          <p:cNvSpPr txBox="1"/>
          <p:nvPr/>
        </p:nvSpPr>
        <p:spPr>
          <a:xfrm>
            <a:off x="1524962" y="3685136"/>
            <a:ext cx="3532770" cy="469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Confocal microscope</a:t>
            </a:r>
          </a:p>
        </p:txBody>
      </p:sp>
      <p:sp>
        <p:nvSpPr>
          <p:cNvPr id="52" name="Source: Where you credit your sources E.g.: Adapted from http://zeiss-campus.magnet.fsu.edu/articles/superresolution/introduction.html, Sympathetic neuron image (D. Waithe)."/>
          <p:cNvSpPr txBox="1"/>
          <p:nvPr>
            <p:ph type="body" idx="13"/>
          </p:nvPr>
        </p:nvSpPr>
        <p:spPr>
          <a:xfrm>
            <a:off x="15971" y="8705648"/>
            <a:ext cx="10060659" cy="696898"/>
          </a:xfrm>
          <a:prstGeom prst="rect">
            <a:avLst/>
          </a:prstGeom>
        </p:spPr>
        <p:txBody>
          <a:bodyPr/>
          <a:lstStyle/>
          <a:p>
            <a:pPr/>
            <a:r>
              <a:t>Source: Where you credit your sources E.g.: Adapted from </a:t>
            </a:r>
            <a:r>
              <a:rPr u="sng">
                <a:hlinkClick r:id="rId2" invalidUrl="" action="" tgtFrame="" tooltip="" history="1" highlightClick="0" endSnd="0"/>
              </a:rPr>
              <a:t>http://zeiss-campus.magnet.fsu.edu/articles/superresolution/introduction.html</a:t>
            </a:r>
            <a:r>
              <a:t>, Sympathetic neuron image (D. Waithe).</a:t>
            </a:r>
          </a:p>
        </p:txBody>
      </p:sp>
      <p:sp>
        <p:nvSpPr>
          <p:cNvPr id="53" name="Main points of the slide.…"/>
          <p:cNvSpPr txBox="1"/>
          <p:nvPr>
            <p:ph type="body" sz="half" idx="1"/>
          </p:nvPr>
        </p:nvSpPr>
        <p:spPr>
          <a:xfrm>
            <a:off x="695395" y="6278353"/>
            <a:ext cx="11614010" cy="2384214"/>
          </a:xfrm>
          <a:prstGeom prst="rect">
            <a:avLst/>
          </a:prstGeom>
        </p:spPr>
        <p:txBody>
          <a:bodyPr/>
          <a:lstStyle/>
          <a:p>
            <a:pPr/>
            <a:r>
              <a:t>Main points of the slide.</a:t>
            </a:r>
          </a:p>
          <a:p>
            <a:pPr lvl="1"/>
            <a:r>
              <a:t>point one</a:t>
            </a:r>
          </a:p>
          <a:p>
            <a:pPr lvl="1"/>
            <a:r>
              <a:t>point two.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1276633" y="9314743"/>
            <a:ext cx="284300" cy="429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Title of slide (e.g. Conventional Microscopy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of slide (e.g. Conventional Microscopy)</a:t>
            </a:r>
          </a:p>
        </p:txBody>
      </p:sp>
      <p:sp>
        <p:nvSpPr>
          <p:cNvPr id="56" name="100 μm"/>
          <p:cNvSpPr txBox="1"/>
          <p:nvPr/>
        </p:nvSpPr>
        <p:spPr>
          <a:xfrm>
            <a:off x="1573482" y="2258387"/>
            <a:ext cx="1164433" cy="4699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100 μm</a:t>
            </a:r>
          </a:p>
        </p:txBody>
      </p:sp>
      <p:sp>
        <p:nvSpPr>
          <p:cNvPr id="57" name="10 μm"/>
          <p:cNvSpPr txBox="1"/>
          <p:nvPr/>
        </p:nvSpPr>
        <p:spPr>
          <a:xfrm>
            <a:off x="2801240" y="2258387"/>
            <a:ext cx="994917" cy="4699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 μm</a:t>
            </a:r>
          </a:p>
        </p:txBody>
      </p:sp>
      <p:sp>
        <p:nvSpPr>
          <p:cNvPr id="58" name="1 μm"/>
          <p:cNvSpPr txBox="1"/>
          <p:nvPr/>
        </p:nvSpPr>
        <p:spPr>
          <a:xfrm>
            <a:off x="4028998" y="2258387"/>
            <a:ext cx="825402" cy="4699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 μm</a:t>
            </a:r>
          </a:p>
        </p:txBody>
      </p:sp>
      <p:sp>
        <p:nvSpPr>
          <p:cNvPr id="59" name="100 nm"/>
          <p:cNvSpPr txBox="1"/>
          <p:nvPr/>
        </p:nvSpPr>
        <p:spPr>
          <a:xfrm>
            <a:off x="4913434" y="2258387"/>
            <a:ext cx="1164730" cy="4699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100 nm</a:t>
            </a:r>
          </a:p>
        </p:txBody>
      </p:sp>
      <p:sp>
        <p:nvSpPr>
          <p:cNvPr id="60" name="10 nm"/>
          <p:cNvSpPr txBox="1"/>
          <p:nvPr/>
        </p:nvSpPr>
        <p:spPr>
          <a:xfrm>
            <a:off x="6230091" y="2258387"/>
            <a:ext cx="995215" cy="4699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 nm</a:t>
            </a:r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6000" y="1832766"/>
            <a:ext cx="3906437" cy="317686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ympathetic neuron…"/>
          <p:cNvSpPr txBox="1"/>
          <p:nvPr/>
        </p:nvSpPr>
        <p:spPr>
          <a:xfrm>
            <a:off x="7983810" y="5005701"/>
            <a:ext cx="371386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Sympathetic neuron</a:t>
            </a:r>
          </a:p>
          <a:p>
            <a:pPr algn="l">
              <a:defRPr b="1" sz="1700">
                <a:solidFill>
                  <a:srgbClr val="00CCD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CFP-gamma7</a:t>
            </a:r>
          </a:p>
          <a:p>
            <a:pPr algn="l">
              <a:defRPr b="1" sz="1700">
                <a:solidFill>
                  <a:srgbClr val="F238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mouse EEA1, anti-mouse texas red</a:t>
            </a:r>
          </a:p>
        </p:txBody>
      </p:sp>
      <p:sp>
        <p:nvSpPr>
          <p:cNvPr id="63" name="Confocal micrograph"/>
          <p:cNvSpPr txBox="1"/>
          <p:nvPr/>
        </p:nvSpPr>
        <p:spPr>
          <a:xfrm>
            <a:off x="7971110" y="1525901"/>
            <a:ext cx="228553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Confocal micrograph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1276633" y="9314743"/>
            <a:ext cx="284300" cy="429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Last slide, a chance to promote your th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/>
            <a:r>
              <a:t>Last slide, a chance to promote your things</a:t>
            </a:r>
          </a:p>
        </p:txBody>
      </p:sp>
      <p:sp>
        <p:nvSpPr>
          <p:cNvPr id="67" name="https://github.com/dwaithe"/>
          <p:cNvSpPr txBox="1"/>
          <p:nvPr/>
        </p:nvSpPr>
        <p:spPr>
          <a:xfrm>
            <a:off x="7607312" y="3062564"/>
            <a:ext cx="381213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https://github.com/dwaithe</a:t>
            </a:r>
          </a:p>
        </p:txBody>
      </p:sp>
      <p:pic>
        <p:nvPicPr>
          <p:cNvPr id="68" name="Screen Shot 2017-12-04 at 10.50.08.png" descr="Screen Shot 2017-12-04 at 10.50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342" y="3324046"/>
            <a:ext cx="2589135" cy="1955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9435" t="13541" r="18866" b="12083"/>
          <a:stretch>
            <a:fillRect/>
          </a:stretch>
        </p:blipFill>
        <p:spPr>
          <a:xfrm>
            <a:off x="3689044" y="3171738"/>
            <a:ext cx="2358534" cy="1955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79" fill="norm" stroke="1" extrusionOk="0">
                <a:moveTo>
                  <a:pt x="15095" y="2"/>
                </a:moveTo>
                <a:cubicBezTo>
                  <a:pt x="14459" y="-20"/>
                  <a:pt x="13819" y="101"/>
                  <a:pt x="13248" y="383"/>
                </a:cubicBezTo>
                <a:cubicBezTo>
                  <a:pt x="11527" y="1235"/>
                  <a:pt x="10486" y="3155"/>
                  <a:pt x="10486" y="5469"/>
                </a:cubicBezTo>
                <a:cubicBezTo>
                  <a:pt x="10486" y="6104"/>
                  <a:pt x="10432" y="6463"/>
                  <a:pt x="10323" y="6572"/>
                </a:cubicBezTo>
                <a:cubicBezTo>
                  <a:pt x="9937" y="6960"/>
                  <a:pt x="6723" y="5953"/>
                  <a:pt x="5330" y="5009"/>
                </a:cubicBezTo>
                <a:cubicBezTo>
                  <a:pt x="5202" y="4922"/>
                  <a:pt x="4947" y="4759"/>
                  <a:pt x="4761" y="4645"/>
                </a:cubicBezTo>
                <a:cubicBezTo>
                  <a:pt x="4118" y="4252"/>
                  <a:pt x="2519" y="2699"/>
                  <a:pt x="1955" y="1921"/>
                </a:cubicBezTo>
                <a:cubicBezTo>
                  <a:pt x="1644" y="1491"/>
                  <a:pt x="1334" y="1134"/>
                  <a:pt x="1264" y="1128"/>
                </a:cubicBezTo>
                <a:cubicBezTo>
                  <a:pt x="1194" y="1122"/>
                  <a:pt x="1038" y="1375"/>
                  <a:pt x="920" y="1693"/>
                </a:cubicBezTo>
                <a:cubicBezTo>
                  <a:pt x="754" y="2139"/>
                  <a:pt x="705" y="2596"/>
                  <a:pt x="710" y="3690"/>
                </a:cubicBezTo>
                <a:cubicBezTo>
                  <a:pt x="715" y="4932"/>
                  <a:pt x="756" y="5211"/>
                  <a:pt x="1032" y="5924"/>
                </a:cubicBezTo>
                <a:cubicBezTo>
                  <a:pt x="1205" y="6372"/>
                  <a:pt x="1533" y="6987"/>
                  <a:pt x="1760" y="7291"/>
                </a:cubicBezTo>
                <a:cubicBezTo>
                  <a:pt x="2088" y="7730"/>
                  <a:pt x="2142" y="7888"/>
                  <a:pt x="2035" y="8044"/>
                </a:cubicBezTo>
                <a:cubicBezTo>
                  <a:pt x="1929" y="8198"/>
                  <a:pt x="1809" y="8206"/>
                  <a:pt x="1474" y="8097"/>
                </a:cubicBezTo>
                <a:cubicBezTo>
                  <a:pt x="1238" y="8020"/>
                  <a:pt x="995" y="7899"/>
                  <a:pt x="934" y="7829"/>
                </a:cubicBezTo>
                <a:cubicBezTo>
                  <a:pt x="690" y="7548"/>
                  <a:pt x="628" y="7744"/>
                  <a:pt x="706" y="8574"/>
                </a:cubicBezTo>
                <a:cubicBezTo>
                  <a:pt x="796" y="9537"/>
                  <a:pt x="1255" y="10711"/>
                  <a:pt x="1828" y="11447"/>
                </a:cubicBezTo>
                <a:cubicBezTo>
                  <a:pt x="2021" y="11695"/>
                  <a:pt x="2541" y="12126"/>
                  <a:pt x="2984" y="12407"/>
                </a:cubicBezTo>
                <a:cubicBezTo>
                  <a:pt x="3921" y="13002"/>
                  <a:pt x="3896" y="13239"/>
                  <a:pt x="2893" y="13239"/>
                </a:cubicBezTo>
                <a:cubicBezTo>
                  <a:pt x="2546" y="13239"/>
                  <a:pt x="2260" y="13284"/>
                  <a:pt x="2259" y="13340"/>
                </a:cubicBezTo>
                <a:cubicBezTo>
                  <a:pt x="2258" y="13639"/>
                  <a:pt x="2844" y="14728"/>
                  <a:pt x="3313" y="15298"/>
                </a:cubicBezTo>
                <a:cubicBezTo>
                  <a:pt x="3872" y="15976"/>
                  <a:pt x="4609" y="16459"/>
                  <a:pt x="5504" y="16739"/>
                </a:cubicBezTo>
                <a:cubicBezTo>
                  <a:pt x="5817" y="16836"/>
                  <a:pt x="6025" y="16986"/>
                  <a:pt x="6025" y="17107"/>
                </a:cubicBezTo>
                <a:cubicBezTo>
                  <a:pt x="6025" y="17385"/>
                  <a:pt x="4455" y="18435"/>
                  <a:pt x="3537" y="18771"/>
                </a:cubicBezTo>
                <a:cubicBezTo>
                  <a:pt x="2416" y="19182"/>
                  <a:pt x="2255" y="19214"/>
                  <a:pt x="1079" y="19314"/>
                </a:cubicBezTo>
                <a:lnTo>
                  <a:pt x="0" y="19406"/>
                </a:lnTo>
                <a:lnTo>
                  <a:pt x="525" y="19783"/>
                </a:lnTo>
                <a:cubicBezTo>
                  <a:pt x="814" y="19989"/>
                  <a:pt x="1389" y="20294"/>
                  <a:pt x="1800" y="20462"/>
                </a:cubicBezTo>
                <a:cubicBezTo>
                  <a:pt x="2210" y="20629"/>
                  <a:pt x="2634" y="20824"/>
                  <a:pt x="2745" y="20895"/>
                </a:cubicBezTo>
                <a:cubicBezTo>
                  <a:pt x="2947" y="21027"/>
                  <a:pt x="4413" y="21383"/>
                  <a:pt x="5156" y="21482"/>
                </a:cubicBezTo>
                <a:cubicBezTo>
                  <a:pt x="5660" y="21550"/>
                  <a:pt x="6164" y="21580"/>
                  <a:pt x="6666" y="21579"/>
                </a:cubicBezTo>
                <a:cubicBezTo>
                  <a:pt x="10175" y="21570"/>
                  <a:pt x="13548" y="19911"/>
                  <a:pt x="15783" y="17023"/>
                </a:cubicBezTo>
                <a:cubicBezTo>
                  <a:pt x="16994" y="15458"/>
                  <a:pt x="17094" y="15304"/>
                  <a:pt x="17492" y="14422"/>
                </a:cubicBezTo>
                <a:cubicBezTo>
                  <a:pt x="18371" y="12471"/>
                  <a:pt x="19060" y="10458"/>
                  <a:pt x="19060" y="9836"/>
                </a:cubicBezTo>
                <a:cubicBezTo>
                  <a:pt x="19060" y="9675"/>
                  <a:pt x="19103" y="9508"/>
                  <a:pt x="19157" y="9468"/>
                </a:cubicBezTo>
                <a:cubicBezTo>
                  <a:pt x="19247" y="9401"/>
                  <a:pt x="19303" y="8847"/>
                  <a:pt x="19480" y="6244"/>
                </a:cubicBezTo>
                <a:cubicBezTo>
                  <a:pt x="19540" y="5351"/>
                  <a:pt x="19681" y="4899"/>
                  <a:pt x="19900" y="4899"/>
                </a:cubicBezTo>
                <a:cubicBezTo>
                  <a:pt x="20040" y="4899"/>
                  <a:pt x="21308" y="3330"/>
                  <a:pt x="21493" y="2928"/>
                </a:cubicBezTo>
                <a:cubicBezTo>
                  <a:pt x="21600" y="2695"/>
                  <a:pt x="21393" y="2735"/>
                  <a:pt x="20106" y="3208"/>
                </a:cubicBezTo>
                <a:cubicBezTo>
                  <a:pt x="19491" y="3435"/>
                  <a:pt x="19428" y="3181"/>
                  <a:pt x="19943" y="2556"/>
                </a:cubicBezTo>
                <a:cubicBezTo>
                  <a:pt x="20622" y="1731"/>
                  <a:pt x="20877" y="1310"/>
                  <a:pt x="20939" y="918"/>
                </a:cubicBezTo>
                <a:cubicBezTo>
                  <a:pt x="20990" y="594"/>
                  <a:pt x="20967" y="568"/>
                  <a:pt x="20693" y="646"/>
                </a:cubicBezTo>
                <a:cubicBezTo>
                  <a:pt x="20526" y="694"/>
                  <a:pt x="20314" y="816"/>
                  <a:pt x="20218" y="913"/>
                </a:cubicBezTo>
                <a:cubicBezTo>
                  <a:pt x="20052" y="1083"/>
                  <a:pt x="19584" y="1278"/>
                  <a:pt x="18719" y="1540"/>
                </a:cubicBezTo>
                <a:cubicBezTo>
                  <a:pt x="18372" y="1645"/>
                  <a:pt x="18274" y="1611"/>
                  <a:pt x="17955" y="1272"/>
                </a:cubicBezTo>
                <a:cubicBezTo>
                  <a:pt x="17211" y="482"/>
                  <a:pt x="16155" y="39"/>
                  <a:pt x="15095" y="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0" name="https://twitter.com/dwaithe"/>
          <p:cNvSpPr txBox="1"/>
          <p:nvPr/>
        </p:nvSpPr>
        <p:spPr>
          <a:xfrm>
            <a:off x="1145185" y="2742788"/>
            <a:ext cx="377769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https://twitter.com/dwaithe</a:t>
            </a:r>
          </a:p>
        </p:txBody>
      </p:sp>
      <p:pic>
        <p:nvPicPr>
          <p:cNvPr id="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02210" y="3570782"/>
            <a:ext cx="1886600" cy="1886600"/>
          </a:xfrm>
          <a:prstGeom prst="rect">
            <a:avLst/>
          </a:prstGeom>
          <a:ln w="12700"/>
        </p:spPr>
      </p:pic>
      <p:sp>
        <p:nvSpPr>
          <p:cNvPr id="72" name="dominic.waithe@imm.ox.ac.uk"/>
          <p:cNvSpPr txBox="1"/>
          <p:nvPr/>
        </p:nvSpPr>
        <p:spPr>
          <a:xfrm>
            <a:off x="5957873" y="6049667"/>
            <a:ext cx="42483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u="sng">
                <a:latin typeface="Helvetica Neue"/>
                <a:ea typeface="Helvetica Neue"/>
                <a:cs typeface="Helvetica Neue"/>
                <a:sym typeface="Helvetica Neue"/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dominic.waithe@imm.ox.ac.uk</a:t>
            </a:r>
          </a:p>
        </p:txBody>
      </p:sp>
      <p:pic>
        <p:nvPicPr>
          <p:cNvPr id="73" name="Screenshot 2019-04-06 at 00.33.40.png" descr="Screenshot 2019-04-06 at 00.33.4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9570" y="6575322"/>
            <a:ext cx="4061480" cy="2467134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https://instagram.com/dwaithe"/>
          <p:cNvSpPr txBox="1"/>
          <p:nvPr/>
        </p:nvSpPr>
        <p:spPr>
          <a:xfrm>
            <a:off x="411449" y="6075225"/>
            <a:ext cx="430316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https://instagram.com/dwaithe</a:t>
            </a:r>
          </a:p>
        </p:txBody>
      </p:sp>
      <p:pic>
        <p:nvPicPr>
          <p:cNvPr id="75" name="page1image22861504.jpg" descr="page1image22861504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38750" y="6474635"/>
            <a:ext cx="2527300" cy="1340114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https://github.com/IAFIG-RMS/Bioimage-training"/>
          <p:cNvSpPr txBox="1"/>
          <p:nvPr/>
        </p:nvSpPr>
        <p:spPr>
          <a:xfrm>
            <a:off x="558068" y="1715653"/>
            <a:ext cx="77230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https://github.com/IAFIG-RMS/Bioimage-training</a:t>
            </a:r>
          </a:p>
        </p:txBody>
      </p:sp>
      <p:pic>
        <p:nvPicPr>
          <p:cNvPr id="7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43034" y="6201392"/>
            <a:ext cx="1886600" cy="188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MRC_WIMM_Oxford_colour_officeprint_A4.jpg" descr="MRC_WIMM_Oxford_colour_officeprint_A4.jpg"/>
          <p:cNvPicPr>
            <a:picLocks noChangeAspect="1"/>
          </p:cNvPicPr>
          <p:nvPr/>
        </p:nvPicPr>
        <p:blipFill>
          <a:blip r:embed="rId9">
            <a:extLst/>
          </a:blip>
          <a:srcRect l="7150" t="29318" r="7150" b="17762"/>
          <a:stretch>
            <a:fillRect/>
          </a:stretch>
        </p:blipFill>
        <p:spPr>
          <a:xfrm>
            <a:off x="5093723" y="7964970"/>
            <a:ext cx="7581340" cy="1292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936250" y="6564159"/>
            <a:ext cx="2589136" cy="1161066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For this content and more:"/>
          <p:cNvSpPr txBox="1"/>
          <p:nvPr/>
        </p:nvSpPr>
        <p:spPr>
          <a:xfrm>
            <a:off x="282433" y="1178845"/>
            <a:ext cx="5905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For this content and more: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