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7" r:id="rId4"/>
    <p:sldId id="271" r:id="rId5"/>
    <p:sldId id="274" r:id="rId6"/>
    <p:sldId id="275" r:id="rId7"/>
    <p:sldId id="276" r:id="rId8"/>
    <p:sldId id="277" r:id="rId9"/>
    <p:sldId id="272" r:id="rId10"/>
    <p:sldId id="273" r:id="rId11"/>
    <p:sldId id="286" r:id="rId12"/>
    <p:sldId id="279" r:id="rId13"/>
    <p:sldId id="280" r:id="rId14"/>
    <p:sldId id="281" r:id="rId15"/>
    <p:sldId id="285" r:id="rId16"/>
    <p:sldId id="278" r:id="rId17"/>
    <p:sldId id="283" r:id="rId18"/>
    <p:sldId id="284" r:id="rId1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4A133-5BC8-4F2A-B063-E82334966693}" v="38" dt="2019-04-28T08:55:54.920"/>
    <p1510:client id="{047D3CF7-6119-4743-A3BF-6AA204D35BC0}" v="2" dt="2019-04-29T01:55:33.923"/>
    <p1510:client id="{50BCEED4-3864-4ECA-9BB9-68B985033695}" v="8" dt="2019-04-28T18:23:33.662"/>
    <p1510:client id="{2713B329-3A53-4953-AE91-EB2579CADC32}" v="162" dt="2019-04-28T11:19:08.531"/>
    <p1510:client id="{622AD398-8559-447C-8CE3-03075C8E3E8C}" v="2" dt="2019-04-29T02:00:41.926"/>
    <p1510:client id="{4948C357-8510-4D4C-94F2-59A4F6A5DDA6}" v="52" dt="2019-04-28T10:43:11.770"/>
    <p1510:client id="{972BA274-79FF-4118-AD29-6E63787A9349}" v="1" dt="2019-04-28T11:38:38.601"/>
    <p1510:client id="{A787320A-1087-470B-BA96-207ADC0F5D91}" v="78" dt="2019-04-28T09:11:22.288"/>
    <p1510:client id="{B8EF3573-D767-4559-95E6-5335B638FA73}" v="4" dt="2019-04-28T16:54:20.675"/>
  </p1510:revLst>
</p1510:revInfo>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Gaya Terang 1 - Akse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3" d="100"/>
          <a:sy n="83" d="100"/>
        </p:scale>
        <p:origin x="4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d-ID" dirty="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dirty="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73B37C5-83F5-43D7-873D-233FCA6C7BC7}" type="datetimeFigureOut">
              <a:rPr lang="id-ID" smtClean="0"/>
              <a:t>06/05/2019</a:t>
            </a:fld>
            <a:endParaRPr lang="id-ID"/>
          </a:p>
        </p:txBody>
      </p:sp>
      <p:sp>
        <p:nvSpPr>
          <p:cNvPr id="5" name="Footer Placeholder 4"/>
          <p:cNvSpPr>
            <a:spLocks noGrp="1"/>
          </p:cNvSpPr>
          <p:nvPr>
            <p:ph type="ftr" sz="quarter" idx="11"/>
          </p:nvPr>
        </p:nvSpPr>
        <p:spPr>
          <a:xfrm>
            <a:off x="2692397" y="5037663"/>
            <a:ext cx="5214635" cy="279400"/>
          </a:xfrm>
        </p:spPr>
        <p:txBody>
          <a:bodyPr/>
          <a:lstStyle/>
          <a:p>
            <a:endParaRPr lang="id-ID"/>
          </a:p>
        </p:txBody>
      </p:sp>
      <p:sp>
        <p:nvSpPr>
          <p:cNvPr id="6" name="Slide Number Placeholder 5"/>
          <p:cNvSpPr>
            <a:spLocks noGrp="1"/>
          </p:cNvSpPr>
          <p:nvPr>
            <p:ph type="sldNum" sz="quarter" idx="12"/>
          </p:nvPr>
        </p:nvSpPr>
        <p:spPr>
          <a:xfrm>
            <a:off x="8956900" y="5037663"/>
            <a:ext cx="551167" cy="279400"/>
          </a:xfrm>
        </p:spPr>
        <p:txBody>
          <a:bodyPr/>
          <a:lstStyle/>
          <a:p>
            <a:fld id="{93DD0948-2B38-4C88-A23E-90BAFC71CC23}" type="slidenum">
              <a:rPr lang="id-ID" smtClean="0"/>
              <a:t>‹#›</a:t>
            </a:fld>
            <a:endParaRPr lang="id-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752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d-ID" dirty="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dirty="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dirty="0"/>
              <a:t>Click to edit Master text styles</a:t>
            </a:r>
          </a:p>
        </p:txBody>
      </p:sp>
      <p:sp>
        <p:nvSpPr>
          <p:cNvPr id="5" name="Date Placeholder 4"/>
          <p:cNvSpPr>
            <a:spLocks noGrp="1"/>
          </p:cNvSpPr>
          <p:nvPr>
            <p:ph type="dt" sz="half" idx="10"/>
          </p:nvPr>
        </p:nvSpPr>
        <p:spPr/>
        <p:txBody>
          <a:bodyPr/>
          <a:lstStyle/>
          <a:p>
            <a:fld id="{873B37C5-83F5-43D7-873D-233FCA6C7BC7}" type="datetimeFigureOut">
              <a:rPr lang="id-ID" smtClean="0"/>
              <a:t>06/05/2019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384855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d-ID" dirty="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4" name="Date Placeholder 3"/>
          <p:cNvSpPr>
            <a:spLocks noGrp="1"/>
          </p:cNvSpPr>
          <p:nvPr>
            <p:ph type="dt" sz="half" idx="10"/>
          </p:nvPr>
        </p:nvSpPr>
        <p:spPr/>
        <p:txBody>
          <a:bodyPr/>
          <a:lstStyle/>
          <a:p>
            <a:fld id="{873B37C5-83F5-43D7-873D-233FCA6C7BC7}" type="datetimeFigureOut">
              <a:rPr lang="id-ID" smtClean="0"/>
              <a:t>06/05/2019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1137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d-ID" dirty="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4" name="Date Placeholder 3"/>
          <p:cNvSpPr>
            <a:spLocks noGrp="1"/>
          </p:cNvSpPr>
          <p:nvPr>
            <p:ph type="dt" sz="half" idx="10"/>
          </p:nvPr>
        </p:nvSpPr>
        <p:spPr/>
        <p:txBody>
          <a:bodyPr/>
          <a:lstStyle/>
          <a:p>
            <a:fld id="{873B37C5-83F5-43D7-873D-233FCA6C7BC7}" type="datetimeFigureOut">
              <a:rPr lang="id-ID" smtClean="0"/>
              <a:t>06/05/2019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505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d-ID" dirty="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4" name="Date Placeholder 3"/>
          <p:cNvSpPr>
            <a:spLocks noGrp="1"/>
          </p:cNvSpPr>
          <p:nvPr>
            <p:ph type="dt" sz="half" idx="10"/>
          </p:nvPr>
        </p:nvSpPr>
        <p:spPr/>
        <p:txBody>
          <a:bodyPr/>
          <a:lstStyle/>
          <a:p>
            <a:fld id="{873B37C5-83F5-43D7-873D-233FCA6C7BC7}" type="datetimeFigureOut">
              <a:rPr lang="id-ID" smtClean="0"/>
              <a:t>06/05/2019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8444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d-ID" dirty="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4" name="Date Placeholder 3"/>
          <p:cNvSpPr>
            <a:spLocks noGrp="1"/>
          </p:cNvSpPr>
          <p:nvPr>
            <p:ph type="dt" sz="half" idx="10"/>
          </p:nvPr>
        </p:nvSpPr>
        <p:spPr/>
        <p:txBody>
          <a:bodyPr/>
          <a:lstStyle/>
          <a:p>
            <a:fld id="{873B37C5-83F5-43D7-873D-233FCA6C7BC7}" type="datetimeFigureOut">
              <a:rPr lang="id-ID" smtClean="0"/>
              <a:t>06/05/2019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3559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d-ID" dirty="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4" name="Date Placeholder 3"/>
          <p:cNvSpPr>
            <a:spLocks noGrp="1"/>
          </p:cNvSpPr>
          <p:nvPr>
            <p:ph type="dt" sz="half" idx="10"/>
          </p:nvPr>
        </p:nvSpPr>
        <p:spPr/>
        <p:txBody>
          <a:bodyPr/>
          <a:lstStyle/>
          <a:p>
            <a:fld id="{873B37C5-83F5-43D7-873D-233FCA6C7BC7}" type="datetimeFigureOut">
              <a:rPr lang="id-ID" smtClean="0"/>
              <a:t>06/05/2019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285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d-ID" dirty="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4" name="Date Placeholder 3"/>
          <p:cNvSpPr>
            <a:spLocks noGrp="1"/>
          </p:cNvSpPr>
          <p:nvPr>
            <p:ph type="dt" sz="half" idx="10"/>
          </p:nvPr>
        </p:nvSpPr>
        <p:spPr/>
        <p:txBody>
          <a:bodyPr/>
          <a:lstStyle/>
          <a:p>
            <a:fld id="{873B37C5-83F5-43D7-873D-233FCA6C7BC7}" type="datetimeFigureOut">
              <a:rPr lang="id-ID" smtClean="0"/>
              <a:t>06/05/2019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7258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d-ID" dirty="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4" name="Date Placeholder 3"/>
          <p:cNvSpPr>
            <a:spLocks noGrp="1"/>
          </p:cNvSpPr>
          <p:nvPr>
            <p:ph type="dt" sz="half" idx="10"/>
          </p:nvPr>
        </p:nvSpPr>
        <p:spPr/>
        <p:txBody>
          <a:bodyPr/>
          <a:lstStyle/>
          <a:p>
            <a:fld id="{873B37C5-83F5-43D7-873D-233FCA6C7BC7}" type="datetimeFigureOut">
              <a:rPr lang="id-ID" smtClean="0"/>
              <a:t>06/05/2019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809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d-ID" dirty="0"/>
              <a:t>Click to edit Master title style</a:t>
            </a:r>
            <a:endParaRPr lang="en-US" dirty="0"/>
          </a:p>
        </p:txBody>
      </p:sp>
      <p:sp>
        <p:nvSpPr>
          <p:cNvPr id="3" name="Content Placeholder 2"/>
          <p:cNvSpPr>
            <a:spLocks noGrp="1"/>
          </p:cNvSpPr>
          <p:nvPr>
            <p:ph idx="1"/>
          </p:nvPr>
        </p:nvSpPr>
        <p:spPr/>
        <p:txBody>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4" name="Date Placeholder 3"/>
          <p:cNvSpPr>
            <a:spLocks noGrp="1"/>
          </p:cNvSpPr>
          <p:nvPr>
            <p:ph type="dt" sz="half" idx="10"/>
          </p:nvPr>
        </p:nvSpPr>
        <p:spPr/>
        <p:txBody>
          <a:bodyPr/>
          <a:lstStyle/>
          <a:p>
            <a:fld id="{873B37C5-83F5-43D7-873D-233FCA6C7BC7}" type="datetimeFigureOut">
              <a:rPr lang="id-ID" smtClean="0"/>
              <a:t>06/05/2019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131384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d-ID" dirty="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4" name="Date Placeholder 3"/>
          <p:cNvSpPr>
            <a:spLocks noGrp="1"/>
          </p:cNvSpPr>
          <p:nvPr>
            <p:ph type="dt" sz="half" idx="10"/>
          </p:nvPr>
        </p:nvSpPr>
        <p:spPr/>
        <p:txBody>
          <a:bodyPr/>
          <a:lstStyle/>
          <a:p>
            <a:fld id="{873B37C5-83F5-43D7-873D-233FCA6C7BC7}" type="datetimeFigureOut">
              <a:rPr lang="id-ID" smtClean="0"/>
              <a:t>06/05/2019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541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d-ID" dirty="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5" name="Date Placeholder 4"/>
          <p:cNvSpPr>
            <a:spLocks noGrp="1"/>
          </p:cNvSpPr>
          <p:nvPr>
            <p:ph type="dt" sz="half" idx="10"/>
          </p:nvPr>
        </p:nvSpPr>
        <p:spPr/>
        <p:txBody>
          <a:bodyPr/>
          <a:lstStyle/>
          <a:p>
            <a:fld id="{873B37C5-83F5-43D7-873D-233FCA6C7BC7}" type="datetimeFigureOut">
              <a:rPr lang="id-ID" smtClean="0"/>
              <a:t>06/05/2019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315183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d-ID" dirty="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7" name="Date Placeholder 6"/>
          <p:cNvSpPr>
            <a:spLocks noGrp="1"/>
          </p:cNvSpPr>
          <p:nvPr>
            <p:ph type="dt" sz="half" idx="10"/>
          </p:nvPr>
        </p:nvSpPr>
        <p:spPr/>
        <p:txBody>
          <a:bodyPr/>
          <a:lstStyle/>
          <a:p>
            <a:fld id="{873B37C5-83F5-43D7-873D-233FCA6C7BC7}" type="datetimeFigureOut">
              <a:rPr lang="id-ID" smtClean="0"/>
              <a:t>06/05/2019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3DD0948-2B38-4C88-A23E-90BAFC71CC23}" type="slidenum">
              <a:rPr lang="id-ID" smtClean="0"/>
              <a:t>‹#›</a:t>
            </a:fld>
            <a:endParaRPr lang="id-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7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Click to edit Master title style</a:t>
            </a:r>
            <a:endParaRPr lang="en-US" dirty="0"/>
          </a:p>
        </p:txBody>
      </p:sp>
      <p:sp>
        <p:nvSpPr>
          <p:cNvPr id="3" name="Date Placeholder 2"/>
          <p:cNvSpPr>
            <a:spLocks noGrp="1"/>
          </p:cNvSpPr>
          <p:nvPr>
            <p:ph type="dt" sz="half" idx="10"/>
          </p:nvPr>
        </p:nvSpPr>
        <p:spPr/>
        <p:txBody>
          <a:bodyPr/>
          <a:lstStyle/>
          <a:p>
            <a:fld id="{873B37C5-83F5-43D7-873D-233FCA6C7BC7}" type="datetimeFigureOut">
              <a:rPr lang="id-ID" smtClean="0"/>
              <a:t>06/05/2019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3DD0948-2B38-4C88-A23E-90BAFC71CC23}"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87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B37C5-83F5-43D7-873D-233FCA6C7BC7}" type="datetimeFigureOut">
              <a:rPr lang="id-ID" smtClean="0"/>
              <a:t>06/05/2019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214346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d-ID" dirty="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dirty="0"/>
              <a:t>Click to edit Master text styles</a:t>
            </a:r>
          </a:p>
        </p:txBody>
      </p:sp>
      <p:sp>
        <p:nvSpPr>
          <p:cNvPr id="5" name="Date Placeholder 4"/>
          <p:cNvSpPr>
            <a:spLocks noGrp="1"/>
          </p:cNvSpPr>
          <p:nvPr>
            <p:ph type="dt" sz="half" idx="10"/>
          </p:nvPr>
        </p:nvSpPr>
        <p:spPr/>
        <p:txBody>
          <a:bodyPr/>
          <a:lstStyle/>
          <a:p>
            <a:fld id="{873B37C5-83F5-43D7-873D-233FCA6C7BC7}" type="datetimeFigureOut">
              <a:rPr lang="id-ID" smtClean="0"/>
              <a:t>06/05/2019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3DD0948-2B38-4C88-A23E-90BAFC71CC23}" type="slidenum">
              <a:rPr lang="id-ID" smtClean="0"/>
              <a:t>‹#›</a:t>
            </a:fld>
            <a:endParaRPr lang="id-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295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d-ID" dirty="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dirty="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dirty="0"/>
              <a:t>Click to edit Master text styles</a:t>
            </a:r>
          </a:p>
        </p:txBody>
      </p:sp>
      <p:sp>
        <p:nvSpPr>
          <p:cNvPr id="5" name="Date Placeholder 4"/>
          <p:cNvSpPr>
            <a:spLocks noGrp="1"/>
          </p:cNvSpPr>
          <p:nvPr>
            <p:ph type="dt" sz="half" idx="10"/>
          </p:nvPr>
        </p:nvSpPr>
        <p:spPr/>
        <p:txBody>
          <a:bodyPr/>
          <a:lstStyle/>
          <a:p>
            <a:fld id="{873B37C5-83F5-43D7-873D-233FCA6C7BC7}" type="datetimeFigureOut">
              <a:rPr lang="id-ID" smtClean="0"/>
              <a:t>06/05/2019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187117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d-ID" dirty="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3B37C5-83F5-43D7-873D-233FCA6C7BC7}" type="datetimeFigureOut">
              <a:rPr lang="id-ID" smtClean="0"/>
              <a:t>06/05/2019</a:t>
            </a:fld>
            <a:endParaRPr lang="id-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DD0948-2B38-4C88-A23E-90BAFC71CC23}" type="slidenum">
              <a:rPr lang="id-ID" smtClean="0"/>
              <a:t>‹#›</a:t>
            </a:fld>
            <a:endParaRPr lang="id-ID"/>
          </a:p>
        </p:txBody>
      </p:sp>
    </p:spTree>
    <p:extLst>
      <p:ext uri="{BB962C8B-B14F-4D97-AF65-F5344CB8AC3E}">
        <p14:creationId xmlns:p14="http://schemas.microsoft.com/office/powerpoint/2010/main" val="116490847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ctrTitle"/>
          </p:nvPr>
        </p:nvSpPr>
        <p:spPr/>
        <p:txBody>
          <a:bodyPr/>
          <a:lstStyle/>
          <a:p>
            <a:r>
              <a:rPr lang="id-ID"/>
              <a:t>FINAL PROJECT MBD A</a:t>
            </a:r>
          </a:p>
        </p:txBody>
      </p:sp>
      <p:sp>
        <p:nvSpPr>
          <p:cNvPr id="3" name="Subjudul 2"/>
          <p:cNvSpPr>
            <a:spLocks noGrp="1"/>
          </p:cNvSpPr>
          <p:nvPr>
            <p:ph type="subTitle" idx="1"/>
          </p:nvPr>
        </p:nvSpPr>
        <p:spPr/>
        <p:txBody>
          <a:bodyPr/>
          <a:lstStyle/>
          <a:p>
            <a:r>
              <a:rPr lang="id-ID"/>
              <a:t>M. Fatih - 05111740000069</a:t>
            </a:r>
          </a:p>
          <a:p>
            <a:r>
              <a:rPr lang="id-ID"/>
              <a:t>Alfin Pradana - 05111740000191</a:t>
            </a:r>
          </a:p>
        </p:txBody>
      </p:sp>
    </p:spTree>
    <p:extLst>
      <p:ext uri="{BB962C8B-B14F-4D97-AF65-F5344CB8AC3E}">
        <p14:creationId xmlns:p14="http://schemas.microsoft.com/office/powerpoint/2010/main" val="371719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7" descr="Sebuah gambar berisi cuplikan layar, teks&#10;&#10;Deskripsi yang dihasilkan dengan keyakinan tinggi">
            <a:extLst>
              <a:ext uri="{FF2B5EF4-FFF2-40B4-BE49-F238E27FC236}">
                <a16:creationId xmlns:a16="http://schemas.microsoft.com/office/drawing/2014/main" id="{B9676238-F2D8-456D-A227-B3508BCEB61B}"/>
              </a:ext>
            </a:extLst>
          </p:cNvPr>
          <p:cNvPicPr>
            <a:picLocks noChangeAspect="1"/>
          </p:cNvPicPr>
          <p:nvPr/>
        </p:nvPicPr>
        <p:blipFill>
          <a:blip r:embed="rId3"/>
          <a:stretch>
            <a:fillRect/>
          </a:stretch>
        </p:blipFill>
        <p:spPr>
          <a:xfrm>
            <a:off x="1605496" y="1149305"/>
            <a:ext cx="8962095" cy="4615479"/>
          </a:xfrm>
          <a:prstGeom prst="rect">
            <a:avLst/>
          </a:prstGeom>
        </p:spPr>
      </p:pic>
      <p:sp>
        <p:nvSpPr>
          <p:cNvPr id="3" name="TextBox 2">
            <a:extLst>
              <a:ext uri="{FF2B5EF4-FFF2-40B4-BE49-F238E27FC236}">
                <a16:creationId xmlns:a16="http://schemas.microsoft.com/office/drawing/2014/main" id="{18AF05AC-1FC1-4B49-8C97-02D2F5C89710}"/>
              </a:ext>
            </a:extLst>
          </p:cNvPr>
          <p:cNvSpPr txBox="1"/>
          <p:nvPr/>
        </p:nvSpPr>
        <p:spPr>
          <a:xfrm>
            <a:off x="2600476" y="2514600"/>
            <a:ext cx="4409924" cy="45719"/>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134538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6F28708-8254-4942-9D32-E79953C9F325}"/>
              </a:ext>
            </a:extLst>
          </p:cNvPr>
          <p:cNvSpPr>
            <a:spLocks noGrp="1"/>
          </p:cNvSpPr>
          <p:nvPr>
            <p:ph type="ctrTitle"/>
          </p:nvPr>
        </p:nvSpPr>
        <p:spPr/>
        <p:txBody>
          <a:bodyPr/>
          <a:lstStyle/>
          <a:p>
            <a:r>
              <a:rPr lang="id-ID"/>
              <a:t>Proposal Individu</a:t>
            </a:r>
          </a:p>
        </p:txBody>
      </p:sp>
      <p:sp>
        <p:nvSpPr>
          <p:cNvPr id="3" name="Subjudul 2">
            <a:extLst>
              <a:ext uri="{FF2B5EF4-FFF2-40B4-BE49-F238E27FC236}">
                <a16:creationId xmlns:a16="http://schemas.microsoft.com/office/drawing/2014/main" id="{603AC64A-B321-4B28-866D-C031A5878192}"/>
              </a:ext>
            </a:extLst>
          </p:cNvPr>
          <p:cNvSpPr>
            <a:spLocks noGrp="1"/>
          </p:cNvSpPr>
          <p:nvPr>
            <p:ph type="subTitle" idx="1"/>
          </p:nvPr>
        </p:nvSpPr>
        <p:spPr/>
        <p:txBody>
          <a:bodyPr/>
          <a:lstStyle/>
          <a:p>
            <a:r>
              <a:rPr lang="en-GB"/>
              <a:t>Alfin Pradana</a:t>
            </a:r>
            <a:endParaRPr lang="id-ID"/>
          </a:p>
        </p:txBody>
      </p:sp>
    </p:spTree>
    <p:extLst>
      <p:ext uri="{BB962C8B-B14F-4D97-AF65-F5344CB8AC3E}">
        <p14:creationId xmlns:p14="http://schemas.microsoft.com/office/powerpoint/2010/main" val="196258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 name="Gambar 2" descr="Sebuah gambar berisi cuplikan layar&#10;&#10;Deskripsi yang dihasilkan dengan keyakinan sangat tinggi">
            <a:extLst>
              <a:ext uri="{FF2B5EF4-FFF2-40B4-BE49-F238E27FC236}">
                <a16:creationId xmlns:a16="http://schemas.microsoft.com/office/drawing/2014/main" id="{EE418734-63F7-4F61-8B43-A9159EE13825}"/>
              </a:ext>
            </a:extLst>
          </p:cNvPr>
          <p:cNvPicPr>
            <a:picLocks noChangeAspect="1"/>
          </p:cNvPicPr>
          <p:nvPr/>
        </p:nvPicPr>
        <p:blipFill>
          <a:blip r:embed="rId3"/>
          <a:stretch>
            <a:fillRect/>
          </a:stretch>
        </p:blipFill>
        <p:spPr>
          <a:xfrm>
            <a:off x="1133780" y="1451175"/>
            <a:ext cx="9905528" cy="4011738"/>
          </a:xfrm>
          <a:prstGeom prst="rect">
            <a:avLst/>
          </a:prstGeom>
        </p:spPr>
      </p:pic>
    </p:spTree>
    <p:extLst>
      <p:ext uri="{BB962C8B-B14F-4D97-AF65-F5344CB8AC3E}">
        <p14:creationId xmlns:p14="http://schemas.microsoft.com/office/powerpoint/2010/main" val="334383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 name="Gambar 2" descr="Sebuah gambar berisi cuplikan layar&#10;&#10;Deskripsi yang dihasilkan dengan keyakinan tinggi">
            <a:extLst>
              <a:ext uri="{FF2B5EF4-FFF2-40B4-BE49-F238E27FC236}">
                <a16:creationId xmlns:a16="http://schemas.microsoft.com/office/drawing/2014/main" id="{7C39E479-36AE-464F-81D2-ED62F5A1C55C}"/>
              </a:ext>
            </a:extLst>
          </p:cNvPr>
          <p:cNvPicPr>
            <a:picLocks noChangeAspect="1"/>
          </p:cNvPicPr>
          <p:nvPr/>
        </p:nvPicPr>
        <p:blipFill>
          <a:blip r:embed="rId3"/>
          <a:stretch>
            <a:fillRect/>
          </a:stretch>
        </p:blipFill>
        <p:spPr>
          <a:xfrm>
            <a:off x="1133780" y="1599758"/>
            <a:ext cx="9905528" cy="3714573"/>
          </a:xfrm>
          <a:prstGeom prst="rect">
            <a:avLst/>
          </a:prstGeom>
        </p:spPr>
      </p:pic>
    </p:spTree>
    <p:extLst>
      <p:ext uri="{BB962C8B-B14F-4D97-AF65-F5344CB8AC3E}">
        <p14:creationId xmlns:p14="http://schemas.microsoft.com/office/powerpoint/2010/main" val="1835267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 name="Gambar 2" descr="Sebuah gambar berisi cuplikan layar&#10;&#10;Deskripsi yang dihasilkan dengan keyakinan sangat tinggi">
            <a:extLst>
              <a:ext uri="{FF2B5EF4-FFF2-40B4-BE49-F238E27FC236}">
                <a16:creationId xmlns:a16="http://schemas.microsoft.com/office/drawing/2014/main" id="{D8A9CE9B-B0B3-40B9-B604-EC023C78BF15}"/>
              </a:ext>
            </a:extLst>
          </p:cNvPr>
          <p:cNvPicPr>
            <a:picLocks noChangeAspect="1"/>
          </p:cNvPicPr>
          <p:nvPr/>
        </p:nvPicPr>
        <p:blipFill>
          <a:blip r:embed="rId3"/>
          <a:stretch>
            <a:fillRect/>
          </a:stretch>
        </p:blipFill>
        <p:spPr>
          <a:xfrm>
            <a:off x="1133780" y="1352120"/>
            <a:ext cx="9905528" cy="4209849"/>
          </a:xfrm>
          <a:prstGeom prst="rect">
            <a:avLst/>
          </a:prstGeom>
        </p:spPr>
      </p:pic>
    </p:spTree>
    <p:extLst>
      <p:ext uri="{BB962C8B-B14F-4D97-AF65-F5344CB8AC3E}">
        <p14:creationId xmlns:p14="http://schemas.microsoft.com/office/powerpoint/2010/main" val="324048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6F28708-8254-4942-9D32-E79953C9F325}"/>
              </a:ext>
            </a:extLst>
          </p:cNvPr>
          <p:cNvSpPr>
            <a:spLocks noGrp="1"/>
          </p:cNvSpPr>
          <p:nvPr>
            <p:ph type="ctrTitle"/>
          </p:nvPr>
        </p:nvSpPr>
        <p:spPr/>
        <p:txBody>
          <a:bodyPr/>
          <a:lstStyle/>
          <a:p>
            <a:r>
              <a:rPr lang="id-ID"/>
              <a:t>Proposal Individu</a:t>
            </a:r>
          </a:p>
        </p:txBody>
      </p:sp>
      <p:sp>
        <p:nvSpPr>
          <p:cNvPr id="3" name="Subjudul 2">
            <a:extLst>
              <a:ext uri="{FF2B5EF4-FFF2-40B4-BE49-F238E27FC236}">
                <a16:creationId xmlns:a16="http://schemas.microsoft.com/office/drawing/2014/main" id="{603AC64A-B321-4B28-866D-C031A5878192}"/>
              </a:ext>
            </a:extLst>
          </p:cNvPr>
          <p:cNvSpPr>
            <a:spLocks noGrp="1"/>
          </p:cNvSpPr>
          <p:nvPr>
            <p:ph type="subTitle" idx="1"/>
          </p:nvPr>
        </p:nvSpPr>
        <p:spPr/>
        <p:txBody>
          <a:bodyPr/>
          <a:lstStyle/>
          <a:p>
            <a:r>
              <a:rPr lang="id-ID"/>
              <a:t>M. Fatih</a:t>
            </a:r>
          </a:p>
        </p:txBody>
      </p:sp>
    </p:spTree>
    <p:extLst>
      <p:ext uri="{BB962C8B-B14F-4D97-AF65-F5344CB8AC3E}">
        <p14:creationId xmlns:p14="http://schemas.microsoft.com/office/powerpoint/2010/main" val="4231142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3" name="Tabel 2">
            <a:extLst>
              <a:ext uri="{FF2B5EF4-FFF2-40B4-BE49-F238E27FC236}">
                <a16:creationId xmlns:a16="http://schemas.microsoft.com/office/drawing/2014/main" id="{51FD1E07-D437-44ED-A42C-86F29CA8D278}"/>
              </a:ext>
            </a:extLst>
          </p:cNvPr>
          <p:cNvGraphicFramePr>
            <a:graphicFrameLocks noGrp="1"/>
          </p:cNvGraphicFramePr>
          <p:nvPr>
            <p:extLst>
              <p:ext uri="{D42A27DB-BD31-4B8C-83A1-F6EECF244321}">
                <p14:modId xmlns:p14="http://schemas.microsoft.com/office/powerpoint/2010/main" val="2961136569"/>
              </p:ext>
            </p:extLst>
          </p:nvPr>
        </p:nvGraphicFramePr>
        <p:xfrm>
          <a:off x="1007577" y="1533625"/>
          <a:ext cx="6076565" cy="822960"/>
        </p:xfrm>
        <a:graphic>
          <a:graphicData uri="http://schemas.openxmlformats.org/drawingml/2006/table">
            <a:tbl>
              <a:tblPr firstRow="1" firstCol="1" bandRow="1">
                <a:tableStyleId>{3B4B98B0-60AC-42C2-AFA5-B58CD77FA1E5}</a:tableStyleId>
              </a:tblPr>
              <a:tblGrid>
                <a:gridCol w="1215313">
                  <a:extLst>
                    <a:ext uri="{9D8B030D-6E8A-4147-A177-3AD203B41FA5}">
                      <a16:colId xmlns:a16="http://schemas.microsoft.com/office/drawing/2014/main" val="3771720474"/>
                    </a:ext>
                  </a:extLst>
                </a:gridCol>
                <a:gridCol w="1215313">
                  <a:extLst>
                    <a:ext uri="{9D8B030D-6E8A-4147-A177-3AD203B41FA5}">
                      <a16:colId xmlns:a16="http://schemas.microsoft.com/office/drawing/2014/main" val="1161014321"/>
                    </a:ext>
                  </a:extLst>
                </a:gridCol>
                <a:gridCol w="1215313">
                  <a:extLst>
                    <a:ext uri="{9D8B030D-6E8A-4147-A177-3AD203B41FA5}">
                      <a16:colId xmlns:a16="http://schemas.microsoft.com/office/drawing/2014/main" val="1626780682"/>
                    </a:ext>
                  </a:extLst>
                </a:gridCol>
                <a:gridCol w="1215313">
                  <a:extLst>
                    <a:ext uri="{9D8B030D-6E8A-4147-A177-3AD203B41FA5}">
                      <a16:colId xmlns:a16="http://schemas.microsoft.com/office/drawing/2014/main" val="2750278684"/>
                    </a:ext>
                  </a:extLst>
                </a:gridCol>
                <a:gridCol w="1215313">
                  <a:extLst>
                    <a:ext uri="{9D8B030D-6E8A-4147-A177-3AD203B41FA5}">
                      <a16:colId xmlns:a16="http://schemas.microsoft.com/office/drawing/2014/main" val="81406540"/>
                    </a:ext>
                  </a:extLst>
                </a:gridCol>
              </a:tblGrid>
              <a:tr h="0">
                <a:tc>
                  <a:txBody>
                    <a:bodyPr/>
                    <a:lstStyle/>
                    <a:p>
                      <a:pPr>
                        <a:spcAft>
                          <a:spcPts val="0"/>
                        </a:spcAft>
                      </a:pPr>
                      <a:r>
                        <a:rPr lang="id-ID" dirty="0">
                          <a:effectLst/>
                        </a:rPr>
                        <a:t>Mobil_ID</a:t>
                      </a:r>
                    </a:p>
                  </a:txBody>
                  <a:tcPr marL="68580" marR="68580" marT="0" marB="0"/>
                </a:tc>
                <a:tc>
                  <a:txBody>
                    <a:bodyPr/>
                    <a:lstStyle/>
                    <a:p>
                      <a:pPr>
                        <a:spcAft>
                          <a:spcPts val="0"/>
                        </a:spcAft>
                      </a:pPr>
                      <a:r>
                        <a:rPr lang="id-ID">
                          <a:effectLst/>
                        </a:rPr>
                        <a:t>MEREK</a:t>
                      </a:r>
                    </a:p>
                  </a:txBody>
                  <a:tcPr marL="68580" marR="68580" marT="0" marB="0"/>
                </a:tc>
                <a:tc>
                  <a:txBody>
                    <a:bodyPr/>
                    <a:lstStyle/>
                    <a:p>
                      <a:pPr>
                        <a:spcAft>
                          <a:spcPts val="0"/>
                        </a:spcAft>
                      </a:pPr>
                      <a:r>
                        <a:rPr lang="id-ID" dirty="0">
                          <a:effectLst/>
                        </a:rPr>
                        <a:t>TIPE</a:t>
                      </a:r>
                    </a:p>
                  </a:txBody>
                  <a:tcPr marL="68580" marR="68580" marT="0" marB="0"/>
                </a:tc>
                <a:tc>
                  <a:txBody>
                    <a:bodyPr/>
                    <a:lstStyle/>
                    <a:p>
                      <a:pPr>
                        <a:spcAft>
                          <a:spcPts val="0"/>
                        </a:spcAft>
                      </a:pPr>
                      <a:r>
                        <a:rPr lang="id-ID">
                          <a:effectLst/>
                        </a:rPr>
                        <a:t>WARNA</a:t>
                      </a:r>
                    </a:p>
                  </a:txBody>
                  <a:tcPr marL="68580" marR="68580" marT="0" marB="0"/>
                </a:tc>
                <a:tc>
                  <a:txBody>
                    <a:bodyPr/>
                    <a:lstStyle/>
                    <a:p>
                      <a:pPr>
                        <a:spcAft>
                          <a:spcPts val="0"/>
                        </a:spcAft>
                      </a:pPr>
                      <a:r>
                        <a:rPr lang="id-ID" dirty="0">
                          <a:effectLst/>
                        </a:rPr>
                        <a:t>HARGA</a:t>
                      </a:r>
                    </a:p>
                  </a:txBody>
                  <a:tcPr marL="68580" marR="68580" marT="0" marB="0"/>
                </a:tc>
                <a:extLst>
                  <a:ext uri="{0D108BD9-81ED-4DB2-BD59-A6C34878D82A}">
                    <a16:rowId xmlns:a16="http://schemas.microsoft.com/office/drawing/2014/main" val="2915547349"/>
                  </a:ext>
                </a:extLst>
              </a:tr>
              <a:tr h="0">
                <a:tc>
                  <a:txBody>
                    <a:bodyPr/>
                    <a:lstStyle/>
                    <a:p>
                      <a:pPr>
                        <a:spcAft>
                          <a:spcPts val="0"/>
                        </a:spcAft>
                      </a:pPr>
                      <a:r>
                        <a:rPr lang="id-ID" dirty="0">
                          <a:effectLst/>
                        </a:rPr>
                        <a:t>Cor00001</a:t>
                      </a:r>
                    </a:p>
                  </a:txBody>
                  <a:tcPr marL="68580" marR="68580" marT="0" marB="0"/>
                </a:tc>
                <a:tc>
                  <a:txBody>
                    <a:bodyPr/>
                    <a:lstStyle/>
                    <a:p>
                      <a:pPr>
                        <a:spcAft>
                          <a:spcPts val="0"/>
                        </a:spcAft>
                      </a:pPr>
                      <a:r>
                        <a:rPr lang="id-ID">
                          <a:effectLst/>
                        </a:rPr>
                        <a:t>Toyota</a:t>
                      </a:r>
                    </a:p>
                  </a:txBody>
                  <a:tcPr marL="68580" marR="68580" marT="0" marB="0"/>
                </a:tc>
                <a:tc>
                  <a:txBody>
                    <a:bodyPr/>
                    <a:lstStyle/>
                    <a:p>
                      <a:pPr>
                        <a:spcAft>
                          <a:spcPts val="0"/>
                        </a:spcAft>
                      </a:pPr>
                      <a:r>
                        <a:rPr lang="id-ID" dirty="0">
                          <a:effectLst/>
                        </a:rPr>
                        <a:t>Corolla</a:t>
                      </a:r>
                    </a:p>
                  </a:txBody>
                  <a:tcPr marL="68580" marR="68580" marT="0" marB="0"/>
                </a:tc>
                <a:tc>
                  <a:txBody>
                    <a:bodyPr/>
                    <a:lstStyle/>
                    <a:p>
                      <a:pPr>
                        <a:spcAft>
                          <a:spcPts val="0"/>
                        </a:spcAft>
                      </a:pPr>
                      <a:r>
                        <a:rPr lang="id-ID">
                          <a:effectLst/>
                        </a:rPr>
                        <a:t>Hitam</a:t>
                      </a:r>
                    </a:p>
                  </a:txBody>
                  <a:tcPr marL="68580" marR="68580" marT="0" marB="0"/>
                </a:tc>
                <a:tc>
                  <a:txBody>
                    <a:bodyPr/>
                    <a:lstStyle/>
                    <a:p>
                      <a:pPr>
                        <a:spcAft>
                          <a:spcPts val="0"/>
                        </a:spcAft>
                      </a:pPr>
                      <a:r>
                        <a:rPr lang="id-ID">
                          <a:effectLst/>
                        </a:rPr>
                        <a:t>37.500.000</a:t>
                      </a:r>
                    </a:p>
                  </a:txBody>
                  <a:tcPr marL="68580" marR="68580" marT="0" marB="0"/>
                </a:tc>
                <a:extLst>
                  <a:ext uri="{0D108BD9-81ED-4DB2-BD59-A6C34878D82A}">
                    <a16:rowId xmlns:a16="http://schemas.microsoft.com/office/drawing/2014/main" val="49962058"/>
                  </a:ext>
                </a:extLst>
              </a:tr>
              <a:tr h="0">
                <a:tc>
                  <a:txBody>
                    <a:bodyPr/>
                    <a:lstStyle/>
                    <a:p>
                      <a:pPr>
                        <a:spcAft>
                          <a:spcPts val="0"/>
                        </a:spcAft>
                      </a:pPr>
                      <a:r>
                        <a:rPr lang="id-ID" dirty="0">
                          <a:effectLst/>
                        </a:rPr>
                        <a:t>Xen00001</a:t>
                      </a:r>
                    </a:p>
                  </a:txBody>
                  <a:tcPr marL="68580" marR="68580" marT="0" marB="0"/>
                </a:tc>
                <a:tc>
                  <a:txBody>
                    <a:bodyPr/>
                    <a:lstStyle/>
                    <a:p>
                      <a:pPr>
                        <a:spcAft>
                          <a:spcPts val="0"/>
                        </a:spcAft>
                      </a:pPr>
                      <a:r>
                        <a:rPr lang="id-ID" dirty="0">
                          <a:effectLst/>
                        </a:rPr>
                        <a:t>Daihatsu</a:t>
                      </a:r>
                    </a:p>
                  </a:txBody>
                  <a:tcPr marL="68580" marR="68580" marT="0" marB="0"/>
                </a:tc>
                <a:tc>
                  <a:txBody>
                    <a:bodyPr/>
                    <a:lstStyle/>
                    <a:p>
                      <a:pPr>
                        <a:spcAft>
                          <a:spcPts val="0"/>
                        </a:spcAft>
                      </a:pPr>
                      <a:r>
                        <a:rPr lang="id-ID" dirty="0">
                          <a:effectLst/>
                        </a:rPr>
                        <a:t>Xenia</a:t>
                      </a:r>
                    </a:p>
                  </a:txBody>
                  <a:tcPr marL="68580" marR="68580" marT="0" marB="0"/>
                </a:tc>
                <a:tc>
                  <a:txBody>
                    <a:bodyPr/>
                    <a:lstStyle/>
                    <a:p>
                      <a:pPr>
                        <a:spcAft>
                          <a:spcPts val="0"/>
                        </a:spcAft>
                      </a:pPr>
                      <a:r>
                        <a:rPr lang="id-ID">
                          <a:effectLst/>
                        </a:rPr>
                        <a:t>Putih</a:t>
                      </a:r>
                    </a:p>
                  </a:txBody>
                  <a:tcPr marL="68580" marR="68580" marT="0" marB="0"/>
                </a:tc>
                <a:tc>
                  <a:txBody>
                    <a:bodyPr/>
                    <a:lstStyle/>
                    <a:p>
                      <a:pPr>
                        <a:spcAft>
                          <a:spcPts val="0"/>
                        </a:spcAft>
                      </a:pPr>
                      <a:r>
                        <a:rPr lang="id-ID" dirty="0">
                          <a:effectLst/>
                        </a:rPr>
                        <a:t>175.000.000</a:t>
                      </a:r>
                    </a:p>
                  </a:txBody>
                  <a:tcPr marL="68580" marR="68580" marT="0" marB="0"/>
                </a:tc>
                <a:extLst>
                  <a:ext uri="{0D108BD9-81ED-4DB2-BD59-A6C34878D82A}">
                    <a16:rowId xmlns:a16="http://schemas.microsoft.com/office/drawing/2014/main" val="2243064264"/>
                  </a:ext>
                </a:extLst>
              </a:tr>
            </a:tbl>
          </a:graphicData>
        </a:graphic>
      </p:graphicFrame>
      <p:sp>
        <p:nvSpPr>
          <p:cNvPr id="6" name="Kotak Teks 5">
            <a:extLst>
              <a:ext uri="{FF2B5EF4-FFF2-40B4-BE49-F238E27FC236}">
                <a16:creationId xmlns:a16="http://schemas.microsoft.com/office/drawing/2014/main" id="{D4538D69-585A-42F1-A2CE-5AEF00B33683}"/>
              </a:ext>
            </a:extLst>
          </p:cNvPr>
          <p:cNvSpPr txBox="1"/>
          <p:nvPr/>
        </p:nvSpPr>
        <p:spPr>
          <a:xfrm>
            <a:off x="855407" y="723705"/>
            <a:ext cx="10341982"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View</a:t>
            </a:r>
          </a:p>
          <a:p>
            <a:r>
              <a:rPr lang="en-US" dirty="0" err="1"/>
              <a:t>Membuat</a:t>
            </a:r>
            <a:r>
              <a:rPr lang="en-US" dirty="0"/>
              <a:t> list </a:t>
            </a:r>
            <a:r>
              <a:rPr lang="en-US" dirty="0" err="1"/>
              <a:t>katalog</a:t>
            </a:r>
            <a:r>
              <a:rPr lang="en-US" dirty="0"/>
              <a:t> </a:t>
            </a:r>
            <a:r>
              <a:rPr lang="en-US" dirty="0" err="1"/>
              <a:t>mobil</a:t>
            </a:r>
            <a:r>
              <a:rPr lang="en-US" dirty="0"/>
              <a:t> dan </a:t>
            </a:r>
            <a:r>
              <a:rPr lang="en-US" dirty="0" err="1"/>
              <a:t>harganya</a:t>
            </a:r>
            <a:endParaRPr lang="en-US" dirty="0"/>
          </a:p>
          <a:p>
            <a:endParaRPr lang="en-US" dirty="0"/>
          </a:p>
          <a:p>
            <a:endParaRPr lang="en-US" dirty="0"/>
          </a:p>
          <a:p>
            <a:endParaRPr lang="en-US" dirty="0"/>
          </a:p>
          <a:p>
            <a:endParaRPr lang="en-US" dirty="0"/>
          </a:p>
          <a:p>
            <a:endParaRPr lang="id-ID" dirty="0"/>
          </a:p>
          <a:p>
            <a:r>
              <a:rPr lang="id-ID" dirty="0"/>
              <a:t>Checkout sebelum melakukan pembayaran</a:t>
            </a:r>
          </a:p>
          <a:p>
            <a:endParaRPr lang="en-US" dirty="0"/>
          </a:p>
          <a:p>
            <a:endParaRPr lang="en-US" dirty="0"/>
          </a:p>
        </p:txBody>
      </p:sp>
      <p:graphicFrame>
        <p:nvGraphicFramePr>
          <p:cNvPr id="7" name="Tabel 2">
            <a:extLst>
              <a:ext uri="{FF2B5EF4-FFF2-40B4-BE49-F238E27FC236}">
                <a16:creationId xmlns:a16="http://schemas.microsoft.com/office/drawing/2014/main" id="{8E5642A8-24A7-465E-A713-8A7904242777}"/>
              </a:ext>
            </a:extLst>
          </p:cNvPr>
          <p:cNvGraphicFramePr>
            <a:graphicFrameLocks noGrp="1"/>
          </p:cNvGraphicFramePr>
          <p:nvPr>
            <p:extLst>
              <p:ext uri="{D42A27DB-BD31-4B8C-83A1-F6EECF244321}">
                <p14:modId xmlns:p14="http://schemas.microsoft.com/office/powerpoint/2010/main" val="421872114"/>
              </p:ext>
            </p:extLst>
          </p:nvPr>
        </p:nvGraphicFramePr>
        <p:xfrm>
          <a:off x="994611" y="3429000"/>
          <a:ext cx="9850597" cy="822960"/>
        </p:xfrm>
        <a:graphic>
          <a:graphicData uri="http://schemas.openxmlformats.org/drawingml/2006/table">
            <a:tbl>
              <a:tblPr firstRow="1" firstCol="1" bandRow="1">
                <a:tableStyleId>{3B4B98B0-60AC-42C2-AFA5-B58CD77FA1E5}</a:tableStyleId>
              </a:tblPr>
              <a:tblGrid>
                <a:gridCol w="1150605">
                  <a:extLst>
                    <a:ext uri="{9D8B030D-6E8A-4147-A177-3AD203B41FA5}">
                      <a16:colId xmlns:a16="http://schemas.microsoft.com/office/drawing/2014/main" val="2459399337"/>
                    </a:ext>
                  </a:extLst>
                </a:gridCol>
                <a:gridCol w="1042219">
                  <a:extLst>
                    <a:ext uri="{9D8B030D-6E8A-4147-A177-3AD203B41FA5}">
                      <a16:colId xmlns:a16="http://schemas.microsoft.com/office/drawing/2014/main" val="1161014321"/>
                    </a:ext>
                  </a:extLst>
                </a:gridCol>
                <a:gridCol w="865239">
                  <a:extLst>
                    <a:ext uri="{9D8B030D-6E8A-4147-A177-3AD203B41FA5}">
                      <a16:colId xmlns:a16="http://schemas.microsoft.com/office/drawing/2014/main" val="1626780682"/>
                    </a:ext>
                  </a:extLst>
                </a:gridCol>
                <a:gridCol w="1002890">
                  <a:extLst>
                    <a:ext uri="{9D8B030D-6E8A-4147-A177-3AD203B41FA5}">
                      <a16:colId xmlns:a16="http://schemas.microsoft.com/office/drawing/2014/main" val="2750278684"/>
                    </a:ext>
                  </a:extLst>
                </a:gridCol>
                <a:gridCol w="2025445">
                  <a:extLst>
                    <a:ext uri="{9D8B030D-6E8A-4147-A177-3AD203B41FA5}">
                      <a16:colId xmlns:a16="http://schemas.microsoft.com/office/drawing/2014/main" val="3380615922"/>
                    </a:ext>
                  </a:extLst>
                </a:gridCol>
                <a:gridCol w="2356971">
                  <a:extLst>
                    <a:ext uri="{9D8B030D-6E8A-4147-A177-3AD203B41FA5}">
                      <a16:colId xmlns:a16="http://schemas.microsoft.com/office/drawing/2014/main" val="2027343534"/>
                    </a:ext>
                  </a:extLst>
                </a:gridCol>
                <a:gridCol w="1407228">
                  <a:extLst>
                    <a:ext uri="{9D8B030D-6E8A-4147-A177-3AD203B41FA5}">
                      <a16:colId xmlns:a16="http://schemas.microsoft.com/office/drawing/2014/main" val="1203560497"/>
                    </a:ext>
                  </a:extLst>
                </a:gridCol>
              </a:tblGrid>
              <a:tr h="0">
                <a:tc>
                  <a:txBody>
                    <a:bodyPr/>
                    <a:lstStyle/>
                    <a:p>
                      <a:pPr>
                        <a:spcAft>
                          <a:spcPts val="0"/>
                        </a:spcAft>
                      </a:pPr>
                      <a:r>
                        <a:rPr lang="id-ID" dirty="0">
                          <a:effectLst/>
                        </a:rPr>
                        <a:t>Mobil_ID</a:t>
                      </a:r>
                    </a:p>
                  </a:txBody>
                  <a:tcPr marL="68580" marR="68580" marT="0" marB="0"/>
                </a:tc>
                <a:tc>
                  <a:txBody>
                    <a:bodyPr/>
                    <a:lstStyle/>
                    <a:p>
                      <a:pPr>
                        <a:spcAft>
                          <a:spcPts val="0"/>
                        </a:spcAft>
                      </a:pPr>
                      <a:r>
                        <a:rPr lang="id-ID" dirty="0">
                          <a:effectLst/>
                        </a:rPr>
                        <a:t>MEREK</a:t>
                      </a:r>
                    </a:p>
                  </a:txBody>
                  <a:tcPr marL="68580" marR="68580" marT="0" marB="0"/>
                </a:tc>
                <a:tc>
                  <a:txBody>
                    <a:bodyPr/>
                    <a:lstStyle/>
                    <a:p>
                      <a:pPr>
                        <a:spcAft>
                          <a:spcPts val="0"/>
                        </a:spcAft>
                      </a:pPr>
                      <a:r>
                        <a:rPr lang="id-ID" dirty="0">
                          <a:effectLst/>
                        </a:rPr>
                        <a:t>TIPE</a:t>
                      </a:r>
                    </a:p>
                  </a:txBody>
                  <a:tcPr marL="68580" marR="68580" marT="0" marB="0"/>
                </a:tc>
                <a:tc>
                  <a:txBody>
                    <a:bodyPr/>
                    <a:lstStyle/>
                    <a:p>
                      <a:pPr>
                        <a:spcAft>
                          <a:spcPts val="0"/>
                        </a:spcAft>
                      </a:pPr>
                      <a:r>
                        <a:rPr lang="id-ID" dirty="0">
                          <a:effectLst/>
                        </a:rPr>
                        <a:t>WARNA</a:t>
                      </a:r>
                    </a:p>
                  </a:txBody>
                  <a:tcPr marL="68580" marR="68580" marT="0" marB="0"/>
                </a:tc>
                <a:tc>
                  <a:txBody>
                    <a:bodyPr/>
                    <a:lstStyle/>
                    <a:p>
                      <a:pPr>
                        <a:spcAft>
                          <a:spcPts val="0"/>
                        </a:spcAft>
                      </a:pPr>
                      <a:r>
                        <a:rPr lang="id-ID" dirty="0">
                          <a:effectLst/>
                        </a:rPr>
                        <a:t>PEMBELIAN_ID</a:t>
                      </a:r>
                    </a:p>
                  </a:txBody>
                  <a:tcPr marL="68580" marR="68580" marT="0" marB="0"/>
                </a:tc>
                <a:tc>
                  <a:txBody>
                    <a:bodyPr/>
                    <a:lstStyle/>
                    <a:p>
                      <a:pPr>
                        <a:spcAft>
                          <a:spcPts val="0"/>
                        </a:spcAft>
                      </a:pPr>
                      <a:r>
                        <a:rPr lang="id-ID" dirty="0">
                          <a:effectLst/>
                        </a:rPr>
                        <a:t>PEMBAYARAN_ID</a:t>
                      </a:r>
                    </a:p>
                  </a:txBody>
                  <a:tcPr marL="68580" marR="68580" marT="0" marB="0"/>
                </a:tc>
                <a:tc>
                  <a:txBody>
                    <a:bodyPr/>
                    <a:lstStyle/>
                    <a:p>
                      <a:pPr>
                        <a:spcAft>
                          <a:spcPts val="0"/>
                        </a:spcAft>
                      </a:pPr>
                      <a:r>
                        <a:rPr lang="id-ID" dirty="0">
                          <a:effectLst/>
                        </a:rPr>
                        <a:t>TOTAL</a:t>
                      </a:r>
                    </a:p>
                  </a:txBody>
                  <a:tcPr marL="68580" marR="68580" marT="0" marB="0"/>
                </a:tc>
                <a:extLst>
                  <a:ext uri="{0D108BD9-81ED-4DB2-BD59-A6C34878D82A}">
                    <a16:rowId xmlns:a16="http://schemas.microsoft.com/office/drawing/2014/main" val="2915547349"/>
                  </a:ext>
                </a:extLst>
              </a:tr>
              <a:tr h="0">
                <a:tc>
                  <a:txBody>
                    <a:bodyPr/>
                    <a:lstStyle/>
                    <a:p>
                      <a:pPr>
                        <a:spcAft>
                          <a:spcPts val="0"/>
                        </a:spcAft>
                      </a:pPr>
                      <a:r>
                        <a:rPr lang="id-ID" b="0" dirty="0">
                          <a:effectLst/>
                        </a:rPr>
                        <a:t>Cor00001</a:t>
                      </a:r>
                    </a:p>
                  </a:txBody>
                  <a:tcPr marL="68580" marR="68580" marT="0" marB="0"/>
                </a:tc>
                <a:tc>
                  <a:txBody>
                    <a:bodyPr/>
                    <a:lstStyle/>
                    <a:p>
                      <a:pPr>
                        <a:spcAft>
                          <a:spcPts val="0"/>
                        </a:spcAft>
                      </a:pPr>
                      <a:r>
                        <a:rPr lang="id-ID">
                          <a:effectLst/>
                        </a:rPr>
                        <a:t>Toyota</a:t>
                      </a:r>
                    </a:p>
                  </a:txBody>
                  <a:tcPr marL="68580" marR="68580" marT="0" marB="0"/>
                </a:tc>
                <a:tc>
                  <a:txBody>
                    <a:bodyPr/>
                    <a:lstStyle/>
                    <a:p>
                      <a:pPr>
                        <a:spcAft>
                          <a:spcPts val="0"/>
                        </a:spcAft>
                      </a:pPr>
                      <a:r>
                        <a:rPr lang="id-ID">
                          <a:effectLst/>
                        </a:rPr>
                        <a:t>Corolla</a:t>
                      </a:r>
                    </a:p>
                  </a:txBody>
                  <a:tcPr marL="68580" marR="68580" marT="0" marB="0"/>
                </a:tc>
                <a:tc>
                  <a:txBody>
                    <a:bodyPr/>
                    <a:lstStyle/>
                    <a:p>
                      <a:pPr>
                        <a:spcAft>
                          <a:spcPts val="0"/>
                        </a:spcAft>
                      </a:pPr>
                      <a:r>
                        <a:rPr lang="id-ID">
                          <a:effectLst/>
                        </a:rPr>
                        <a:t>Hitam</a:t>
                      </a:r>
                    </a:p>
                  </a:txBody>
                  <a:tcPr marL="68580" marR="68580" marT="0" marB="0"/>
                </a:tc>
                <a:tc>
                  <a:txBody>
                    <a:bodyPr/>
                    <a:lstStyle/>
                    <a:p>
                      <a:pPr algn="ctr">
                        <a:spcAft>
                          <a:spcPts val="0"/>
                        </a:spcAft>
                      </a:pPr>
                      <a:r>
                        <a:rPr lang="id-ID" b="0" dirty="0">
                          <a:effectLst/>
                        </a:rPr>
                        <a:t>1</a:t>
                      </a:r>
                    </a:p>
                  </a:txBody>
                  <a:tcPr marL="68580" marR="68580" marT="0" marB="0"/>
                </a:tc>
                <a:tc>
                  <a:txBody>
                    <a:bodyPr/>
                    <a:lstStyle/>
                    <a:p>
                      <a:pPr algn="ctr">
                        <a:spcAft>
                          <a:spcPts val="0"/>
                        </a:spcAft>
                      </a:pPr>
                      <a:r>
                        <a:rPr lang="id-ID" b="0" dirty="0">
                          <a:effectLst/>
                        </a:rPr>
                        <a:t>1</a:t>
                      </a:r>
                    </a:p>
                  </a:txBody>
                  <a:tcPr marL="68580" marR="68580" marT="0" marB="0"/>
                </a:tc>
                <a:tc>
                  <a:txBody>
                    <a:bodyPr/>
                    <a:lstStyle/>
                    <a:p>
                      <a:pPr>
                        <a:spcAft>
                          <a:spcPts val="0"/>
                        </a:spcAft>
                      </a:pPr>
                      <a:r>
                        <a:rPr lang="id-ID" b="0" dirty="0">
                          <a:effectLst/>
                        </a:rPr>
                        <a:t>37.555.000</a:t>
                      </a:r>
                    </a:p>
                  </a:txBody>
                  <a:tcPr marL="68580" marR="68580" marT="0" marB="0"/>
                </a:tc>
                <a:extLst>
                  <a:ext uri="{0D108BD9-81ED-4DB2-BD59-A6C34878D82A}">
                    <a16:rowId xmlns:a16="http://schemas.microsoft.com/office/drawing/2014/main" val="49962058"/>
                  </a:ext>
                </a:extLst>
              </a:tr>
              <a:tr h="0">
                <a:tc>
                  <a:txBody>
                    <a:bodyPr/>
                    <a:lstStyle/>
                    <a:p>
                      <a:pPr>
                        <a:spcAft>
                          <a:spcPts val="0"/>
                        </a:spcAft>
                      </a:pPr>
                      <a:r>
                        <a:rPr lang="id-ID" b="0" dirty="0">
                          <a:effectLst/>
                        </a:rPr>
                        <a:t>Xen00001</a:t>
                      </a:r>
                    </a:p>
                  </a:txBody>
                  <a:tcPr marL="68580" marR="68580" marT="0" marB="0"/>
                </a:tc>
                <a:tc>
                  <a:txBody>
                    <a:bodyPr/>
                    <a:lstStyle/>
                    <a:p>
                      <a:pPr>
                        <a:spcAft>
                          <a:spcPts val="0"/>
                        </a:spcAft>
                      </a:pPr>
                      <a:r>
                        <a:rPr lang="id-ID">
                          <a:effectLst/>
                        </a:rPr>
                        <a:t>Daihatsu</a:t>
                      </a:r>
                    </a:p>
                  </a:txBody>
                  <a:tcPr marL="68580" marR="68580" marT="0" marB="0"/>
                </a:tc>
                <a:tc>
                  <a:txBody>
                    <a:bodyPr/>
                    <a:lstStyle/>
                    <a:p>
                      <a:pPr>
                        <a:spcAft>
                          <a:spcPts val="0"/>
                        </a:spcAft>
                      </a:pPr>
                      <a:r>
                        <a:rPr lang="id-ID">
                          <a:effectLst/>
                        </a:rPr>
                        <a:t>Xenia</a:t>
                      </a:r>
                    </a:p>
                  </a:txBody>
                  <a:tcPr marL="68580" marR="68580" marT="0" marB="0"/>
                </a:tc>
                <a:tc>
                  <a:txBody>
                    <a:bodyPr/>
                    <a:lstStyle/>
                    <a:p>
                      <a:pPr>
                        <a:spcAft>
                          <a:spcPts val="0"/>
                        </a:spcAft>
                      </a:pPr>
                      <a:r>
                        <a:rPr lang="id-ID">
                          <a:effectLst/>
                        </a:rPr>
                        <a:t>Putih</a:t>
                      </a:r>
                    </a:p>
                  </a:txBody>
                  <a:tcPr marL="68580" marR="68580" marT="0" marB="0"/>
                </a:tc>
                <a:tc>
                  <a:txBody>
                    <a:bodyPr/>
                    <a:lstStyle/>
                    <a:p>
                      <a:pPr algn="ctr">
                        <a:spcAft>
                          <a:spcPts val="0"/>
                        </a:spcAft>
                      </a:pPr>
                      <a:r>
                        <a:rPr lang="id-ID" dirty="0">
                          <a:effectLst/>
                        </a:rPr>
                        <a:t>2</a:t>
                      </a:r>
                    </a:p>
                  </a:txBody>
                  <a:tcPr marL="68580" marR="68580" marT="0" marB="0"/>
                </a:tc>
                <a:tc>
                  <a:txBody>
                    <a:bodyPr/>
                    <a:lstStyle/>
                    <a:p>
                      <a:pPr algn="ctr">
                        <a:spcAft>
                          <a:spcPts val="0"/>
                        </a:spcAft>
                      </a:pPr>
                      <a:r>
                        <a:rPr lang="id-ID" dirty="0">
                          <a:effectLst/>
                        </a:rPr>
                        <a:t>2</a:t>
                      </a:r>
                    </a:p>
                  </a:txBody>
                  <a:tcPr marL="68580" marR="68580" marT="0" marB="0"/>
                </a:tc>
                <a:tc>
                  <a:txBody>
                    <a:bodyPr/>
                    <a:lstStyle/>
                    <a:p>
                      <a:pPr>
                        <a:spcAft>
                          <a:spcPts val="0"/>
                        </a:spcAft>
                      </a:pPr>
                      <a:r>
                        <a:rPr lang="id-ID" dirty="0">
                          <a:effectLst/>
                        </a:rPr>
                        <a:t>175.050.000</a:t>
                      </a:r>
                    </a:p>
                  </a:txBody>
                  <a:tcPr marL="68580" marR="68580" marT="0" marB="0"/>
                </a:tc>
                <a:extLst>
                  <a:ext uri="{0D108BD9-81ED-4DB2-BD59-A6C34878D82A}">
                    <a16:rowId xmlns:a16="http://schemas.microsoft.com/office/drawing/2014/main" val="2243064264"/>
                  </a:ext>
                </a:extLst>
              </a:tr>
            </a:tbl>
          </a:graphicData>
        </a:graphic>
      </p:graphicFrame>
    </p:spTree>
    <p:extLst>
      <p:ext uri="{BB962C8B-B14F-4D97-AF65-F5344CB8AC3E}">
        <p14:creationId xmlns:p14="http://schemas.microsoft.com/office/powerpoint/2010/main" val="1039332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Kotak Teks 2">
            <a:extLst>
              <a:ext uri="{FF2B5EF4-FFF2-40B4-BE49-F238E27FC236}">
                <a16:creationId xmlns:a16="http://schemas.microsoft.com/office/drawing/2014/main" id="{CEF07F2B-E15C-494D-A110-0F1171C03B59}"/>
              </a:ext>
            </a:extLst>
          </p:cNvPr>
          <p:cNvSpPr txBox="1"/>
          <p:nvPr/>
        </p:nvSpPr>
        <p:spPr>
          <a:xfrm>
            <a:off x="1064795" y="894347"/>
            <a:ext cx="10142621"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Procedure</a:t>
            </a:r>
            <a:endParaRPr lang="id-ID" dirty="0"/>
          </a:p>
          <a:p>
            <a:pPr marL="457200" indent="-457200">
              <a:buAutoNum type="arabicPeriod"/>
            </a:pPr>
            <a:r>
              <a:rPr lang="en-US" sz="2000" dirty="0"/>
              <a:t>M</a:t>
            </a:r>
            <a:r>
              <a:rPr lang="id-ID" sz="2000" dirty="0"/>
              <a:t>encari mobil yang lama titipnya kurang dari 4 hari (untuk tau mana yang akan habis)</a:t>
            </a:r>
          </a:p>
          <a:p>
            <a:pPr marL="457200" indent="-457200">
              <a:buAutoNum type="arabicPeriod"/>
            </a:pPr>
            <a:r>
              <a:rPr lang="id-ID" dirty="0"/>
              <a:t>Mencari pegawai yang sudah melayani pelanggan terbanyak</a:t>
            </a:r>
          </a:p>
          <a:p>
            <a:endParaRPr lang="en-US" sz="2000" dirty="0"/>
          </a:p>
          <a:p>
            <a:r>
              <a:rPr lang="en-US" sz="2000" b="1" dirty="0"/>
              <a:t>Function</a:t>
            </a:r>
          </a:p>
          <a:p>
            <a:pPr marL="457200" indent="-457200">
              <a:buAutoNum type="arabicPeriod"/>
            </a:pPr>
            <a:r>
              <a:rPr lang="en-US" sz="2000" dirty="0" err="1"/>
              <a:t>Mencari</a:t>
            </a:r>
            <a:r>
              <a:rPr lang="en-US" sz="2000" dirty="0"/>
              <a:t> </a:t>
            </a:r>
            <a:r>
              <a:rPr lang="en-US" sz="2000" dirty="0" err="1"/>
              <a:t>pelanggan</a:t>
            </a:r>
            <a:r>
              <a:rPr lang="en-US" sz="2000" dirty="0"/>
              <a:t> yang </a:t>
            </a:r>
            <a:r>
              <a:rPr lang="en-US" sz="2000" dirty="0" err="1"/>
              <a:t>pernah</a:t>
            </a:r>
            <a:r>
              <a:rPr lang="en-US" sz="2000" dirty="0"/>
              <a:t> </a:t>
            </a:r>
            <a:r>
              <a:rPr lang="en-US" sz="2000" dirty="0" err="1"/>
              <a:t>membeli</a:t>
            </a:r>
            <a:r>
              <a:rPr lang="en-US" sz="2000" dirty="0"/>
              <a:t> di showroom </a:t>
            </a:r>
            <a:r>
              <a:rPr lang="en-US" sz="2000" dirty="0" err="1"/>
              <a:t>ini</a:t>
            </a:r>
            <a:endParaRPr lang="en-US" sz="2000" dirty="0"/>
          </a:p>
        </p:txBody>
      </p:sp>
    </p:spTree>
    <p:extLst>
      <p:ext uri="{BB962C8B-B14F-4D97-AF65-F5344CB8AC3E}">
        <p14:creationId xmlns:p14="http://schemas.microsoft.com/office/powerpoint/2010/main" val="2468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Kotak Teks 2">
            <a:extLst>
              <a:ext uri="{FF2B5EF4-FFF2-40B4-BE49-F238E27FC236}">
                <a16:creationId xmlns:a16="http://schemas.microsoft.com/office/drawing/2014/main" id="{F1AA633C-DC68-4852-A0E9-9752E514C8BE}"/>
              </a:ext>
            </a:extLst>
          </p:cNvPr>
          <p:cNvSpPr txBox="1"/>
          <p:nvPr/>
        </p:nvSpPr>
        <p:spPr>
          <a:xfrm>
            <a:off x="896443" y="690830"/>
            <a:ext cx="10158483"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Trigger</a:t>
            </a:r>
            <a:endParaRPr lang="id-ID" dirty="0"/>
          </a:p>
          <a:p>
            <a:pPr marL="342900" indent="-342900">
              <a:buAutoNum type="arabicPeriod"/>
            </a:pPr>
            <a:r>
              <a:rPr lang="en-US" dirty="0" err="1"/>
              <a:t>Saat</a:t>
            </a:r>
            <a:r>
              <a:rPr lang="en-US" dirty="0"/>
              <a:t> </a:t>
            </a:r>
            <a:r>
              <a:rPr lang="en-US" dirty="0" err="1"/>
              <a:t>kolom</a:t>
            </a:r>
            <a:r>
              <a:rPr lang="en-US" dirty="0"/>
              <a:t> ADMINISTRASI </a:t>
            </a:r>
            <a:r>
              <a:rPr lang="en-US" dirty="0" err="1"/>
              <a:t>terisi</a:t>
            </a:r>
            <a:r>
              <a:rPr lang="en-US" dirty="0"/>
              <a:t> dan </a:t>
            </a:r>
            <a:r>
              <a:rPr lang="en-US" dirty="0" err="1"/>
              <a:t>kolom</a:t>
            </a:r>
            <a:r>
              <a:rPr lang="en-US" dirty="0"/>
              <a:t> HARGA_JUAL </a:t>
            </a:r>
            <a:r>
              <a:rPr lang="en-US" dirty="0" err="1"/>
              <a:t>terisi</a:t>
            </a:r>
            <a:r>
              <a:rPr lang="en-US" dirty="0"/>
              <a:t> </a:t>
            </a:r>
            <a:r>
              <a:rPr lang="en-US" dirty="0" err="1"/>
              <a:t>maka</a:t>
            </a:r>
            <a:r>
              <a:rPr lang="en-US" dirty="0"/>
              <a:t> </a:t>
            </a:r>
            <a:r>
              <a:rPr lang="en-US" dirty="0" err="1"/>
              <a:t>akan</a:t>
            </a:r>
            <a:r>
              <a:rPr lang="en-US" dirty="0"/>
              <a:t> </a:t>
            </a:r>
            <a:r>
              <a:rPr lang="en-US" dirty="0" err="1"/>
              <a:t>mengisi</a:t>
            </a:r>
            <a:r>
              <a:rPr lang="en-US" dirty="0"/>
              <a:t> </a:t>
            </a:r>
            <a:r>
              <a:rPr lang="en-US" dirty="0" err="1"/>
              <a:t>otomatis</a:t>
            </a:r>
            <a:r>
              <a:rPr lang="en-US" dirty="0"/>
              <a:t> </a:t>
            </a:r>
            <a:r>
              <a:rPr lang="en-US" dirty="0" err="1"/>
              <a:t>kolom</a:t>
            </a:r>
            <a:r>
              <a:rPr lang="en-US" dirty="0"/>
              <a:t> TOTAL yang </a:t>
            </a:r>
            <a:r>
              <a:rPr lang="en-US" dirty="0" err="1"/>
              <a:t>akan</a:t>
            </a:r>
            <a:r>
              <a:rPr lang="en-US" dirty="0"/>
              <a:t> </a:t>
            </a:r>
            <a:r>
              <a:rPr lang="en-US" dirty="0" err="1"/>
              <a:t>pelanggan</a:t>
            </a:r>
            <a:r>
              <a:rPr lang="en-US" dirty="0"/>
              <a:t> </a:t>
            </a:r>
            <a:r>
              <a:rPr lang="en-US" dirty="0" err="1"/>
              <a:t>bayar</a:t>
            </a:r>
            <a:endParaRPr lang="id-ID" dirty="0"/>
          </a:p>
          <a:p>
            <a:pPr marL="342900" indent="-342900">
              <a:buAutoNum type="arabicPeriod"/>
            </a:pPr>
            <a:r>
              <a:rPr lang="en-US" dirty="0" err="1"/>
              <a:t>Saat</a:t>
            </a:r>
            <a:r>
              <a:rPr lang="en-US" dirty="0"/>
              <a:t> </a:t>
            </a:r>
            <a:r>
              <a:rPr lang="en-US" dirty="0" err="1"/>
              <a:t>pelanggan</a:t>
            </a:r>
            <a:r>
              <a:rPr lang="en-US" dirty="0"/>
              <a:t> </a:t>
            </a:r>
            <a:r>
              <a:rPr lang="en-US" dirty="0" err="1"/>
              <a:t>akan</a:t>
            </a:r>
            <a:r>
              <a:rPr lang="en-US" dirty="0"/>
              <a:t> </a:t>
            </a:r>
            <a:r>
              <a:rPr lang="en-US" dirty="0" err="1"/>
              <a:t>membeli</a:t>
            </a:r>
            <a:r>
              <a:rPr lang="en-US" dirty="0"/>
              <a:t> dan </a:t>
            </a:r>
            <a:r>
              <a:rPr lang="en-US" dirty="0" err="1"/>
              <a:t>diketahui</a:t>
            </a:r>
            <a:r>
              <a:rPr lang="en-US" dirty="0"/>
              <a:t> </a:t>
            </a:r>
            <a:r>
              <a:rPr lang="en-US" dirty="0" err="1"/>
              <a:t>bahwa</a:t>
            </a:r>
            <a:r>
              <a:rPr lang="en-US" dirty="0"/>
              <a:t> </a:t>
            </a:r>
            <a:r>
              <a:rPr lang="en-US" dirty="0" err="1"/>
              <a:t>pelanggan</a:t>
            </a:r>
            <a:r>
              <a:rPr lang="en-US" dirty="0"/>
              <a:t> </a:t>
            </a:r>
            <a:r>
              <a:rPr lang="en-US" dirty="0" err="1"/>
              <a:t>itu</a:t>
            </a:r>
            <a:r>
              <a:rPr lang="en-US" dirty="0"/>
              <a:t> </a:t>
            </a:r>
            <a:r>
              <a:rPr lang="en-US" dirty="0" err="1"/>
              <a:t>pernah</a:t>
            </a:r>
            <a:r>
              <a:rPr lang="en-US" dirty="0"/>
              <a:t> </a:t>
            </a:r>
            <a:r>
              <a:rPr lang="en-US" dirty="0" err="1"/>
              <a:t>membeli</a:t>
            </a:r>
            <a:r>
              <a:rPr lang="en-US" dirty="0"/>
              <a:t> </a:t>
            </a:r>
            <a:r>
              <a:rPr lang="en-US" dirty="0" err="1"/>
              <a:t>disana</a:t>
            </a:r>
            <a:r>
              <a:rPr lang="en-US" dirty="0"/>
              <a:t>, </a:t>
            </a:r>
            <a:r>
              <a:rPr lang="en-US" dirty="0" err="1"/>
              <a:t>maka</a:t>
            </a:r>
            <a:r>
              <a:rPr lang="en-US" dirty="0"/>
              <a:t> </a:t>
            </a:r>
            <a:r>
              <a:rPr lang="en-US" dirty="0" err="1"/>
              <a:t>pelanggan</a:t>
            </a:r>
            <a:r>
              <a:rPr lang="en-US" dirty="0"/>
              <a:t> </a:t>
            </a:r>
            <a:r>
              <a:rPr lang="en-US" dirty="0" err="1"/>
              <a:t>tersebut</a:t>
            </a:r>
            <a:r>
              <a:rPr lang="en-US" dirty="0"/>
              <a:t> </a:t>
            </a:r>
            <a:r>
              <a:rPr lang="en-US" dirty="0" err="1"/>
              <a:t>akan</a:t>
            </a:r>
            <a:r>
              <a:rPr lang="en-US" dirty="0"/>
              <a:t> </a:t>
            </a:r>
            <a:r>
              <a:rPr lang="en-US" dirty="0" err="1"/>
              <a:t>mendapatkan</a:t>
            </a:r>
            <a:r>
              <a:rPr lang="en-US" dirty="0"/>
              <a:t> </a:t>
            </a:r>
            <a:r>
              <a:rPr lang="en-US" dirty="0" err="1"/>
              <a:t>diskon</a:t>
            </a:r>
            <a:r>
              <a:rPr lang="en-US" dirty="0"/>
              <a:t> </a:t>
            </a:r>
            <a:r>
              <a:rPr lang="en-US" dirty="0" err="1"/>
              <a:t>sebesar</a:t>
            </a:r>
            <a:r>
              <a:rPr lang="en-US" dirty="0"/>
              <a:t> 5% </a:t>
            </a:r>
            <a:r>
              <a:rPr lang="en-US" dirty="0" err="1"/>
              <a:t>dari</a:t>
            </a:r>
            <a:r>
              <a:rPr lang="en-US" dirty="0"/>
              <a:t> </a:t>
            </a:r>
            <a:r>
              <a:rPr lang="en-US" dirty="0" err="1"/>
              <a:t>harga</a:t>
            </a:r>
            <a:r>
              <a:rPr lang="en-US" dirty="0"/>
              <a:t> </a:t>
            </a:r>
            <a:r>
              <a:rPr lang="en-US" dirty="0" err="1"/>
              <a:t>mobil</a:t>
            </a:r>
            <a:r>
              <a:rPr lang="en-US" dirty="0"/>
              <a:t> dan </a:t>
            </a:r>
            <a:r>
              <a:rPr lang="en-US" dirty="0" err="1"/>
              <a:t>otomatis</a:t>
            </a:r>
            <a:r>
              <a:rPr lang="en-US" dirty="0"/>
              <a:t> </a:t>
            </a:r>
            <a:r>
              <a:rPr lang="en-US" dirty="0" err="1"/>
              <a:t>berkurang</a:t>
            </a:r>
            <a:r>
              <a:rPr lang="en-US" dirty="0"/>
              <a:t> di </a:t>
            </a:r>
            <a:r>
              <a:rPr lang="en-US" dirty="0" err="1"/>
              <a:t>kolom</a:t>
            </a:r>
            <a:r>
              <a:rPr lang="en-US" dirty="0"/>
              <a:t> HARGA_JUAL.</a:t>
            </a:r>
            <a:endParaRPr lang="id-ID" dirty="0"/>
          </a:p>
          <a:p>
            <a:pPr marL="342900" indent="-342900">
              <a:buAutoNum type="arabicPeriod"/>
            </a:pPr>
            <a:r>
              <a:rPr lang="en-US" dirty="0" err="1"/>
              <a:t>Saat</a:t>
            </a:r>
            <a:r>
              <a:rPr lang="en-US" dirty="0"/>
              <a:t> </a:t>
            </a:r>
            <a:r>
              <a:rPr lang="en-US" dirty="0" err="1"/>
              <a:t>menginputkan</a:t>
            </a:r>
            <a:r>
              <a:rPr lang="en-US" dirty="0"/>
              <a:t> data HARGA_PEMILIK pada </a:t>
            </a:r>
            <a:r>
              <a:rPr lang="en-US" dirty="0" err="1"/>
              <a:t>tabel</a:t>
            </a:r>
            <a:r>
              <a:rPr lang="en-US" dirty="0"/>
              <a:t> MOBIL, </a:t>
            </a:r>
            <a:r>
              <a:rPr lang="en-US" dirty="0" err="1"/>
              <a:t>akan</a:t>
            </a:r>
            <a:r>
              <a:rPr lang="en-US" dirty="0"/>
              <a:t> </a:t>
            </a:r>
            <a:r>
              <a:rPr lang="en-US" dirty="0" err="1"/>
              <a:t>otomatis</a:t>
            </a:r>
            <a:r>
              <a:rPr lang="en-US" dirty="0"/>
              <a:t> </a:t>
            </a:r>
            <a:r>
              <a:rPr lang="en-US" dirty="0" err="1"/>
              <a:t>mengisi</a:t>
            </a:r>
            <a:r>
              <a:rPr lang="en-US" dirty="0"/>
              <a:t> </a:t>
            </a:r>
            <a:r>
              <a:rPr lang="en-US" dirty="0" err="1"/>
              <a:t>nilai</a:t>
            </a:r>
            <a:r>
              <a:rPr lang="en-US" dirty="0"/>
              <a:t> HARGA_JUAL </a:t>
            </a:r>
            <a:r>
              <a:rPr lang="en-US" dirty="0" err="1"/>
              <a:t>dengan</a:t>
            </a:r>
            <a:r>
              <a:rPr lang="en-US" dirty="0"/>
              <a:t> </a:t>
            </a:r>
            <a:r>
              <a:rPr lang="en-US" dirty="0" err="1"/>
              <a:t>mengali</a:t>
            </a:r>
            <a:r>
              <a:rPr lang="en-US" dirty="0"/>
              <a:t> HARGA_PEMILIK </a:t>
            </a:r>
            <a:r>
              <a:rPr lang="en-US" dirty="0" err="1"/>
              <a:t>sebesar</a:t>
            </a:r>
            <a:r>
              <a:rPr lang="en-US" dirty="0"/>
              <a:t> 130% </a:t>
            </a:r>
            <a:r>
              <a:rPr lang="en-US" dirty="0" err="1"/>
              <a:t>dengan</a:t>
            </a:r>
            <a:r>
              <a:rPr lang="en-US" dirty="0"/>
              <a:t> </a:t>
            </a:r>
            <a:r>
              <a:rPr lang="en-US" dirty="0" err="1"/>
              <a:t>bantuan</a:t>
            </a:r>
            <a:r>
              <a:rPr lang="en-US" dirty="0"/>
              <a:t> function.</a:t>
            </a:r>
            <a:endParaRPr lang="id-ID" dirty="0"/>
          </a:p>
          <a:p>
            <a:pPr marL="342900" indent="-342900">
              <a:buAutoNum type="arabicPeriod"/>
            </a:pPr>
            <a:r>
              <a:rPr lang="en-US" dirty="0" err="1"/>
              <a:t>Saat</a:t>
            </a:r>
            <a:r>
              <a:rPr lang="en-US" dirty="0"/>
              <a:t> </a:t>
            </a:r>
            <a:r>
              <a:rPr lang="en-US" dirty="0" err="1"/>
              <a:t>pengisian</a:t>
            </a:r>
            <a:r>
              <a:rPr lang="en-US" dirty="0"/>
              <a:t> data </a:t>
            </a:r>
            <a:r>
              <a:rPr lang="en-US" dirty="0" err="1"/>
              <a:t>tabel</a:t>
            </a:r>
            <a:r>
              <a:rPr lang="en-US" dirty="0"/>
              <a:t> PEGAWAI </a:t>
            </a:r>
            <a:r>
              <a:rPr lang="en-US" dirty="0" err="1"/>
              <a:t>maka</a:t>
            </a:r>
            <a:r>
              <a:rPr lang="en-US" dirty="0"/>
              <a:t> </a:t>
            </a:r>
            <a:r>
              <a:rPr lang="en-US" dirty="0" err="1"/>
              <a:t>idnya</a:t>
            </a:r>
            <a:r>
              <a:rPr lang="en-US" dirty="0"/>
              <a:t> </a:t>
            </a:r>
            <a:r>
              <a:rPr lang="en-US" dirty="0" err="1"/>
              <a:t>akan</a:t>
            </a:r>
            <a:r>
              <a:rPr lang="en-US" dirty="0"/>
              <a:t> </a:t>
            </a:r>
            <a:r>
              <a:rPr lang="en-US" dirty="0" err="1"/>
              <a:t>ter</a:t>
            </a:r>
            <a:r>
              <a:rPr lang="en-US" dirty="0"/>
              <a:t> auto increment </a:t>
            </a:r>
            <a:r>
              <a:rPr lang="en-US" dirty="0" err="1"/>
              <a:t>sendiri</a:t>
            </a:r>
            <a:r>
              <a:rPr lang="en-US" dirty="0"/>
              <a:t> </a:t>
            </a:r>
            <a:r>
              <a:rPr lang="en-US" dirty="0" err="1"/>
              <a:t>dengan</a:t>
            </a:r>
            <a:r>
              <a:rPr lang="en-US" dirty="0"/>
              <a:t> </a:t>
            </a:r>
            <a:r>
              <a:rPr lang="en-US" dirty="0" err="1"/>
              <a:t>memanfaatkan</a:t>
            </a:r>
            <a:r>
              <a:rPr lang="en-US" dirty="0"/>
              <a:t> sequence</a:t>
            </a:r>
            <a:endParaRPr lang="id-ID" dirty="0"/>
          </a:p>
          <a:p>
            <a:pPr marL="342900" indent="-342900">
              <a:buAutoNum type="arabicPeriod"/>
            </a:pPr>
            <a:r>
              <a:rPr lang="id-ID" dirty="0"/>
              <a:t>Saat kolom LAMA_TITIP_HARI pada tabel MOBIL terisi, maka akan otomatis mengisi kolom BIAYA_TITIP dalam kolom PEMILIK_LAMA</a:t>
            </a:r>
          </a:p>
          <a:p>
            <a:pPr marL="342900" indent="-342900">
              <a:buAutoNum type="arabicPeriod"/>
            </a:pPr>
            <a:r>
              <a:rPr lang="en-US" dirty="0" err="1"/>
              <a:t>Saat</a:t>
            </a:r>
            <a:r>
              <a:rPr lang="en-US" dirty="0"/>
              <a:t> </a:t>
            </a:r>
            <a:r>
              <a:rPr lang="en-US" dirty="0" err="1"/>
              <a:t>pengisian</a:t>
            </a:r>
            <a:r>
              <a:rPr lang="en-US" dirty="0"/>
              <a:t> data </a:t>
            </a:r>
            <a:r>
              <a:rPr lang="en-US" dirty="0" err="1"/>
              <a:t>tabel</a:t>
            </a:r>
            <a:r>
              <a:rPr lang="en-US" dirty="0"/>
              <a:t> PEMILIK_LAMA </a:t>
            </a:r>
            <a:r>
              <a:rPr lang="en-US" dirty="0" err="1"/>
              <a:t>maka</a:t>
            </a:r>
            <a:r>
              <a:rPr lang="en-US" dirty="0"/>
              <a:t> </a:t>
            </a:r>
            <a:r>
              <a:rPr lang="en-US" dirty="0" err="1"/>
              <a:t>idnya</a:t>
            </a:r>
            <a:r>
              <a:rPr lang="en-US" dirty="0"/>
              <a:t> </a:t>
            </a:r>
            <a:r>
              <a:rPr lang="en-US" dirty="0" err="1"/>
              <a:t>akan</a:t>
            </a:r>
            <a:r>
              <a:rPr lang="en-US" dirty="0"/>
              <a:t> </a:t>
            </a:r>
            <a:r>
              <a:rPr lang="en-US" dirty="0" err="1"/>
              <a:t>ter</a:t>
            </a:r>
            <a:r>
              <a:rPr lang="en-US" dirty="0"/>
              <a:t> auto increment </a:t>
            </a:r>
            <a:r>
              <a:rPr lang="en-US" dirty="0" err="1"/>
              <a:t>sendiri</a:t>
            </a:r>
            <a:r>
              <a:rPr lang="en-US" dirty="0"/>
              <a:t> </a:t>
            </a:r>
            <a:r>
              <a:rPr lang="en-US" dirty="0" err="1"/>
              <a:t>dengan</a:t>
            </a:r>
            <a:r>
              <a:rPr lang="en-US" dirty="0"/>
              <a:t> </a:t>
            </a:r>
            <a:r>
              <a:rPr lang="en-US" dirty="0" err="1"/>
              <a:t>memanfaatkan</a:t>
            </a:r>
            <a:r>
              <a:rPr lang="en-US" dirty="0"/>
              <a:t> </a:t>
            </a:r>
            <a:r>
              <a:rPr lang="en-US" dirty="0" err="1"/>
              <a:t>sequance</a:t>
            </a:r>
            <a:endParaRPr lang="id-ID" dirty="0"/>
          </a:p>
          <a:p>
            <a:pPr marL="342900" indent="-342900">
              <a:buAutoNum type="arabicPeriod"/>
            </a:pPr>
            <a:r>
              <a:rPr lang="en-US" dirty="0" err="1"/>
              <a:t>Saat</a:t>
            </a:r>
            <a:r>
              <a:rPr lang="en-US" dirty="0"/>
              <a:t> </a:t>
            </a:r>
            <a:r>
              <a:rPr lang="en-US" dirty="0" err="1"/>
              <a:t>pengisian</a:t>
            </a:r>
            <a:r>
              <a:rPr lang="en-US" dirty="0"/>
              <a:t> data </a:t>
            </a:r>
            <a:r>
              <a:rPr lang="en-US" dirty="0" err="1"/>
              <a:t>tabel</a:t>
            </a:r>
            <a:r>
              <a:rPr lang="en-US" dirty="0"/>
              <a:t> PEMBAYARAN </a:t>
            </a:r>
            <a:r>
              <a:rPr lang="en-US" dirty="0" err="1"/>
              <a:t>maka</a:t>
            </a:r>
            <a:r>
              <a:rPr lang="en-US" dirty="0"/>
              <a:t> </a:t>
            </a:r>
            <a:r>
              <a:rPr lang="en-US" dirty="0" err="1"/>
              <a:t>idnya</a:t>
            </a:r>
            <a:r>
              <a:rPr lang="en-US" dirty="0"/>
              <a:t> </a:t>
            </a:r>
            <a:r>
              <a:rPr lang="en-US" dirty="0" err="1"/>
              <a:t>akan</a:t>
            </a:r>
            <a:r>
              <a:rPr lang="en-US" dirty="0"/>
              <a:t> </a:t>
            </a:r>
            <a:r>
              <a:rPr lang="en-US" dirty="0" err="1"/>
              <a:t>ter</a:t>
            </a:r>
            <a:r>
              <a:rPr lang="en-US" dirty="0"/>
              <a:t> auto increment </a:t>
            </a:r>
            <a:r>
              <a:rPr lang="en-US" dirty="0" err="1"/>
              <a:t>sendiri</a:t>
            </a:r>
            <a:r>
              <a:rPr lang="en-US" dirty="0"/>
              <a:t> </a:t>
            </a:r>
            <a:r>
              <a:rPr lang="en-US" dirty="0" err="1"/>
              <a:t>dengan</a:t>
            </a:r>
            <a:r>
              <a:rPr lang="en-US" dirty="0"/>
              <a:t> </a:t>
            </a:r>
            <a:r>
              <a:rPr lang="en-US" dirty="0" err="1"/>
              <a:t>memanfaatkan</a:t>
            </a:r>
            <a:r>
              <a:rPr lang="en-US" dirty="0"/>
              <a:t> </a:t>
            </a:r>
            <a:r>
              <a:rPr lang="en-US" dirty="0" err="1"/>
              <a:t>sequance</a:t>
            </a:r>
            <a:endParaRPr lang="id-ID" dirty="0"/>
          </a:p>
          <a:p>
            <a:pPr marL="342900" indent="-342900">
              <a:buAutoNum type="arabicPeriod"/>
            </a:pPr>
            <a:r>
              <a:rPr lang="en-US" dirty="0" err="1"/>
              <a:t>Saat</a:t>
            </a:r>
            <a:r>
              <a:rPr lang="en-US" dirty="0"/>
              <a:t> </a:t>
            </a:r>
            <a:r>
              <a:rPr lang="en-US" dirty="0" err="1"/>
              <a:t>pengisian</a:t>
            </a:r>
            <a:r>
              <a:rPr lang="en-US" dirty="0"/>
              <a:t> data </a:t>
            </a:r>
            <a:r>
              <a:rPr lang="en-US" dirty="0" err="1"/>
              <a:t>tabel</a:t>
            </a:r>
            <a:r>
              <a:rPr lang="en-US" dirty="0"/>
              <a:t> PEMBELIAN </a:t>
            </a:r>
            <a:r>
              <a:rPr lang="en-US" dirty="0" err="1"/>
              <a:t>maka</a:t>
            </a:r>
            <a:r>
              <a:rPr lang="en-US" dirty="0"/>
              <a:t> </a:t>
            </a:r>
            <a:r>
              <a:rPr lang="en-US" dirty="0" err="1"/>
              <a:t>idnya</a:t>
            </a:r>
            <a:r>
              <a:rPr lang="en-US" dirty="0"/>
              <a:t> </a:t>
            </a:r>
            <a:r>
              <a:rPr lang="en-US" dirty="0" err="1"/>
              <a:t>akan</a:t>
            </a:r>
            <a:r>
              <a:rPr lang="en-US" dirty="0"/>
              <a:t> </a:t>
            </a:r>
            <a:r>
              <a:rPr lang="en-US" dirty="0" err="1"/>
              <a:t>ter</a:t>
            </a:r>
            <a:r>
              <a:rPr lang="en-US" dirty="0"/>
              <a:t> auto increment </a:t>
            </a:r>
            <a:r>
              <a:rPr lang="en-US" dirty="0" err="1"/>
              <a:t>sendiri</a:t>
            </a:r>
            <a:r>
              <a:rPr lang="en-US" dirty="0"/>
              <a:t> </a:t>
            </a:r>
            <a:r>
              <a:rPr lang="en-US" dirty="0" err="1"/>
              <a:t>dengan</a:t>
            </a:r>
            <a:r>
              <a:rPr lang="en-US" dirty="0"/>
              <a:t> </a:t>
            </a:r>
            <a:r>
              <a:rPr lang="en-US" dirty="0" err="1"/>
              <a:t>memanfaatkan</a:t>
            </a:r>
            <a:r>
              <a:rPr lang="en-US" dirty="0"/>
              <a:t> </a:t>
            </a:r>
            <a:r>
              <a:rPr lang="en-US" dirty="0" err="1"/>
              <a:t>sequance</a:t>
            </a:r>
            <a:endParaRPr lang="id-ID" dirty="0"/>
          </a:p>
        </p:txBody>
      </p:sp>
    </p:spTree>
    <p:extLst>
      <p:ext uri="{BB962C8B-B14F-4D97-AF65-F5344CB8AC3E}">
        <p14:creationId xmlns:p14="http://schemas.microsoft.com/office/powerpoint/2010/main" val="6780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Judul 1">
            <a:extLst>
              <a:ext uri="{FF2B5EF4-FFF2-40B4-BE49-F238E27FC236}">
                <a16:creationId xmlns:a16="http://schemas.microsoft.com/office/drawing/2014/main" id="{11084AF4-4D92-4E13-97D4-7BBA0F16D992}"/>
              </a:ext>
            </a:extLst>
          </p:cNvPr>
          <p:cNvSpPr>
            <a:spLocks noGrp="1"/>
          </p:cNvSpPr>
          <p:nvPr>
            <p:ph type="title"/>
          </p:nvPr>
        </p:nvSpPr>
        <p:spPr>
          <a:xfrm>
            <a:off x="952108" y="954756"/>
            <a:ext cx="2730414" cy="4946003"/>
          </a:xfrm>
        </p:spPr>
        <p:txBody>
          <a:bodyPr>
            <a:normAutofit/>
          </a:bodyPr>
          <a:lstStyle/>
          <a:p>
            <a:r>
              <a:rPr lang="id-ID">
                <a:solidFill>
                  <a:srgbClr val="FFFFFF"/>
                </a:solidFill>
              </a:rPr>
              <a:t>Proses Bisnis Sistem Informasi</a:t>
            </a:r>
            <a:br>
              <a:rPr lang="id-ID">
                <a:solidFill>
                  <a:srgbClr val="FFFFFF"/>
                </a:solidFill>
              </a:rPr>
            </a:br>
            <a:r>
              <a:rPr lang="id-ID">
                <a:solidFill>
                  <a:srgbClr val="FFFFFF"/>
                </a:solidFill>
              </a:rPr>
              <a:t>Showroom Mobil bekas</a:t>
            </a:r>
          </a:p>
        </p:txBody>
      </p:sp>
      <p:sp>
        <p:nvSpPr>
          <p:cNvPr id="9"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ampungan Konten 2">
            <a:extLst>
              <a:ext uri="{FF2B5EF4-FFF2-40B4-BE49-F238E27FC236}">
                <a16:creationId xmlns:a16="http://schemas.microsoft.com/office/drawing/2014/main" id="{04271E10-BCD1-40EF-9883-1B122DCBAE21}"/>
              </a:ext>
            </a:extLst>
          </p:cNvPr>
          <p:cNvSpPr>
            <a:spLocks noGrp="1"/>
          </p:cNvSpPr>
          <p:nvPr>
            <p:ph idx="1"/>
          </p:nvPr>
        </p:nvSpPr>
        <p:spPr>
          <a:xfrm>
            <a:off x="5140934" y="469900"/>
            <a:ext cx="5953630" cy="5405968"/>
          </a:xfrm>
        </p:spPr>
        <p:txBody>
          <a:bodyPr anchor="ctr">
            <a:normAutofit fontScale="92500"/>
          </a:bodyPr>
          <a:lstStyle/>
          <a:p>
            <a:pPr marL="0" indent="0" algn="just">
              <a:lnSpc>
                <a:spcPct val="90000"/>
              </a:lnSpc>
              <a:buNone/>
            </a:pPr>
            <a:r>
              <a:rPr lang="id-ID" sz="2000" dirty="0"/>
              <a:t>Perusahaan </a:t>
            </a:r>
            <a:r>
              <a:rPr lang="id-ID" sz="2000" dirty="0" err="1"/>
              <a:t>showroom</a:t>
            </a:r>
            <a:r>
              <a:rPr lang="id-ID" sz="2000" dirty="0"/>
              <a:t> mobil ini adalah perusahaan yang bergerak dalam penjualan mobil bekas, dan memiliki pasar dalam kota. Perusahaan </a:t>
            </a:r>
            <a:r>
              <a:rPr lang="id-ID" sz="2000" dirty="0" err="1"/>
              <a:t>showroom</a:t>
            </a:r>
            <a:r>
              <a:rPr lang="id-ID" sz="2000" dirty="0"/>
              <a:t> mobil bekas ini akan bekerja sama dengan penjual mobil bekas ingin menjual mobil lamanya. Pemilik lama mobil akan menitipkan mobilnya di dalam showroom perusahaan, dengan harga jual yang disepakati, dan memiliki akan memiliki record tanggal titip.</a:t>
            </a:r>
            <a:r>
              <a:rPr lang="en-US" sz="2000" dirty="0"/>
              <a:t> </a:t>
            </a:r>
            <a:r>
              <a:rPr lang="en-US" sz="2000" dirty="0" err="1"/>
              <a:t>Pemilik</a:t>
            </a:r>
            <a:r>
              <a:rPr lang="en-US" sz="2000" dirty="0"/>
              <a:t> lama </a:t>
            </a:r>
            <a:r>
              <a:rPr lang="en-US" sz="2000" dirty="0" err="1"/>
              <a:t>akan</a:t>
            </a:r>
            <a:r>
              <a:rPr lang="en-US" sz="2000" dirty="0"/>
              <a:t> </a:t>
            </a:r>
            <a:r>
              <a:rPr lang="en-US" sz="2000" dirty="0" err="1"/>
              <a:t>menentukan</a:t>
            </a:r>
            <a:r>
              <a:rPr lang="en-US" sz="2000" dirty="0"/>
              <a:t> </a:t>
            </a:r>
            <a:r>
              <a:rPr lang="en-US" sz="2000" dirty="0" err="1"/>
              <a:t>berapa</a:t>
            </a:r>
            <a:r>
              <a:rPr lang="en-US" sz="2000" dirty="0"/>
              <a:t> lama </a:t>
            </a:r>
            <a:r>
              <a:rPr lang="en-US" sz="2000" dirty="0" err="1"/>
              <a:t>mobilnya</a:t>
            </a:r>
            <a:r>
              <a:rPr lang="en-US" sz="2000" dirty="0"/>
              <a:t> </a:t>
            </a:r>
            <a:r>
              <a:rPr lang="en-US" sz="2000" dirty="0" err="1"/>
              <a:t>akan</a:t>
            </a:r>
            <a:r>
              <a:rPr lang="en-US" sz="2000" dirty="0"/>
              <a:t> di </a:t>
            </a:r>
            <a:r>
              <a:rPr lang="en-US" sz="2000" dirty="0" err="1"/>
              <a:t>titipkan</a:t>
            </a:r>
            <a:r>
              <a:rPr lang="en-US" sz="2000" dirty="0"/>
              <a:t> di showroom </a:t>
            </a:r>
            <a:r>
              <a:rPr lang="en-US" sz="2000" dirty="0" err="1"/>
              <a:t>mobil</a:t>
            </a:r>
            <a:r>
              <a:rPr lang="en-US" sz="2000" dirty="0"/>
              <a:t>, </a:t>
            </a:r>
            <a:r>
              <a:rPr lang="en-US" sz="2000" dirty="0" err="1"/>
              <a:t>dari</a:t>
            </a:r>
            <a:r>
              <a:rPr lang="en-US" sz="2000" dirty="0"/>
              <a:t> lama </a:t>
            </a:r>
            <a:r>
              <a:rPr lang="en-US" sz="2000" dirty="0" err="1"/>
              <a:t>waktu</a:t>
            </a:r>
            <a:r>
              <a:rPr lang="en-US" sz="2000" dirty="0"/>
              <a:t> </a:t>
            </a:r>
            <a:r>
              <a:rPr lang="en-US" sz="2000" dirty="0" err="1"/>
              <a:t>titipnya</a:t>
            </a:r>
            <a:r>
              <a:rPr lang="en-US" sz="2000" dirty="0"/>
              <a:t> </a:t>
            </a:r>
            <a:r>
              <a:rPr lang="en-US" sz="2000" dirty="0" err="1"/>
              <a:t>akan</a:t>
            </a:r>
            <a:r>
              <a:rPr lang="en-US" sz="2000" dirty="0"/>
              <a:t> </a:t>
            </a:r>
            <a:r>
              <a:rPr lang="en-US" sz="2000" dirty="0" err="1"/>
              <a:t>ditentukan</a:t>
            </a:r>
            <a:r>
              <a:rPr lang="en-US" sz="2000" dirty="0"/>
              <a:t> </a:t>
            </a:r>
            <a:r>
              <a:rPr lang="en-US" sz="2000" dirty="0" err="1"/>
              <a:t>biaya</a:t>
            </a:r>
            <a:r>
              <a:rPr lang="en-US" sz="2000" dirty="0"/>
              <a:t> </a:t>
            </a:r>
            <a:r>
              <a:rPr lang="en-US" sz="2000" dirty="0" err="1"/>
              <a:t>untuk</a:t>
            </a:r>
            <a:r>
              <a:rPr lang="en-US" sz="2000" dirty="0"/>
              <a:t> </a:t>
            </a:r>
            <a:r>
              <a:rPr lang="en-US" sz="2000" dirty="0" err="1"/>
              <a:t>menitipkannya</a:t>
            </a:r>
            <a:r>
              <a:rPr lang="en-US" sz="2000" dirty="0"/>
              <a:t>.</a:t>
            </a:r>
            <a:endParaRPr lang="id-ID" dirty="0"/>
          </a:p>
          <a:p>
            <a:pPr marL="0" indent="0" algn="just">
              <a:lnSpc>
                <a:spcPct val="90000"/>
              </a:lnSpc>
              <a:buNone/>
            </a:pPr>
            <a:r>
              <a:rPr lang="id-ID" sz="2000" dirty="0"/>
              <a:t>Lalu perusahaan </a:t>
            </a:r>
            <a:r>
              <a:rPr lang="id-ID" sz="2000" dirty="0" err="1"/>
              <a:t>showroom</a:t>
            </a:r>
            <a:r>
              <a:rPr lang="id-ID" sz="2000" dirty="0"/>
              <a:t> mobil akan menaikkan harga jualnya, yang selisihnya akan menjadi keuntungan. Akan terdapat pegawai yang mengurusi mengenai pembelian mobil oleh pelanggan. Untuk pembayarannya akhir, pelanggan memiliki banyak opsi untuk pembayaran. Seperti </a:t>
            </a:r>
            <a:r>
              <a:rPr lang="id-ID" sz="2000" dirty="0" err="1"/>
              <a:t>cash</a:t>
            </a:r>
            <a:r>
              <a:rPr lang="id-ID" sz="2000" dirty="0"/>
              <a:t>, dan debit yang akan dibayarkan oleh pelanggan. Juga akan ada biaya admin tergantung bank yang dipilih</a:t>
            </a:r>
            <a:r>
              <a:rPr lang="en-US" sz="2000" dirty="0"/>
              <a:t>.</a:t>
            </a:r>
            <a:endParaRPr lang="id-ID" sz="2000" dirty="0"/>
          </a:p>
          <a:p>
            <a:pPr marL="0" indent="0" algn="just">
              <a:lnSpc>
                <a:spcPct val="90000"/>
              </a:lnSpc>
              <a:buNone/>
            </a:pPr>
            <a:r>
              <a:rPr lang="id-ID" sz="2000" dirty="0"/>
              <a:t>Untuk pelanggan yang sudah pernah membeli </a:t>
            </a:r>
            <a:r>
              <a:rPr lang="id-ID" sz="2000" dirty="0" err="1"/>
              <a:t>disini</a:t>
            </a:r>
            <a:r>
              <a:rPr lang="id-ID" sz="2000" dirty="0"/>
              <a:t> akan mendapatkan diskon sebesar 5% dari harga mobil.</a:t>
            </a:r>
          </a:p>
        </p:txBody>
      </p:sp>
    </p:spTree>
    <p:extLst>
      <p:ext uri="{BB962C8B-B14F-4D97-AF65-F5344CB8AC3E}">
        <p14:creationId xmlns:p14="http://schemas.microsoft.com/office/powerpoint/2010/main" val="2520118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5"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8"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0"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7"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Judul 1">
            <a:extLst>
              <a:ext uri="{FF2B5EF4-FFF2-40B4-BE49-F238E27FC236}">
                <a16:creationId xmlns:a16="http://schemas.microsoft.com/office/drawing/2014/main" id="{051F0E29-47DB-4CA3-8E78-02F1A4BAE265}"/>
              </a:ext>
            </a:extLst>
          </p:cNvPr>
          <p:cNvSpPr>
            <a:spLocks noGrp="1"/>
          </p:cNvSpPr>
          <p:nvPr>
            <p:ph type="title"/>
          </p:nvPr>
        </p:nvSpPr>
        <p:spPr>
          <a:xfrm>
            <a:off x="826852" y="872061"/>
            <a:ext cx="3073940" cy="3436688"/>
          </a:xfrm>
        </p:spPr>
        <p:txBody>
          <a:bodyPr vert="horz" lIns="91440" tIns="45720" rIns="91440" bIns="45720" rtlCol="0" anchor="b">
            <a:normAutofit/>
          </a:bodyPr>
          <a:lstStyle/>
          <a:p>
            <a:pPr>
              <a:lnSpc>
                <a:spcPct val="90000"/>
              </a:lnSpc>
            </a:pPr>
            <a:r>
              <a:rPr lang="en-US" sz="3700">
                <a:solidFill>
                  <a:srgbClr val="262626"/>
                </a:solidFill>
              </a:rPr>
              <a:t>SKEMA CDM USAHA SHOWROOM</a:t>
            </a: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Judul 1">
            <a:extLst>
              <a:ext uri="{FF2B5EF4-FFF2-40B4-BE49-F238E27FC236}">
                <a16:creationId xmlns:a16="http://schemas.microsoft.com/office/drawing/2014/main" id="{54E088E0-4668-41A8-B0E7-028C0DA705CA}"/>
              </a:ext>
            </a:extLst>
          </p:cNvPr>
          <p:cNvSpPr txBox="1">
            <a:spLocks/>
          </p:cNvSpPr>
          <p:nvPr/>
        </p:nvSpPr>
        <p:spPr>
          <a:xfrm>
            <a:off x="2439950" y="2525182"/>
            <a:ext cx="3360772"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endParaRPr lang="en-US" sz="2800">
              <a:solidFill>
                <a:srgbClr val="262626"/>
              </a:solidFill>
            </a:endParaRPr>
          </a:p>
        </p:txBody>
      </p:sp>
      <p:pic>
        <p:nvPicPr>
          <p:cNvPr id="6" name="Picture 5">
            <a:extLst>
              <a:ext uri="{FF2B5EF4-FFF2-40B4-BE49-F238E27FC236}">
                <a16:creationId xmlns:a16="http://schemas.microsoft.com/office/drawing/2014/main" id="{8F69B001-4A31-4DF2-AEC0-DAA9A7A9C5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050" y="1174792"/>
            <a:ext cx="7251390" cy="4201540"/>
          </a:xfrm>
          <a:prstGeom prst="rect">
            <a:avLst/>
          </a:prstGeom>
        </p:spPr>
      </p:pic>
    </p:spTree>
    <p:extLst>
      <p:ext uri="{BB962C8B-B14F-4D97-AF65-F5344CB8AC3E}">
        <p14:creationId xmlns:p14="http://schemas.microsoft.com/office/powerpoint/2010/main" val="362286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Gambar 4" descr="Sebuah gambar berisi teks, peta&#10;&#10;Deskripsi yang dihasilkan dengan keyakinan sangat tinggi">
            <a:extLst>
              <a:ext uri="{FF2B5EF4-FFF2-40B4-BE49-F238E27FC236}">
                <a16:creationId xmlns:a16="http://schemas.microsoft.com/office/drawing/2014/main" id="{CFFA6AF9-4C15-4AD9-A8DF-B0FCF29D2E86}"/>
              </a:ext>
            </a:extLst>
          </p:cNvPr>
          <p:cNvPicPr>
            <a:picLocks noChangeAspect="1"/>
          </p:cNvPicPr>
          <p:nvPr/>
        </p:nvPicPr>
        <p:blipFill>
          <a:blip r:embed="rId3"/>
          <a:stretch>
            <a:fillRect/>
          </a:stretch>
        </p:blipFill>
        <p:spPr>
          <a:xfrm>
            <a:off x="1791365" y="1115259"/>
            <a:ext cx="8609270" cy="4627483"/>
          </a:xfrm>
          <a:prstGeom prst="rect">
            <a:avLst/>
          </a:prstGeom>
        </p:spPr>
      </p:pic>
    </p:spTree>
    <p:extLst>
      <p:ext uri="{BB962C8B-B14F-4D97-AF65-F5344CB8AC3E}">
        <p14:creationId xmlns:p14="http://schemas.microsoft.com/office/powerpoint/2010/main" val="2537313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512695" y="401574"/>
            <a:ext cx="6690290" cy="5935218"/>
          </a:xfrm>
          <a:prstGeom prst="rect">
            <a:avLst/>
          </a:prstGeom>
        </p:spPr>
      </p:pic>
    </p:spTree>
    <p:extLst>
      <p:ext uri="{BB962C8B-B14F-4D97-AF65-F5344CB8AC3E}">
        <p14:creationId xmlns:p14="http://schemas.microsoft.com/office/powerpoint/2010/main" val="31586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 name="Gambar 2" descr="Sebuah gambar berisi cuplikan layar, teks&#10;&#10;Deskripsi yang dihasilkan dengan keyakinan sangat tinggi">
            <a:extLst>
              <a:ext uri="{FF2B5EF4-FFF2-40B4-BE49-F238E27FC236}">
                <a16:creationId xmlns:a16="http://schemas.microsoft.com/office/drawing/2014/main" id="{FA92CE3C-4E12-429A-B5C4-1EA703AC05E1}"/>
              </a:ext>
            </a:extLst>
          </p:cNvPr>
          <p:cNvPicPr>
            <a:picLocks noChangeAspect="1"/>
          </p:cNvPicPr>
          <p:nvPr/>
        </p:nvPicPr>
        <p:blipFill>
          <a:blip r:embed="rId3"/>
          <a:stretch>
            <a:fillRect/>
          </a:stretch>
        </p:blipFill>
        <p:spPr>
          <a:xfrm>
            <a:off x="1621182" y="848994"/>
            <a:ext cx="8960677" cy="5160010"/>
          </a:xfrm>
          <a:prstGeom prst="rect">
            <a:avLst/>
          </a:prstGeom>
        </p:spPr>
      </p:pic>
    </p:spTree>
    <p:extLst>
      <p:ext uri="{BB962C8B-B14F-4D97-AF65-F5344CB8AC3E}">
        <p14:creationId xmlns:p14="http://schemas.microsoft.com/office/powerpoint/2010/main" val="72526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 name="Gambar 2" descr="Sebuah gambar berisi cuplikan layar&#10;&#10;Deskripsi yang dihasilkan dengan keyakinan sangat tinggi">
            <a:extLst>
              <a:ext uri="{FF2B5EF4-FFF2-40B4-BE49-F238E27FC236}">
                <a16:creationId xmlns:a16="http://schemas.microsoft.com/office/drawing/2014/main" id="{C0D55AE9-041C-474A-97FA-62272965E798}"/>
              </a:ext>
            </a:extLst>
          </p:cNvPr>
          <p:cNvPicPr>
            <a:picLocks noChangeAspect="1"/>
          </p:cNvPicPr>
          <p:nvPr/>
        </p:nvPicPr>
        <p:blipFill>
          <a:blip r:embed="rId3"/>
          <a:stretch>
            <a:fillRect/>
          </a:stretch>
        </p:blipFill>
        <p:spPr>
          <a:xfrm>
            <a:off x="758302" y="1274480"/>
            <a:ext cx="10722745" cy="4343042"/>
          </a:xfrm>
          <a:prstGeom prst="rect">
            <a:avLst/>
          </a:prstGeom>
        </p:spPr>
      </p:pic>
    </p:spTree>
    <p:extLst>
      <p:ext uri="{BB962C8B-B14F-4D97-AF65-F5344CB8AC3E}">
        <p14:creationId xmlns:p14="http://schemas.microsoft.com/office/powerpoint/2010/main" val="259465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Gambar 3" descr="Sebuah gambar berisi cuplikan layar&#10;&#10;Deskripsi yang dihasilkan dengan keyakinan sangat tinggi">
            <a:extLst>
              <a:ext uri="{FF2B5EF4-FFF2-40B4-BE49-F238E27FC236}">
                <a16:creationId xmlns:a16="http://schemas.microsoft.com/office/drawing/2014/main" id="{36771595-CB94-42E2-8B1A-E320E96653D3}"/>
              </a:ext>
            </a:extLst>
          </p:cNvPr>
          <p:cNvPicPr>
            <a:picLocks noChangeAspect="1"/>
          </p:cNvPicPr>
          <p:nvPr/>
        </p:nvPicPr>
        <p:blipFill rotWithShape="1">
          <a:blip r:embed="rId3"/>
          <a:srcRect r="630"/>
          <a:stretch/>
        </p:blipFill>
        <p:spPr>
          <a:xfrm>
            <a:off x="628034" y="673313"/>
            <a:ext cx="10901284" cy="5567463"/>
          </a:xfrm>
          <a:prstGeom prst="rect">
            <a:avLst/>
          </a:prstGeom>
        </p:spPr>
      </p:pic>
    </p:spTree>
    <p:extLst>
      <p:ext uri="{BB962C8B-B14F-4D97-AF65-F5344CB8AC3E}">
        <p14:creationId xmlns:p14="http://schemas.microsoft.com/office/powerpoint/2010/main" val="72191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 name="Gambar 2" descr="Sebuah gambar berisi cuplikan layar&#10;&#10;Deskripsi yang dihasilkan dengan keyakinan sangat tinggi">
            <a:extLst>
              <a:ext uri="{FF2B5EF4-FFF2-40B4-BE49-F238E27FC236}">
                <a16:creationId xmlns:a16="http://schemas.microsoft.com/office/drawing/2014/main" id="{ED7989BC-712A-4E05-AC2C-F5DF9E4B8FF9}"/>
              </a:ext>
            </a:extLst>
          </p:cNvPr>
          <p:cNvPicPr>
            <a:picLocks noChangeAspect="1"/>
          </p:cNvPicPr>
          <p:nvPr/>
        </p:nvPicPr>
        <p:blipFill>
          <a:blip r:embed="rId3"/>
          <a:stretch>
            <a:fillRect/>
          </a:stretch>
        </p:blipFill>
        <p:spPr>
          <a:xfrm>
            <a:off x="1793075" y="1149305"/>
            <a:ext cx="8586937" cy="4615479"/>
          </a:xfrm>
          <a:prstGeom prst="rect">
            <a:avLst/>
          </a:prstGeom>
        </p:spPr>
      </p:pic>
    </p:spTree>
    <p:extLst>
      <p:ext uri="{BB962C8B-B14F-4D97-AF65-F5344CB8AC3E}">
        <p14:creationId xmlns:p14="http://schemas.microsoft.com/office/powerpoint/2010/main" val="13143569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83</TotalTime>
  <Words>322</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FINAL PROJECT MBD A</vt:lpstr>
      <vt:lpstr>Proses Bisnis Sistem Informasi Showroom Mobil bekas</vt:lpstr>
      <vt:lpstr>SKEMA CDM USAHA SHOWROOM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Proposal Individu</vt:lpstr>
      <vt:lpstr>PowerPoint Presentation</vt:lpstr>
      <vt:lpstr>PowerPoint Presentation</vt:lpstr>
      <vt:lpstr>PowerPoint Presentation</vt:lpstr>
      <vt:lpstr>Proposal Individu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Timotius Wishnu Binsar Pardede</cp:lastModifiedBy>
  <cp:revision>18</cp:revision>
  <dcterms:created xsi:type="dcterms:W3CDTF">2012-09-26T23:43:58Z</dcterms:created>
  <dcterms:modified xsi:type="dcterms:W3CDTF">2019-05-05T17:51:49Z</dcterms:modified>
</cp:coreProperties>
</file>