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CC4"/>
    <a:srgbClr val="B8A4A1"/>
    <a:srgbClr val="FCD5CE"/>
    <a:srgbClr val="828282"/>
    <a:srgbClr val="FFB5A7"/>
    <a:srgbClr val="FEC89A"/>
    <a:srgbClr val="F8ED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456C8-494F-414B-A7B0-6170EC60B352}" type="datetimeFigureOut">
              <a:rPr lang="en-IN" smtClean="0"/>
              <a:t>20-11-2022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433EC-4FF3-4D97-A58A-50AD398166DB}" type="slidenum">
              <a:rPr lang="en-IN" smtClean="0"/>
              <a:t>‹#›</a:t>
            </a:fld>
            <a:endParaRPr lang="en-IN"/>
          </a:p>
        </p:txBody>
      </p:sp>
    </p:spTree>
    <p:extLst>
      <p:ext uri="{BB962C8B-B14F-4D97-AF65-F5344CB8AC3E}">
        <p14:creationId xmlns:p14="http://schemas.microsoft.com/office/powerpoint/2010/main" val="205461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F433EC-4FF3-4D97-A58A-50AD398166DB}" type="slidenum">
              <a:rPr lang="en-IN" smtClean="0"/>
              <a:t>2</a:t>
            </a:fld>
            <a:endParaRPr lang="en-IN"/>
          </a:p>
        </p:txBody>
      </p:sp>
    </p:spTree>
    <p:extLst>
      <p:ext uri="{BB962C8B-B14F-4D97-AF65-F5344CB8AC3E}">
        <p14:creationId xmlns:p14="http://schemas.microsoft.com/office/powerpoint/2010/main" val="886022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116E-E338-BFAC-1436-5359641B8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6B2F3E-DE95-5BB5-7D4E-6DD8B3FCB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33C47F-363E-DD84-0121-513E2D2A5BDA}"/>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5" name="Footer Placeholder 4">
            <a:extLst>
              <a:ext uri="{FF2B5EF4-FFF2-40B4-BE49-F238E27FC236}">
                <a16:creationId xmlns:a16="http://schemas.microsoft.com/office/drawing/2014/main" id="{CC13ECA9-DBF0-786B-0A74-F2C57E4F6A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B8B63-95E7-905C-069F-C238CE267C1D}"/>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238062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16BB-73E2-38E5-297A-D3D2868DEC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1DAAB8-1B99-D1B0-B49A-DC7B7D033E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A241A-18D4-9304-5DED-CD8F60F149EA}"/>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5" name="Footer Placeholder 4">
            <a:extLst>
              <a:ext uri="{FF2B5EF4-FFF2-40B4-BE49-F238E27FC236}">
                <a16:creationId xmlns:a16="http://schemas.microsoft.com/office/drawing/2014/main" id="{3CB027D6-1C15-5117-CA3E-E933462C9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5E26C-12D0-85F0-88FB-F6ED65A0ED38}"/>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240500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725B7-19A3-0211-C0CD-FF314EA99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39950F-8D07-2893-843D-1C0DAC9DDD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4B37E-1CAA-C2A3-829B-F969AF449723}"/>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5" name="Footer Placeholder 4">
            <a:extLst>
              <a:ext uri="{FF2B5EF4-FFF2-40B4-BE49-F238E27FC236}">
                <a16:creationId xmlns:a16="http://schemas.microsoft.com/office/drawing/2014/main" id="{D95DDFEA-3540-C405-4649-E7D046F5E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B42FB-CFA4-65AD-CEAB-8D44137597D6}"/>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65232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71F2-7E75-6EA0-ABA7-C359760520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9670A5-F5BB-DFB4-7AF7-FAA980D68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E5700-71CE-030B-A185-CF25DAE51FF3}"/>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5" name="Footer Placeholder 4">
            <a:extLst>
              <a:ext uri="{FF2B5EF4-FFF2-40B4-BE49-F238E27FC236}">
                <a16:creationId xmlns:a16="http://schemas.microsoft.com/office/drawing/2014/main" id="{00F7FF11-D91C-95BD-EFA1-281641735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9E261-825B-BC2E-71B1-FEE7370AC61D}"/>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93802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A34B-272C-3DE0-818F-E778802FAD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F89C09-4793-E351-DDCD-F06371273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44B0F-80D2-ED4D-A185-DC905324D204}"/>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5" name="Footer Placeholder 4">
            <a:extLst>
              <a:ext uri="{FF2B5EF4-FFF2-40B4-BE49-F238E27FC236}">
                <a16:creationId xmlns:a16="http://schemas.microsoft.com/office/drawing/2014/main" id="{49059F9F-E032-D4CF-0041-295C7412F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3BA5B-423C-77CE-399F-D7983C0BBA26}"/>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89974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2E83-ECAD-6072-566A-1D9892229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442483-2766-D07A-414D-E103CAEFF6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2D0A4C-6CF7-6B87-56A1-D07D66654E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D95F59-99F6-7B40-BD50-336E5DD6E36D}"/>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6" name="Footer Placeholder 5">
            <a:extLst>
              <a:ext uri="{FF2B5EF4-FFF2-40B4-BE49-F238E27FC236}">
                <a16:creationId xmlns:a16="http://schemas.microsoft.com/office/drawing/2014/main" id="{CF5418A8-A73A-7986-E025-C48E7BED0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5BC09B-AB3B-8611-2C5A-7ACB655D6CB0}"/>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146954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F45F-51A9-AE02-F4A6-612CB4055D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F5E58D-CF96-C2A6-4FE4-FD3123BC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C1D30-45E5-D39E-82A2-8CCEC10EB4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15DCAB-DD49-AD6A-06DD-30F0E18ED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DE4F0-411B-4E61-E52F-88B25E0B7B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602EDD-8D19-2A0D-EAA1-8A0D5E6E98F7}"/>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8" name="Footer Placeholder 7">
            <a:extLst>
              <a:ext uri="{FF2B5EF4-FFF2-40B4-BE49-F238E27FC236}">
                <a16:creationId xmlns:a16="http://schemas.microsoft.com/office/drawing/2014/main" id="{BE2EAE3C-D130-2967-1BD8-F97CC0CC8A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91A13A-A475-E0BC-696C-EE1850C55375}"/>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87156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9BBF-FB11-6BB0-9E27-26B68E3211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7FF61F-EEC2-87FE-A2C1-E481C8B0E732}"/>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4" name="Footer Placeholder 3">
            <a:extLst>
              <a:ext uri="{FF2B5EF4-FFF2-40B4-BE49-F238E27FC236}">
                <a16:creationId xmlns:a16="http://schemas.microsoft.com/office/drawing/2014/main" id="{53136F28-E8E2-A407-6221-ADD747C44A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C1AFB5-15A0-6527-3013-544516E357E6}"/>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21112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24672-04C1-1326-AF16-37D8051D1F29}"/>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3" name="Footer Placeholder 2">
            <a:extLst>
              <a:ext uri="{FF2B5EF4-FFF2-40B4-BE49-F238E27FC236}">
                <a16:creationId xmlns:a16="http://schemas.microsoft.com/office/drawing/2014/main" id="{A9451F4D-EEFA-354F-B0F7-C8FA312BB1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D9CBDD-970C-4E89-F019-278BEC48E7B6}"/>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392215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94EA-48F8-4E79-EFB4-3E033D1CE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BF6B2F-8B30-7E35-1CD9-5C470D8C2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6FDB99-49CA-7069-FA54-875BBCC8A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B6E09-6C80-82BA-7C04-6E9B7F5CADD1}"/>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6" name="Footer Placeholder 5">
            <a:extLst>
              <a:ext uri="{FF2B5EF4-FFF2-40B4-BE49-F238E27FC236}">
                <a16:creationId xmlns:a16="http://schemas.microsoft.com/office/drawing/2014/main" id="{F0655085-2775-BD52-3F4F-1F1832AB9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0DF04-2590-A86A-BFF2-2AF46BD4849F}"/>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137937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92DF-077C-EBA6-B0B0-99ED1A347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DDAABA-4257-EBAE-D9F4-8914766AF6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CF5D2A-708C-F5B2-861E-39AE224BE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6279E-890D-1306-23CE-D30F1D72ADBD}"/>
              </a:ext>
            </a:extLst>
          </p:cNvPr>
          <p:cNvSpPr>
            <a:spLocks noGrp="1"/>
          </p:cNvSpPr>
          <p:nvPr>
            <p:ph type="dt" sz="half" idx="10"/>
          </p:nvPr>
        </p:nvSpPr>
        <p:spPr/>
        <p:txBody>
          <a:bodyPr/>
          <a:lstStyle/>
          <a:p>
            <a:fld id="{AB1B3258-6A05-4D38-9651-C2A5CBC97711}" type="datetimeFigureOut">
              <a:rPr lang="en-IN" smtClean="0"/>
              <a:t>20-11-2022</a:t>
            </a:fld>
            <a:endParaRPr lang="en-IN"/>
          </a:p>
        </p:txBody>
      </p:sp>
      <p:sp>
        <p:nvSpPr>
          <p:cNvPr id="6" name="Footer Placeholder 5">
            <a:extLst>
              <a:ext uri="{FF2B5EF4-FFF2-40B4-BE49-F238E27FC236}">
                <a16:creationId xmlns:a16="http://schemas.microsoft.com/office/drawing/2014/main" id="{C9B1E042-9113-0390-C286-68033DD03A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C7E18-1E8C-4A97-2574-98B311AE4263}"/>
              </a:ext>
            </a:extLst>
          </p:cNvPr>
          <p:cNvSpPr>
            <a:spLocks noGrp="1"/>
          </p:cNvSpPr>
          <p:nvPr>
            <p:ph type="sldNum" sz="quarter" idx="12"/>
          </p:nvPr>
        </p:nvSpPr>
        <p:spPr/>
        <p:txBody>
          <a:bodyPr/>
          <a:lstStyle/>
          <a:p>
            <a:fld id="{B4206D93-854D-4CAB-B5FF-CB2435ED282E}" type="slidenum">
              <a:rPr lang="en-IN" smtClean="0"/>
              <a:t>‹#›</a:t>
            </a:fld>
            <a:endParaRPr lang="en-IN"/>
          </a:p>
        </p:txBody>
      </p:sp>
    </p:spTree>
    <p:extLst>
      <p:ext uri="{BB962C8B-B14F-4D97-AF65-F5344CB8AC3E}">
        <p14:creationId xmlns:p14="http://schemas.microsoft.com/office/powerpoint/2010/main" val="221081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B7894-ABF7-E44B-4388-1A08BDF89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E84D1D-6A95-C78F-B123-0CDC31B864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C3E276-263E-C554-126C-3CF378351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B3258-6A05-4D38-9651-C2A5CBC97711}" type="datetimeFigureOut">
              <a:rPr lang="en-IN" smtClean="0"/>
              <a:t>20-11-2022</a:t>
            </a:fld>
            <a:endParaRPr lang="en-IN"/>
          </a:p>
        </p:txBody>
      </p:sp>
      <p:sp>
        <p:nvSpPr>
          <p:cNvPr id="5" name="Footer Placeholder 4">
            <a:extLst>
              <a:ext uri="{FF2B5EF4-FFF2-40B4-BE49-F238E27FC236}">
                <a16:creationId xmlns:a16="http://schemas.microsoft.com/office/drawing/2014/main" id="{551E03C4-0818-3B98-F1C8-A632B1B73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634C6F-709C-8907-0C93-C0EBE1559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06D93-854D-4CAB-B5FF-CB2435ED282E}" type="slidenum">
              <a:rPr lang="en-IN" smtClean="0"/>
              <a:t>‹#›</a:t>
            </a:fld>
            <a:endParaRPr lang="en-IN"/>
          </a:p>
        </p:txBody>
      </p:sp>
    </p:spTree>
    <p:extLst>
      <p:ext uri="{BB962C8B-B14F-4D97-AF65-F5344CB8AC3E}">
        <p14:creationId xmlns:p14="http://schemas.microsoft.com/office/powerpoint/2010/main" val="133482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5A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20B9-9615-7327-0EC1-8011A799AA24}"/>
              </a:ext>
            </a:extLst>
          </p:cNvPr>
          <p:cNvSpPr>
            <a:spLocks noGrp="1"/>
          </p:cNvSpPr>
          <p:nvPr>
            <p:ph type="ctrTitle"/>
          </p:nvPr>
        </p:nvSpPr>
        <p:spPr>
          <a:xfrm>
            <a:off x="1524000" y="1122363"/>
            <a:ext cx="9144000" cy="2476871"/>
          </a:xfrm>
        </p:spPr>
        <p:txBody>
          <a:bodyPr>
            <a:normAutofit fontScale="90000"/>
          </a:bodyPr>
          <a:lstStyle/>
          <a:p>
            <a:pPr>
              <a:lnSpc>
                <a:spcPct val="150000"/>
              </a:lnSpc>
            </a:pPr>
            <a:r>
              <a:rPr lang="en-IN" dirty="0">
                <a:solidFill>
                  <a:schemeClr val="bg1">
                    <a:lumMod val="95000"/>
                  </a:schemeClr>
                </a:solidFill>
                <a:latin typeface="Montserrat" panose="00000500000000000000" pitchFamily="2" charset="0"/>
              </a:rPr>
              <a:t>Router Access Restriction on VLAN Network</a:t>
            </a:r>
          </a:p>
        </p:txBody>
      </p:sp>
      <p:pic>
        <p:nvPicPr>
          <p:cNvPr id="6" name="Graphic 5">
            <a:extLst>
              <a:ext uri="{FF2B5EF4-FFF2-40B4-BE49-F238E27FC236}">
                <a16:creationId xmlns:a16="http://schemas.microsoft.com/office/drawing/2014/main" id="{F4FC7E8A-253D-17F2-40FB-1DBCCBB599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1600972" y="2294884"/>
            <a:ext cx="8856083" cy="131828"/>
          </a:xfrm>
          <a:prstGeom prst="rect">
            <a:avLst/>
          </a:prstGeom>
        </p:spPr>
      </p:pic>
      <p:pic>
        <p:nvPicPr>
          <p:cNvPr id="7" name="Graphic 6">
            <a:extLst>
              <a:ext uri="{FF2B5EF4-FFF2-40B4-BE49-F238E27FC236}">
                <a16:creationId xmlns:a16="http://schemas.microsoft.com/office/drawing/2014/main" id="{4AB7A12C-05B7-4B00-35F8-EF9FDFF5D2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3093164" y="3653470"/>
            <a:ext cx="6216471" cy="115733"/>
          </a:xfrm>
          <a:prstGeom prst="rect">
            <a:avLst/>
          </a:prstGeom>
        </p:spPr>
      </p:pic>
    </p:spTree>
    <p:extLst>
      <p:ext uri="{BB962C8B-B14F-4D97-AF65-F5344CB8AC3E}">
        <p14:creationId xmlns:p14="http://schemas.microsoft.com/office/powerpoint/2010/main" val="405098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D5C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B111-7D54-057E-9EA0-CA74E95A422E}"/>
              </a:ext>
            </a:extLst>
          </p:cNvPr>
          <p:cNvSpPr>
            <a:spLocks noGrp="1"/>
          </p:cNvSpPr>
          <p:nvPr>
            <p:ph type="title"/>
          </p:nvPr>
        </p:nvSpPr>
        <p:spPr>
          <a:xfrm>
            <a:off x="201168" y="315595"/>
            <a:ext cx="2688336" cy="915035"/>
          </a:xfrm>
        </p:spPr>
        <p:txBody>
          <a:bodyPr>
            <a:normAutofit fontScale="90000"/>
          </a:bodyPr>
          <a:lstStyle/>
          <a:p>
            <a:r>
              <a:rPr lang="en-IN" dirty="0">
                <a:solidFill>
                  <a:schemeClr val="bg1"/>
                </a:solidFill>
                <a:latin typeface="Montserrat" panose="00000500000000000000" pitchFamily="2" charset="0"/>
              </a:rPr>
              <a:t> Abstract</a:t>
            </a:r>
          </a:p>
        </p:txBody>
      </p:sp>
      <p:sp>
        <p:nvSpPr>
          <p:cNvPr id="3" name="Content Placeholder 2">
            <a:extLst>
              <a:ext uri="{FF2B5EF4-FFF2-40B4-BE49-F238E27FC236}">
                <a16:creationId xmlns:a16="http://schemas.microsoft.com/office/drawing/2014/main" id="{219506D1-9EF4-949F-335E-5C9D65901A28}"/>
              </a:ext>
            </a:extLst>
          </p:cNvPr>
          <p:cNvSpPr>
            <a:spLocks noGrp="1"/>
          </p:cNvSpPr>
          <p:nvPr>
            <p:ph idx="1"/>
          </p:nvPr>
        </p:nvSpPr>
        <p:spPr>
          <a:xfrm>
            <a:off x="404580" y="1244738"/>
            <a:ext cx="11787420" cy="4922648"/>
          </a:xfrm>
        </p:spPr>
        <p:txBody>
          <a:bodyPr>
            <a:normAutofit/>
          </a:bodyPr>
          <a:lstStyle/>
          <a:p>
            <a:pPr marL="0" indent="0" algn="l" fontAlgn="base">
              <a:lnSpc>
                <a:spcPct val="150000"/>
              </a:lnSpc>
              <a:buNone/>
            </a:pPr>
            <a:r>
              <a:rPr lang="en-US" sz="2000" b="0" i="0" dirty="0">
                <a:solidFill>
                  <a:schemeClr val="tx1">
                    <a:lumMod val="65000"/>
                    <a:lumOff val="35000"/>
                  </a:schemeClr>
                </a:solidFill>
                <a:effectLst/>
                <a:latin typeface="Montserrat" panose="00000500000000000000" pitchFamily="2" charset="0"/>
              </a:rPr>
              <a:t>An Organization uses a VLAN based network. There are 2 VLAN’s on the network, namely VLAN 1 , 2, 3 and 4. The VLAN’s are mapped with the IP networks192.168.1.0/24, 192.168.2.0/24</a:t>
            </a:r>
          </a:p>
          <a:p>
            <a:pPr marL="0" indent="0" algn="l" fontAlgn="base">
              <a:lnSpc>
                <a:spcPct val="150000"/>
              </a:lnSpc>
              <a:buNone/>
            </a:pPr>
            <a:r>
              <a:rPr lang="en-US" sz="2000" b="0" i="0" dirty="0">
                <a:solidFill>
                  <a:schemeClr val="tx1">
                    <a:lumMod val="65000"/>
                    <a:lumOff val="35000"/>
                  </a:schemeClr>
                </a:solidFill>
                <a:effectLst/>
                <a:latin typeface="Montserrat" panose="00000500000000000000" pitchFamily="2" charset="0"/>
              </a:rPr>
              <a:t>192.168.3.0/24 and 192.168.4.0/24 It is required that only a Particular VLAN should be able to get remote access of the router using telnet. All the other VLAN’s should be blocked. To demonstrate the solution a lab is setup with Cisco Packets Tracer to virtually demonstrate the topology of routers and switches and testing the workings of the above proposition. </a:t>
            </a:r>
          </a:p>
          <a:p>
            <a:pPr marL="0" indent="0">
              <a:buNone/>
            </a:pPr>
            <a:endParaRPr lang="en-IN" dirty="0"/>
          </a:p>
        </p:txBody>
      </p:sp>
      <p:pic>
        <p:nvPicPr>
          <p:cNvPr id="4" name="Graphic 3">
            <a:extLst>
              <a:ext uri="{FF2B5EF4-FFF2-40B4-BE49-F238E27FC236}">
                <a16:creationId xmlns:a16="http://schemas.microsoft.com/office/drawing/2014/main" id="{AC40B60E-A74B-D8BC-441B-BB136FED5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540000">
            <a:off x="355881" y="1108828"/>
            <a:ext cx="2241536" cy="74445"/>
          </a:xfrm>
          <a:prstGeom prst="rect">
            <a:avLst/>
          </a:prstGeom>
        </p:spPr>
      </p:pic>
    </p:spTree>
    <p:extLst>
      <p:ext uri="{BB962C8B-B14F-4D97-AF65-F5344CB8AC3E}">
        <p14:creationId xmlns:p14="http://schemas.microsoft.com/office/powerpoint/2010/main" val="253552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ED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1D6E-B68F-11C0-6D84-A83EDC506463}"/>
              </a:ext>
            </a:extLst>
          </p:cNvPr>
          <p:cNvSpPr>
            <a:spLocks noGrp="1"/>
          </p:cNvSpPr>
          <p:nvPr>
            <p:ph type="title"/>
          </p:nvPr>
        </p:nvSpPr>
        <p:spPr>
          <a:xfrm>
            <a:off x="84540" y="156816"/>
            <a:ext cx="10515600" cy="1325563"/>
          </a:xfrm>
        </p:spPr>
        <p:txBody>
          <a:bodyPr/>
          <a:lstStyle/>
          <a:p>
            <a:r>
              <a:rPr lang="en-IN" dirty="0">
                <a:solidFill>
                  <a:schemeClr val="tx1">
                    <a:lumMod val="65000"/>
                    <a:lumOff val="35000"/>
                  </a:schemeClr>
                </a:solidFill>
                <a:latin typeface="Montserrat" panose="00000500000000000000" pitchFamily="2" charset="0"/>
              </a:rPr>
              <a:t>Introduction</a:t>
            </a:r>
          </a:p>
        </p:txBody>
      </p:sp>
      <p:sp>
        <p:nvSpPr>
          <p:cNvPr id="3" name="Content Placeholder 2">
            <a:extLst>
              <a:ext uri="{FF2B5EF4-FFF2-40B4-BE49-F238E27FC236}">
                <a16:creationId xmlns:a16="http://schemas.microsoft.com/office/drawing/2014/main" id="{D24D0D10-74F8-369F-89CF-5C3450FF6E53}"/>
              </a:ext>
            </a:extLst>
          </p:cNvPr>
          <p:cNvSpPr>
            <a:spLocks noGrp="1"/>
          </p:cNvSpPr>
          <p:nvPr>
            <p:ph idx="1"/>
          </p:nvPr>
        </p:nvSpPr>
        <p:spPr>
          <a:xfrm>
            <a:off x="84540" y="1597025"/>
            <a:ext cx="11766083" cy="4931792"/>
          </a:xfrm>
        </p:spPr>
        <p:txBody>
          <a:bodyPr>
            <a:normAutofit lnSpcReduction="10000"/>
          </a:bodyPr>
          <a:lstStyle/>
          <a:p>
            <a:pPr marL="0" indent="0">
              <a:lnSpc>
                <a:spcPct val="150000"/>
              </a:lnSpc>
              <a:buNone/>
            </a:pPr>
            <a:r>
              <a:rPr lang="en-US" sz="2000" dirty="0">
                <a:solidFill>
                  <a:schemeClr val="bg2">
                    <a:lumMod val="50000"/>
                  </a:schemeClr>
                </a:solidFill>
                <a:latin typeface="Montserrat" panose="00000500000000000000" pitchFamily="2" charset="0"/>
              </a:rPr>
              <a:t>A virtual local area network is a logical subnetwork that groups a collection of devices from different physical LAN’s. Large Businesses  often set up VLANs to re-partition a network for improved traffic management. Several kinds of physical networks support virtual LANs, including Ethernet and Wi-Fi. </a:t>
            </a:r>
          </a:p>
          <a:p>
            <a:pPr>
              <a:lnSpc>
                <a:spcPct val="150000"/>
              </a:lnSpc>
            </a:pPr>
            <a:r>
              <a:rPr lang="en-US" sz="2000" dirty="0">
                <a:solidFill>
                  <a:schemeClr val="bg2">
                    <a:lumMod val="50000"/>
                  </a:schemeClr>
                </a:solidFill>
                <a:highlight>
                  <a:srgbClr val="FFFF00"/>
                </a:highlight>
                <a:latin typeface="Montserrat" panose="00000500000000000000" pitchFamily="2" charset="0"/>
              </a:rPr>
              <a:t>B</a:t>
            </a:r>
            <a:r>
              <a:rPr lang="en-US" sz="2000" b="0" i="0" dirty="0">
                <a:solidFill>
                  <a:schemeClr val="bg2">
                    <a:lumMod val="50000"/>
                  </a:schemeClr>
                </a:solidFill>
                <a:effectLst/>
                <a:highlight>
                  <a:srgbClr val="FFFF00"/>
                </a:highlight>
                <a:latin typeface="Montserrat" panose="00000500000000000000" pitchFamily="2" charset="0"/>
              </a:rPr>
              <a:t>rings security benefits to larger networks by allowing greater control over which devices have local access to each other.</a:t>
            </a:r>
            <a:r>
              <a:rPr lang="en-US" sz="2000" dirty="0">
                <a:solidFill>
                  <a:schemeClr val="bg2">
                    <a:lumMod val="50000"/>
                  </a:schemeClr>
                </a:solidFill>
                <a:latin typeface="Montserrat" panose="00000500000000000000" pitchFamily="2" charset="0"/>
              </a:rPr>
              <a:t>  </a:t>
            </a:r>
            <a:r>
              <a:rPr lang="en-US" sz="2000" b="1" dirty="0">
                <a:solidFill>
                  <a:schemeClr val="bg2">
                    <a:lumMod val="50000"/>
                  </a:schemeClr>
                </a:solidFill>
                <a:latin typeface="Montserrat" panose="00000500000000000000" pitchFamily="2" charset="0"/>
              </a:rPr>
              <a:t>(We are Mainly Focusing on this Point)</a:t>
            </a:r>
          </a:p>
          <a:p>
            <a:pPr>
              <a:lnSpc>
                <a:spcPct val="150000"/>
              </a:lnSpc>
            </a:pPr>
            <a:r>
              <a:rPr lang="en-US" sz="2000" dirty="0">
                <a:solidFill>
                  <a:schemeClr val="bg2">
                    <a:lumMod val="50000"/>
                  </a:schemeClr>
                </a:solidFill>
                <a:latin typeface="Montserrat" panose="00000500000000000000" pitchFamily="2" charset="0"/>
              </a:rPr>
              <a:t>Virtual LANs improve the performance of busy networks.</a:t>
            </a:r>
          </a:p>
          <a:p>
            <a:pPr>
              <a:lnSpc>
                <a:spcPct val="150000"/>
              </a:lnSpc>
            </a:pPr>
            <a:r>
              <a:rPr lang="en-US" sz="2000" dirty="0">
                <a:solidFill>
                  <a:schemeClr val="bg2">
                    <a:lumMod val="50000"/>
                  </a:schemeClr>
                </a:solidFill>
                <a:latin typeface="Montserrat" panose="00000500000000000000" pitchFamily="2" charset="0"/>
              </a:rPr>
              <a:t>Group client devices that communicate frequently with each other.</a:t>
            </a:r>
          </a:p>
          <a:p>
            <a:pPr marL="0" indent="0">
              <a:lnSpc>
                <a:spcPct val="150000"/>
              </a:lnSpc>
              <a:buNone/>
            </a:pPr>
            <a:r>
              <a:rPr lang="en-US" sz="2000" dirty="0">
                <a:solidFill>
                  <a:schemeClr val="bg2">
                    <a:lumMod val="50000"/>
                  </a:schemeClr>
                </a:solidFill>
                <a:latin typeface="Montserrat" panose="00000500000000000000" pitchFamily="2" charset="0"/>
              </a:rPr>
              <a:t>The traffic among devices split across two or more physical networks is usually handled more efficiently by switches via a VLAN.</a:t>
            </a:r>
            <a:endParaRPr lang="en-IN" sz="2000" dirty="0">
              <a:solidFill>
                <a:schemeClr val="bg2">
                  <a:lumMod val="50000"/>
                </a:schemeClr>
              </a:solidFill>
              <a:latin typeface="Montserrat" panose="00000500000000000000" pitchFamily="2" charset="0"/>
            </a:endParaRPr>
          </a:p>
        </p:txBody>
      </p:sp>
      <p:pic>
        <p:nvPicPr>
          <p:cNvPr id="4" name="Graphic 3">
            <a:extLst>
              <a:ext uri="{FF2B5EF4-FFF2-40B4-BE49-F238E27FC236}">
                <a16:creationId xmlns:a16="http://schemas.microsoft.com/office/drawing/2014/main" id="{A2AD9DF0-0FCE-4CC7-23F2-05D294C04E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85322" y="1214586"/>
            <a:ext cx="3651992" cy="121289"/>
          </a:xfrm>
          <a:prstGeom prst="rect">
            <a:avLst/>
          </a:prstGeom>
        </p:spPr>
      </p:pic>
    </p:spTree>
    <p:extLst>
      <p:ext uri="{BB962C8B-B14F-4D97-AF65-F5344CB8AC3E}">
        <p14:creationId xmlns:p14="http://schemas.microsoft.com/office/powerpoint/2010/main" val="48983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DC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4E277-9E5E-81FE-CE72-EDF8BA6434A7}"/>
              </a:ext>
            </a:extLst>
          </p:cNvPr>
          <p:cNvSpPr>
            <a:spLocks noGrp="1"/>
          </p:cNvSpPr>
          <p:nvPr>
            <p:ph idx="1"/>
          </p:nvPr>
        </p:nvSpPr>
        <p:spPr>
          <a:xfrm>
            <a:off x="262128" y="1417320"/>
            <a:ext cx="11689080" cy="5285231"/>
          </a:xfrm>
        </p:spPr>
        <p:txBody>
          <a:bodyPr/>
          <a:lstStyle/>
          <a:p>
            <a:pPr marL="0" indent="0">
              <a:buNone/>
            </a:pPr>
            <a:endParaRPr lang="en-US" dirty="0"/>
          </a:p>
          <a:p>
            <a:pPr marL="0" indent="0">
              <a:lnSpc>
                <a:spcPct val="150000"/>
              </a:lnSpc>
              <a:buNone/>
            </a:pPr>
            <a:r>
              <a:rPr lang="en-US" sz="2000" dirty="0">
                <a:solidFill>
                  <a:schemeClr val="bg2">
                    <a:lumMod val="50000"/>
                  </a:schemeClr>
                </a:solidFill>
                <a:highlight>
                  <a:srgbClr val="C0C0C0"/>
                </a:highlight>
                <a:latin typeface="Montserrat" panose="00000500000000000000" pitchFamily="2" charset="0"/>
              </a:rPr>
              <a:t>One of the biggest problem of a switch is that it creates a one large broadcast domain where a single broadcast generated from a user will be broadcasted to the network and all the other users in the same LAN will have to listen to the same broadcast even though it’s not addressed to them, it will also consume the Bandwidth of the network and the CPU cycle. </a:t>
            </a:r>
            <a:r>
              <a:rPr lang="en-US" sz="2000" dirty="0">
                <a:solidFill>
                  <a:schemeClr val="bg2">
                    <a:lumMod val="50000"/>
                  </a:schemeClr>
                </a:solidFill>
                <a:latin typeface="Montserrat" panose="00000500000000000000" pitchFamily="2" charset="0"/>
              </a:rPr>
              <a:t>To solve this problem, we can virtually break this one large broadcast domain into multiple domains. VLAN’s also allows us to provide security by denying access to members of one VLAN to another unless it was authorized</a:t>
            </a:r>
            <a:endParaRPr lang="en-IN" sz="2000" dirty="0">
              <a:solidFill>
                <a:schemeClr val="bg2">
                  <a:lumMod val="50000"/>
                </a:schemeClr>
              </a:solidFill>
              <a:latin typeface="Montserrat" panose="00000500000000000000" pitchFamily="2" charset="0"/>
            </a:endParaRPr>
          </a:p>
        </p:txBody>
      </p:sp>
      <p:sp>
        <p:nvSpPr>
          <p:cNvPr id="4" name="Title 1">
            <a:extLst>
              <a:ext uri="{FF2B5EF4-FFF2-40B4-BE49-F238E27FC236}">
                <a16:creationId xmlns:a16="http://schemas.microsoft.com/office/drawing/2014/main" id="{5A19FA07-7146-D720-DB6D-F57EE17833F3}"/>
              </a:ext>
            </a:extLst>
          </p:cNvPr>
          <p:cNvSpPr>
            <a:spLocks noGrp="1"/>
          </p:cNvSpPr>
          <p:nvPr>
            <p:ph type="title"/>
          </p:nvPr>
        </p:nvSpPr>
        <p:spPr>
          <a:xfrm>
            <a:off x="84540" y="156816"/>
            <a:ext cx="10515600" cy="1325563"/>
          </a:xfrm>
        </p:spPr>
        <p:txBody>
          <a:bodyPr/>
          <a:lstStyle/>
          <a:p>
            <a:r>
              <a:rPr lang="en-IN" dirty="0">
                <a:solidFill>
                  <a:schemeClr val="tx1">
                    <a:lumMod val="65000"/>
                    <a:lumOff val="35000"/>
                  </a:schemeClr>
                </a:solidFill>
                <a:latin typeface="Montserrat" panose="00000500000000000000" pitchFamily="2" charset="0"/>
              </a:rPr>
              <a:t>Interpretation</a:t>
            </a:r>
          </a:p>
        </p:txBody>
      </p:sp>
      <p:pic>
        <p:nvPicPr>
          <p:cNvPr id="5" name="Graphic 4">
            <a:extLst>
              <a:ext uri="{FF2B5EF4-FFF2-40B4-BE49-F238E27FC236}">
                <a16:creationId xmlns:a16="http://schemas.microsoft.com/office/drawing/2014/main" id="{126B5710-F627-1BAA-1B5E-1280B1B9E4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189815" y="1184800"/>
            <a:ext cx="3921850" cy="130251"/>
          </a:xfrm>
          <a:prstGeom prst="rect">
            <a:avLst/>
          </a:prstGeom>
        </p:spPr>
      </p:pic>
      <p:grpSp>
        <p:nvGrpSpPr>
          <p:cNvPr id="6" name="Graphic 43">
            <a:extLst>
              <a:ext uri="{FF2B5EF4-FFF2-40B4-BE49-F238E27FC236}">
                <a16:creationId xmlns:a16="http://schemas.microsoft.com/office/drawing/2014/main" id="{F6909B44-B335-4E68-978E-DE909018CC0A}"/>
              </a:ext>
            </a:extLst>
          </p:cNvPr>
          <p:cNvGrpSpPr/>
          <p:nvPr/>
        </p:nvGrpSpPr>
        <p:grpSpPr>
          <a:xfrm rot="10331105" flipV="1">
            <a:off x="7633573" y="1284818"/>
            <a:ext cx="1454619" cy="482830"/>
            <a:chOff x="5270499" y="2952750"/>
            <a:chExt cx="1652160" cy="946643"/>
          </a:xfrm>
          <a:solidFill>
            <a:schemeClr val="tx1"/>
          </a:solidFill>
        </p:grpSpPr>
        <p:sp>
          <p:nvSpPr>
            <p:cNvPr id="7" name="Freeform 165">
              <a:extLst>
                <a:ext uri="{FF2B5EF4-FFF2-40B4-BE49-F238E27FC236}">
                  <a16:creationId xmlns:a16="http://schemas.microsoft.com/office/drawing/2014/main" id="{B97C9DCA-93F4-613C-2084-C6B5C2D35EA8}"/>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8" name="Freeform 166">
              <a:extLst>
                <a:ext uri="{FF2B5EF4-FFF2-40B4-BE49-F238E27FC236}">
                  <a16:creationId xmlns:a16="http://schemas.microsoft.com/office/drawing/2014/main" id="{FF477205-DBC4-11ED-20BF-E8027E61325B}"/>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9" name="TextBox 8">
            <a:extLst>
              <a:ext uri="{FF2B5EF4-FFF2-40B4-BE49-F238E27FC236}">
                <a16:creationId xmlns:a16="http://schemas.microsoft.com/office/drawing/2014/main" id="{13592725-60A1-7461-43B8-0970CB209447}"/>
              </a:ext>
            </a:extLst>
          </p:cNvPr>
          <p:cNvSpPr txBox="1"/>
          <p:nvPr/>
        </p:nvSpPr>
        <p:spPr>
          <a:xfrm>
            <a:off x="9102215" y="921627"/>
            <a:ext cx="1970825" cy="923330"/>
          </a:xfrm>
          <a:prstGeom prst="rect">
            <a:avLst/>
          </a:prstGeom>
          <a:noFill/>
        </p:spPr>
        <p:txBody>
          <a:bodyPr wrap="square" rtlCol="0">
            <a:spAutoFit/>
          </a:bodyPr>
          <a:lstStyle/>
          <a:p>
            <a:pPr algn="ctr"/>
            <a:r>
              <a:rPr lang="en-IN" dirty="0">
                <a:latin typeface="Montserrat" pitchFamily="2" charset="77"/>
              </a:rPr>
              <a:t>Biggest Drawback of LAN</a:t>
            </a:r>
            <a:endParaRPr lang="en-LT" dirty="0">
              <a:latin typeface="Montserrat" pitchFamily="2" charset="77"/>
            </a:endParaRPr>
          </a:p>
        </p:txBody>
      </p:sp>
    </p:spTree>
    <p:extLst>
      <p:ext uri="{BB962C8B-B14F-4D97-AF65-F5344CB8AC3E}">
        <p14:creationId xmlns:p14="http://schemas.microsoft.com/office/powerpoint/2010/main" val="231171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C89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52FA-E089-4ADB-F754-BF68950D9CCD}"/>
              </a:ext>
            </a:extLst>
          </p:cNvPr>
          <p:cNvSpPr>
            <a:spLocks noGrp="1"/>
          </p:cNvSpPr>
          <p:nvPr>
            <p:ph type="title"/>
          </p:nvPr>
        </p:nvSpPr>
        <p:spPr>
          <a:xfrm>
            <a:off x="536642" y="149734"/>
            <a:ext cx="10515600" cy="1325563"/>
          </a:xfrm>
        </p:spPr>
        <p:txBody>
          <a:bodyPr/>
          <a:lstStyle/>
          <a:p>
            <a:r>
              <a:rPr lang="en-US" sz="4400" dirty="0">
                <a:solidFill>
                  <a:schemeClr val="bg1"/>
                </a:solidFill>
                <a:latin typeface="Montserrat" panose="00000500000000000000" pitchFamily="2" charset="0"/>
              </a:rPr>
              <a:t>Architecture Design</a:t>
            </a:r>
            <a:endParaRPr lang="en-IN" dirty="0">
              <a:solidFill>
                <a:schemeClr val="bg1"/>
              </a:solidFill>
              <a:latin typeface="Montserrat" panose="00000500000000000000" pitchFamily="2" charset="0"/>
            </a:endParaRPr>
          </a:p>
        </p:txBody>
      </p:sp>
      <p:pic>
        <p:nvPicPr>
          <p:cNvPr id="4" name="Graphic 3">
            <a:extLst>
              <a:ext uri="{FF2B5EF4-FFF2-40B4-BE49-F238E27FC236}">
                <a16:creationId xmlns:a16="http://schemas.microsoft.com/office/drawing/2014/main" id="{9A2B5E35-236F-570B-9845-F8F9B4DA79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537230" y="1177654"/>
            <a:ext cx="5657850" cy="116789"/>
          </a:xfrm>
          <a:prstGeom prst="rect">
            <a:avLst/>
          </a:prstGeom>
        </p:spPr>
      </p:pic>
      <p:pic>
        <p:nvPicPr>
          <p:cNvPr id="11" name="Content Placeholder 10" descr="Chart&#10;&#10;Description automatically generated">
            <a:extLst>
              <a:ext uri="{FF2B5EF4-FFF2-40B4-BE49-F238E27FC236}">
                <a16:creationId xmlns:a16="http://schemas.microsoft.com/office/drawing/2014/main" id="{3CF3396E-220E-3440-88D2-B1C58EAFED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99681" y="1475297"/>
            <a:ext cx="7508132" cy="5153080"/>
          </a:xfrm>
        </p:spPr>
      </p:pic>
    </p:spTree>
    <p:extLst>
      <p:ext uri="{BB962C8B-B14F-4D97-AF65-F5344CB8AC3E}">
        <p14:creationId xmlns:p14="http://schemas.microsoft.com/office/powerpoint/2010/main" val="298147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5A7"/>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33BFD4-6DD2-EC75-1112-10AE237B9265}"/>
              </a:ext>
            </a:extLst>
          </p:cNvPr>
          <p:cNvPicPr>
            <a:picLocks noChangeAspect="1"/>
          </p:cNvPicPr>
          <p:nvPr/>
        </p:nvPicPr>
        <p:blipFill>
          <a:blip r:embed="rId2"/>
          <a:stretch>
            <a:fillRect/>
          </a:stretch>
        </p:blipFill>
        <p:spPr>
          <a:xfrm>
            <a:off x="2316231" y="100322"/>
            <a:ext cx="6324849" cy="6657094"/>
          </a:xfrm>
          <a:prstGeom prst="rect">
            <a:avLst/>
          </a:prstGeom>
        </p:spPr>
      </p:pic>
    </p:spTree>
    <p:extLst>
      <p:ext uri="{BB962C8B-B14F-4D97-AF65-F5344CB8AC3E}">
        <p14:creationId xmlns:p14="http://schemas.microsoft.com/office/powerpoint/2010/main" val="117871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DCC4"/>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6792D2-D98D-61A4-78BE-B38ED618275E}"/>
              </a:ext>
            </a:extLst>
          </p:cNvPr>
          <p:cNvPicPr>
            <a:picLocks noGrp="1" noChangeAspect="1"/>
          </p:cNvPicPr>
          <p:nvPr>
            <p:ph idx="1"/>
          </p:nvPr>
        </p:nvPicPr>
        <p:blipFill>
          <a:blip r:embed="rId2"/>
          <a:stretch>
            <a:fillRect/>
          </a:stretch>
        </p:blipFill>
        <p:spPr>
          <a:xfrm>
            <a:off x="2538702" y="291018"/>
            <a:ext cx="6742458" cy="2263336"/>
          </a:xfrm>
        </p:spPr>
      </p:pic>
      <p:pic>
        <p:nvPicPr>
          <p:cNvPr id="7" name="Picture 6">
            <a:extLst>
              <a:ext uri="{FF2B5EF4-FFF2-40B4-BE49-F238E27FC236}">
                <a16:creationId xmlns:a16="http://schemas.microsoft.com/office/drawing/2014/main" id="{A1A8AFD4-93BF-875D-31B6-1E19E6346433}"/>
              </a:ext>
            </a:extLst>
          </p:cNvPr>
          <p:cNvPicPr>
            <a:picLocks noChangeAspect="1"/>
          </p:cNvPicPr>
          <p:nvPr/>
        </p:nvPicPr>
        <p:blipFill>
          <a:blip r:embed="rId3"/>
          <a:stretch>
            <a:fillRect/>
          </a:stretch>
        </p:blipFill>
        <p:spPr>
          <a:xfrm>
            <a:off x="2538702" y="3748960"/>
            <a:ext cx="6742458" cy="2176351"/>
          </a:xfrm>
          <a:prstGeom prst="rect">
            <a:avLst/>
          </a:prstGeom>
        </p:spPr>
      </p:pic>
    </p:spTree>
    <p:extLst>
      <p:ext uri="{BB962C8B-B14F-4D97-AF65-F5344CB8AC3E}">
        <p14:creationId xmlns:p14="http://schemas.microsoft.com/office/powerpoint/2010/main" val="366266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D5C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EBF6B-7AF2-4BD8-8E93-07C21049BDA4}"/>
              </a:ext>
            </a:extLst>
          </p:cNvPr>
          <p:cNvSpPr>
            <a:spLocks noGrp="1"/>
          </p:cNvSpPr>
          <p:nvPr>
            <p:ph idx="1"/>
          </p:nvPr>
        </p:nvSpPr>
        <p:spPr>
          <a:xfrm>
            <a:off x="167640" y="1715897"/>
            <a:ext cx="10515600" cy="4351338"/>
          </a:xfrm>
        </p:spPr>
        <p:txBody>
          <a:bodyPr>
            <a:normAutofit/>
          </a:bodyPr>
          <a:lstStyle/>
          <a:p>
            <a:pPr marL="0" indent="0">
              <a:buNone/>
            </a:pPr>
            <a:r>
              <a:rPr lang="en-IN" sz="2000" dirty="0">
                <a:solidFill>
                  <a:schemeClr val="tx1">
                    <a:lumMod val="75000"/>
                    <a:lumOff val="25000"/>
                  </a:schemeClr>
                </a:solidFill>
                <a:latin typeface="Montserrat" panose="00000500000000000000" pitchFamily="2" charset="0"/>
              </a:rPr>
              <a:t>Router Access Restriction on VLAN Network was Implemented successfully using the Router on a Stick Method.</a:t>
            </a:r>
          </a:p>
          <a:p>
            <a:pPr marL="0" indent="0">
              <a:buNone/>
            </a:pPr>
            <a:endParaRPr lang="en-IN" sz="2000" dirty="0">
              <a:latin typeface="Montserrat" panose="00000500000000000000" pitchFamily="2" charset="0"/>
            </a:endParaRPr>
          </a:p>
        </p:txBody>
      </p:sp>
      <p:sp>
        <p:nvSpPr>
          <p:cNvPr id="4" name="Title 1">
            <a:extLst>
              <a:ext uri="{FF2B5EF4-FFF2-40B4-BE49-F238E27FC236}">
                <a16:creationId xmlns:a16="http://schemas.microsoft.com/office/drawing/2014/main" id="{58EF62D4-E8FC-F052-CE63-D2C656072EB6}"/>
              </a:ext>
            </a:extLst>
          </p:cNvPr>
          <p:cNvSpPr txBox="1">
            <a:spLocks/>
          </p:cNvSpPr>
          <p:nvPr/>
        </p:nvSpPr>
        <p:spPr>
          <a:xfrm>
            <a:off x="167640" y="2706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Montserrat" panose="00000500000000000000" pitchFamily="2" charset="0"/>
              </a:rPr>
              <a:t>Results &amp; Discussion</a:t>
            </a:r>
          </a:p>
        </p:txBody>
      </p:sp>
      <p:pic>
        <p:nvPicPr>
          <p:cNvPr id="7" name="Graphic 6">
            <a:extLst>
              <a:ext uri="{FF2B5EF4-FFF2-40B4-BE49-F238E27FC236}">
                <a16:creationId xmlns:a16="http://schemas.microsoft.com/office/drawing/2014/main" id="{FCB45471-2E00-1FFD-B254-5DD25D4A68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295012" y="1311506"/>
            <a:ext cx="5657850" cy="116789"/>
          </a:xfrm>
          <a:prstGeom prst="rect">
            <a:avLst/>
          </a:prstGeom>
        </p:spPr>
      </p:pic>
    </p:spTree>
    <p:extLst>
      <p:ext uri="{BB962C8B-B14F-4D97-AF65-F5344CB8AC3E}">
        <p14:creationId xmlns:p14="http://schemas.microsoft.com/office/powerpoint/2010/main" val="2155562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1FF1A9258BDD40B05D9F208295E741" ma:contentTypeVersion="4" ma:contentTypeDescription="Create a new document." ma:contentTypeScope="" ma:versionID="885cb339aad500d127089a0b5e7d26b7">
  <xsd:schema xmlns:xsd="http://www.w3.org/2001/XMLSchema" xmlns:xs="http://www.w3.org/2001/XMLSchema" xmlns:p="http://schemas.microsoft.com/office/2006/metadata/properties" xmlns:ns2="fe79ef67-8ad9-4b26-a6f3-f0d53910c87a" targetNamespace="http://schemas.microsoft.com/office/2006/metadata/properties" ma:root="true" ma:fieldsID="438a2d10ee2facd9dd8f0316e7483f0e" ns2:_="">
    <xsd:import namespace="fe79ef67-8ad9-4b26-a6f3-f0d53910c87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79ef67-8ad9-4b26-a6f3-f0d53910c87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7252E4-F162-424F-BC0B-FABC00C26DBF}"/>
</file>

<file path=customXml/itemProps2.xml><?xml version="1.0" encoding="utf-8"?>
<ds:datastoreItem xmlns:ds="http://schemas.openxmlformats.org/officeDocument/2006/customXml" ds:itemID="{F1321AAB-C201-43E0-BFE3-AA776CA1830B}"/>
</file>

<file path=docProps/app.xml><?xml version="1.0" encoding="utf-8"?>
<Properties xmlns="http://schemas.openxmlformats.org/officeDocument/2006/extended-properties" xmlns:vt="http://schemas.openxmlformats.org/officeDocument/2006/docPropsVTypes">
  <TotalTime>408</TotalTime>
  <Words>363</Words>
  <Application>Microsoft Office PowerPoint</Application>
  <PresentationFormat>Widescreen</PresentationFormat>
  <Paragraphs>18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Montserrat</vt:lpstr>
      <vt:lpstr>Office Theme</vt:lpstr>
      <vt:lpstr>Router Access Restriction on VLAN Network</vt:lpstr>
      <vt:lpstr> Abstract</vt:lpstr>
      <vt:lpstr>Introduction</vt:lpstr>
      <vt:lpstr>Interpretation</vt:lpstr>
      <vt:lpstr>Architecture Design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 Access Restriction on VLAN Network</dc:title>
  <dc:creator>Saksham Rawat [CSE - 2020]</dc:creator>
  <cp:lastModifiedBy>Saksham Rawat [CSE - 2020]</cp:lastModifiedBy>
  <cp:revision>2</cp:revision>
  <dcterms:created xsi:type="dcterms:W3CDTF">2022-11-19T18:10:27Z</dcterms:created>
  <dcterms:modified xsi:type="dcterms:W3CDTF">2022-11-20T11:15:43Z</dcterms:modified>
</cp:coreProperties>
</file>