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9ed4e5b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9ed4e5b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29ed4e5b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29ed4e5b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29ed4e5b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9ed4e5b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9ed4e5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9ed4e5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9ed4e5b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9ed4e5b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9ed4e5b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29ed4e5b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29ed4e5b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29ed4e5b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9ed4e5b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9ed4e5b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29ed4e5b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29ed4e5b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RNNDBSCAN implementation</a:t>
            </a:r>
            <a:endParaRPr/>
          </a:p>
        </p:txBody>
      </p:sp>
      <p:sp>
        <p:nvSpPr>
          <p:cNvPr id="65" name="Google Shape;65;p13"/>
          <p:cNvSpPr txBox="1"/>
          <p:nvPr>
            <p:ph idx="1" type="subTitle"/>
          </p:nvPr>
        </p:nvSpPr>
        <p:spPr>
          <a:xfrm>
            <a:off x="1073700" y="13451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Adam Traub</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300" y="500925"/>
            <a:ext cx="2814000" cy="132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Next</a:t>
            </a:r>
            <a:endParaRPr/>
          </a:p>
          <a:p>
            <a:pPr indent="0" lvl="0" marL="457200" rtl="0" algn="l">
              <a:spcBef>
                <a:spcPts val="0"/>
              </a:spcBef>
              <a:spcAft>
                <a:spcPts val="0"/>
              </a:spcAft>
              <a:buNone/>
            </a:pPr>
            <a:r>
              <a:rPr lang="en"/>
              <a:t>	Steps</a:t>
            </a:r>
            <a:endParaRPr/>
          </a:p>
        </p:txBody>
      </p:sp>
      <p:sp>
        <p:nvSpPr>
          <p:cNvPr id="126" name="Google Shape;126;p22"/>
          <p:cNvSpPr txBox="1"/>
          <p:nvPr>
            <p:ph idx="2" type="body"/>
          </p:nvPr>
        </p:nvSpPr>
        <p:spPr>
          <a:xfrm>
            <a:off x="4667000" y="156150"/>
            <a:ext cx="4316700" cy="46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immediate next step is a purity measure.</a:t>
            </a:r>
            <a:endParaRPr sz="1800"/>
          </a:p>
          <a:p>
            <a:pPr indent="0" lvl="0" marL="0" rtl="0" algn="l">
              <a:spcBef>
                <a:spcPts val="1600"/>
              </a:spcBef>
              <a:spcAft>
                <a:spcPts val="1600"/>
              </a:spcAft>
              <a:buNone/>
            </a:pPr>
            <a:r>
              <a:rPr lang="en" sz="1800"/>
              <a:t>Given more time, I think it would be worthwhile to </a:t>
            </a:r>
            <a:r>
              <a:rPr lang="en" sz="1800"/>
              <a:t>rewrite</a:t>
            </a:r>
            <a:r>
              <a:rPr lang="en" sz="1800"/>
              <a:t> the code so that multiple DBScan’s can be ran in parallel from the same pre-processed data.  it might even be possible to parallelize portions of the DBSCAN algorithm itself, but much more research would be required. It would be an interesting project to attempt implementing DBSCAN with a newer high-level language that better emphasizes speed and concurrency, such as GoLang or Rust.</a:t>
            </a:r>
            <a:endParaRPr sz="1800"/>
          </a:p>
        </p:txBody>
      </p:sp>
      <p:pic>
        <p:nvPicPr>
          <p:cNvPr id="127" name="Google Shape;127;p22"/>
          <p:cNvPicPr preferRelativeResize="0"/>
          <p:nvPr/>
        </p:nvPicPr>
        <p:blipFill>
          <a:blip r:embed="rId3">
            <a:alphaModFix/>
          </a:blip>
          <a:stretch>
            <a:fillRect/>
          </a:stretch>
        </p:blipFill>
        <p:spPr>
          <a:xfrm>
            <a:off x="101900" y="2046078"/>
            <a:ext cx="3704400" cy="29691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Findings</a:t>
            </a:r>
            <a:endParaRPr/>
          </a:p>
        </p:txBody>
      </p:sp>
      <p:sp>
        <p:nvSpPr>
          <p:cNvPr id="71" name="Google Shape;71;p14"/>
          <p:cNvSpPr txBox="1"/>
          <p:nvPr>
            <p:ph idx="2" type="body"/>
          </p:nvPr>
        </p:nvSpPr>
        <p:spPr>
          <a:xfrm>
            <a:off x="481175" y="1505700"/>
            <a:ext cx="7947600" cy="322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DBSCAN is a generally fast and very effective in most cases</a:t>
            </a:r>
            <a:br>
              <a:rPr lang="en" sz="1600"/>
            </a:br>
            <a:endParaRPr sz="1600"/>
          </a:p>
          <a:p>
            <a:pPr indent="-330200" lvl="0" marL="457200" rtl="0" algn="l">
              <a:spcBef>
                <a:spcPts val="0"/>
              </a:spcBef>
              <a:spcAft>
                <a:spcPts val="0"/>
              </a:spcAft>
              <a:buSzPts val="1600"/>
              <a:buChar char="●"/>
            </a:pPr>
            <a:r>
              <a:rPr lang="en" sz="1600"/>
              <a:t>As the number of features grows, the time required to run the algorithm grows significantly</a:t>
            </a:r>
            <a:br>
              <a:rPr lang="en" sz="1600"/>
            </a:br>
            <a:endParaRPr sz="1600"/>
          </a:p>
          <a:p>
            <a:pPr indent="-330200" lvl="0" marL="457200" rtl="0" algn="l">
              <a:spcBef>
                <a:spcPts val="0"/>
              </a:spcBef>
              <a:spcAft>
                <a:spcPts val="0"/>
              </a:spcAft>
              <a:buSzPts val="1600"/>
              <a:buChar char="●"/>
            </a:pPr>
            <a:r>
              <a:rPr lang="en" sz="1600"/>
              <a:t>In an attempt to reduce run time, I generated a distance matrix for all values that could be used for generating KNN and RNN.  All KNN and RNN values for a given k were generated ahead of time.</a:t>
            </a:r>
            <a:br>
              <a:rPr lang="en" sz="1600"/>
            </a:br>
            <a:endParaRPr sz="1600"/>
          </a:p>
          <a:p>
            <a:pPr indent="-330200" lvl="0" marL="457200" rtl="0" algn="l">
              <a:spcBef>
                <a:spcPts val="0"/>
              </a:spcBef>
              <a:spcAft>
                <a:spcPts val="0"/>
              </a:spcAft>
              <a:buSzPts val="1600"/>
              <a:buChar char="●"/>
            </a:pPr>
            <a:r>
              <a:rPr lang="en" sz="1600"/>
              <a:t>As predicted, the Grid dataset performed exceptionally poorly.  The ctg dataset also performed poorly, but this may be due to a failure with pre-processing.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code is straightforward</a:t>
            </a:r>
            <a:endParaRPr/>
          </a:p>
        </p:txBody>
      </p:sp>
      <p:sp>
        <p:nvSpPr>
          <p:cNvPr id="77" name="Google Shape;77;p15"/>
          <p:cNvSpPr txBox="1"/>
          <p:nvPr>
            <p:ph idx="2" type="body"/>
          </p:nvPr>
        </p:nvSpPr>
        <p:spPr>
          <a:xfrm>
            <a:off x="145575" y="1505700"/>
            <a:ext cx="8998500" cy="32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a:t>
            </a:r>
            <a:r>
              <a:rPr lang="en" sz="3600"/>
              <a:t>ython RNNDBSCAN.py filename</a:t>
            </a:r>
            <a:endParaRPr sz="3600"/>
          </a:p>
          <a:p>
            <a:pPr indent="0" lvl="0" marL="0" rtl="0" algn="l">
              <a:spcBef>
                <a:spcPts val="1600"/>
              </a:spcBef>
              <a:spcAft>
                <a:spcPts val="0"/>
              </a:spcAft>
              <a:buNone/>
            </a:pPr>
            <a:br>
              <a:rPr lang="en" sz="1800"/>
            </a:br>
            <a:r>
              <a:rPr lang="en" sz="1800"/>
              <a:t>Optional arguments:</a:t>
            </a:r>
            <a:br>
              <a:rPr lang="en" sz="1800"/>
            </a:br>
            <a:r>
              <a:rPr lang="en" sz="1800"/>
              <a:t>-k allows the user to specify how many k values to run (default 10).  The starting and stopping points are based on the number of classes.</a:t>
            </a:r>
            <a:br>
              <a:rPr lang="en" sz="1800"/>
            </a:br>
            <a:br>
              <a:rPr lang="en" sz="1800"/>
            </a:br>
            <a:r>
              <a:rPr lang="en" sz="1800"/>
              <a:t>- -verbose print out additional data with lots of time measurements (Recommended!)</a:t>
            </a:r>
            <a:endParaRPr sz="1800"/>
          </a:p>
          <a:p>
            <a:pPr indent="0" lvl="0" marL="0" rtl="0" algn="l">
              <a:spcBef>
                <a:spcPts val="1600"/>
              </a:spcBef>
              <a:spcAft>
                <a:spcPts val="1600"/>
              </a:spcAft>
              <a:buNone/>
            </a:pPr>
            <a:r>
              <a:rPr lang="en" sz="1800"/>
              <a:t>- -help will give you a listing of the options.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iris</a:t>
            </a:r>
            <a:endParaRPr sz="3600"/>
          </a:p>
        </p:txBody>
      </p:sp>
      <p:sp>
        <p:nvSpPr>
          <p:cNvPr id="83" name="Google Shape;83;p16"/>
          <p:cNvSpPr txBox="1"/>
          <p:nvPr/>
        </p:nvSpPr>
        <p:spPr>
          <a:xfrm>
            <a:off x="64700" y="1536575"/>
            <a:ext cx="2992200" cy="3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ARI was consistent with paper with a difference in value of .024.  Clusters were identical and this implementation had 2 fewer instances of noise.</a:t>
            </a:r>
            <a:endParaRPr sz="2400">
              <a:latin typeface="Roboto"/>
              <a:ea typeface="Roboto"/>
              <a:cs typeface="Roboto"/>
              <a:sym typeface="Roboto"/>
            </a:endParaRPr>
          </a:p>
        </p:txBody>
      </p:sp>
      <p:pic>
        <p:nvPicPr>
          <p:cNvPr id="84" name="Google Shape;84;p16"/>
          <p:cNvPicPr preferRelativeResize="0"/>
          <p:nvPr/>
        </p:nvPicPr>
        <p:blipFill rotWithShape="1">
          <a:blip r:embed="rId3">
            <a:alphaModFix/>
          </a:blip>
          <a:srcRect b="0" l="4112" r="7053" t="0"/>
          <a:stretch/>
        </p:blipFill>
        <p:spPr>
          <a:xfrm>
            <a:off x="3644678" y="500925"/>
            <a:ext cx="5499322" cy="4642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Flame</a:t>
            </a:r>
            <a:endParaRPr sz="3600"/>
          </a:p>
        </p:txBody>
      </p:sp>
      <p:sp>
        <p:nvSpPr>
          <p:cNvPr id="90" name="Google Shape;90;p17"/>
          <p:cNvSpPr txBox="1"/>
          <p:nvPr/>
        </p:nvSpPr>
        <p:spPr>
          <a:xfrm>
            <a:off x="64700" y="1536575"/>
            <a:ext cx="2992200" cy="3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ARI was very consistent with paper showing a difference of .001, which may well be a rounding difference. Noise and Cluster counts were also identical.</a:t>
            </a:r>
            <a:endParaRPr sz="2400">
              <a:latin typeface="Roboto"/>
              <a:ea typeface="Roboto"/>
              <a:cs typeface="Roboto"/>
              <a:sym typeface="Roboto"/>
            </a:endParaRPr>
          </a:p>
        </p:txBody>
      </p:sp>
      <p:pic>
        <p:nvPicPr>
          <p:cNvPr id="91" name="Google Shape;91;p17"/>
          <p:cNvPicPr preferRelativeResize="0"/>
          <p:nvPr/>
        </p:nvPicPr>
        <p:blipFill rotWithShape="1">
          <a:blip r:embed="rId3">
            <a:alphaModFix/>
          </a:blip>
          <a:srcRect b="0" l="3130" r="8686" t="0"/>
          <a:stretch/>
        </p:blipFill>
        <p:spPr>
          <a:xfrm>
            <a:off x="3685139" y="500925"/>
            <a:ext cx="5458861" cy="4642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D31</a:t>
            </a:r>
            <a:endParaRPr sz="3600"/>
          </a:p>
        </p:txBody>
      </p:sp>
      <p:sp>
        <p:nvSpPr>
          <p:cNvPr id="97" name="Google Shape;97;p18"/>
          <p:cNvSpPr txBox="1"/>
          <p:nvPr/>
        </p:nvSpPr>
        <p:spPr>
          <a:xfrm>
            <a:off x="64700" y="1335650"/>
            <a:ext cx="2992200" cy="3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ARI was very consistent with paper showing a difference of .001, which may well be a rounding difference. Both had 31 clusters, although this implementation had less noise.</a:t>
            </a:r>
            <a:endParaRPr sz="2400">
              <a:latin typeface="Roboto"/>
              <a:ea typeface="Roboto"/>
              <a:cs typeface="Roboto"/>
              <a:sym typeface="Roboto"/>
            </a:endParaRPr>
          </a:p>
        </p:txBody>
      </p:sp>
      <p:pic>
        <p:nvPicPr>
          <p:cNvPr id="98" name="Google Shape;98;p18"/>
          <p:cNvPicPr preferRelativeResize="0"/>
          <p:nvPr/>
        </p:nvPicPr>
        <p:blipFill rotWithShape="1">
          <a:blip r:embed="rId3">
            <a:alphaModFix/>
          </a:blip>
          <a:srcRect b="0" l="2805" r="8682" t="0"/>
          <a:stretch/>
        </p:blipFill>
        <p:spPr>
          <a:xfrm>
            <a:off x="3668408" y="500928"/>
            <a:ext cx="5475592" cy="463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Bank</a:t>
            </a:r>
            <a:endParaRPr/>
          </a:p>
        </p:txBody>
      </p:sp>
      <p:sp>
        <p:nvSpPr>
          <p:cNvPr id="104" name="Google Shape;104;p19"/>
          <p:cNvSpPr txBox="1"/>
          <p:nvPr/>
        </p:nvSpPr>
        <p:spPr>
          <a:xfrm>
            <a:off x="64700" y="1536575"/>
            <a:ext cx="2992200" cy="29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ARI was less consistent with paper with a difference of 0.164.  Clusters and noise were also very different from paper. </a:t>
            </a:r>
            <a:endParaRPr sz="2400">
              <a:latin typeface="Roboto"/>
              <a:ea typeface="Roboto"/>
              <a:cs typeface="Roboto"/>
              <a:sym typeface="Roboto"/>
            </a:endParaRPr>
          </a:p>
        </p:txBody>
      </p:sp>
      <p:pic>
        <p:nvPicPr>
          <p:cNvPr id="105" name="Google Shape;105;p19"/>
          <p:cNvPicPr preferRelativeResize="0"/>
          <p:nvPr/>
        </p:nvPicPr>
        <p:blipFill rotWithShape="1">
          <a:blip r:embed="rId3">
            <a:alphaModFix/>
          </a:blip>
          <a:srcRect b="0" l="3457" r="9007" t="3072"/>
          <a:stretch/>
        </p:blipFill>
        <p:spPr>
          <a:xfrm>
            <a:off x="3562229" y="500925"/>
            <a:ext cx="5581771" cy="463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Ctg</a:t>
            </a:r>
            <a:endParaRPr/>
          </a:p>
        </p:txBody>
      </p:sp>
      <p:sp>
        <p:nvSpPr>
          <p:cNvPr id="111" name="Google Shape;111;p20"/>
          <p:cNvSpPr txBox="1"/>
          <p:nvPr>
            <p:ph idx="2" type="body"/>
          </p:nvPr>
        </p:nvSpPr>
        <p:spPr>
          <a:xfrm>
            <a:off x="30100" y="1190100"/>
            <a:ext cx="3204900" cy="3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paper mentioned that CTG had 19 features, but mine had anywhere from 20-22 depending on which portion of the dataset I used. I need to examine this further. </a:t>
            </a:r>
            <a:br>
              <a:rPr lang="en" sz="1700"/>
            </a:br>
            <a:endParaRPr sz="1700"/>
          </a:p>
          <a:p>
            <a:pPr indent="0" lvl="0" marL="0" rtl="0" algn="l">
              <a:spcBef>
                <a:spcPts val="1600"/>
              </a:spcBef>
              <a:spcAft>
                <a:spcPts val="1600"/>
              </a:spcAft>
              <a:buNone/>
            </a:pPr>
            <a:r>
              <a:rPr lang="en" sz="1700"/>
              <a:t>Run-time with 22 features was approx. 4.73 hours on my Desktop PC.</a:t>
            </a:r>
            <a:br>
              <a:rPr lang="en" sz="1700"/>
            </a:br>
            <a:br>
              <a:rPr lang="en" sz="1700"/>
            </a:br>
            <a:r>
              <a:rPr lang="en" sz="1700"/>
              <a:t>Results inconsistent with paper</a:t>
            </a:r>
            <a:endParaRPr sz="1700"/>
          </a:p>
        </p:txBody>
      </p:sp>
      <p:pic>
        <p:nvPicPr>
          <p:cNvPr id="112" name="Google Shape;112;p20"/>
          <p:cNvPicPr preferRelativeResize="0"/>
          <p:nvPr/>
        </p:nvPicPr>
        <p:blipFill rotWithShape="1">
          <a:blip r:embed="rId3">
            <a:alphaModFix/>
          </a:blip>
          <a:srcRect b="0" l="2470" r="8028" t="6367"/>
          <a:stretch/>
        </p:blipFill>
        <p:spPr>
          <a:xfrm>
            <a:off x="3235000" y="506878"/>
            <a:ext cx="5909000" cy="4636621"/>
          </a:xfrm>
          <a:prstGeom prst="rect">
            <a:avLst/>
          </a:prstGeom>
          <a:noFill/>
          <a:ln>
            <a:noFill/>
          </a:ln>
        </p:spPr>
      </p:pic>
      <p:sp>
        <p:nvSpPr>
          <p:cNvPr id="113" name="Google Shape;113;p20"/>
          <p:cNvSpPr txBox="1"/>
          <p:nvPr/>
        </p:nvSpPr>
        <p:spPr>
          <a:xfrm>
            <a:off x="4233050" y="424725"/>
            <a:ext cx="9705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RNN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847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a:t>
            </a:r>
            <a:endParaRPr/>
          </a:p>
        </p:txBody>
      </p:sp>
      <p:pic>
        <p:nvPicPr>
          <p:cNvPr id="119" name="Google Shape;119;p21"/>
          <p:cNvPicPr preferRelativeResize="0"/>
          <p:nvPr/>
        </p:nvPicPr>
        <p:blipFill rotWithShape="1">
          <a:blip r:embed="rId3">
            <a:alphaModFix/>
          </a:blip>
          <a:srcRect b="0" l="3217" r="6399" t="0"/>
          <a:stretch/>
        </p:blipFill>
        <p:spPr>
          <a:xfrm>
            <a:off x="3529639" y="484750"/>
            <a:ext cx="5614362" cy="4658750"/>
          </a:xfrm>
          <a:prstGeom prst="rect">
            <a:avLst/>
          </a:prstGeom>
          <a:noFill/>
          <a:ln>
            <a:noFill/>
          </a:ln>
        </p:spPr>
      </p:pic>
      <p:sp>
        <p:nvSpPr>
          <p:cNvPr id="120" name="Google Shape;120;p21"/>
          <p:cNvSpPr txBox="1"/>
          <p:nvPr/>
        </p:nvSpPr>
        <p:spPr>
          <a:xfrm>
            <a:off x="64700" y="1368000"/>
            <a:ext cx="3218700" cy="3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ARI, Clusters, and Noise were all reasonably close to the paper - although I had to run with very high k-values in order to achieve that.</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