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320" r:id="rId6"/>
    <p:sldId id="318" r:id="rId7"/>
    <p:sldId id="317" r:id="rId8"/>
    <p:sldId id="288" r:id="rId9"/>
    <p:sldId id="302" r:id="rId10"/>
    <p:sldId id="316" r:id="rId11"/>
    <p:sldId id="260"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013" autoAdjust="0"/>
  </p:normalViewPr>
  <p:slideViewPr>
    <p:cSldViewPr snapToGrid="0" showGuides="1">
      <p:cViewPr varScale="1">
        <p:scale>
          <a:sx n="60" d="100"/>
          <a:sy n="60" d="100"/>
        </p:scale>
        <p:origin x="9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66CF7-A5C5-4FD3-98E7-D59FF1173DCC}"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A2821-A811-4762-98E9-88EF72FF719D}" type="slidenum">
              <a:rPr lang="en-US" smtClean="0"/>
              <a:t>‹#›</a:t>
            </a:fld>
            <a:endParaRPr lang="en-US"/>
          </a:p>
        </p:txBody>
      </p:sp>
    </p:spTree>
    <p:extLst>
      <p:ext uri="{BB962C8B-B14F-4D97-AF65-F5344CB8AC3E}">
        <p14:creationId xmlns:p14="http://schemas.microsoft.com/office/powerpoint/2010/main" val="3698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a:t>
            </a:r>
            <a:r>
              <a:rPr lang="en-US" dirty="0" err="1"/>
              <a:t>commerence</a:t>
            </a:r>
            <a:r>
              <a:rPr lang="en-US" dirty="0"/>
              <a:t> becomes more popular, companies store more customer information. This information is valuable to criminals who use the information to steal identities and collect financial information such as credit card numbers. Criminals gain access to this information through data breaches. Along with being valuable to criminals, firms require this information to conduct business, and their reputations and financial liability requires them to protect the information. Therefore, being able to predict data breach size based on company characteristics allows firms to better mitigate data breaches.  </a:t>
            </a:r>
          </a:p>
        </p:txBody>
      </p:sp>
      <p:sp>
        <p:nvSpPr>
          <p:cNvPr id="4" name="Slide Number Placeholder 3"/>
          <p:cNvSpPr>
            <a:spLocks noGrp="1"/>
          </p:cNvSpPr>
          <p:nvPr>
            <p:ph type="sldNum" sz="quarter" idx="5"/>
          </p:nvPr>
        </p:nvSpPr>
        <p:spPr/>
        <p:txBody>
          <a:bodyPr/>
          <a:lstStyle/>
          <a:p>
            <a:fld id="{00FA2821-A811-4762-98E9-88EF72FF719D}" type="slidenum">
              <a:rPr lang="en-US" smtClean="0"/>
              <a:t>2</a:t>
            </a:fld>
            <a:endParaRPr lang="en-US"/>
          </a:p>
        </p:txBody>
      </p:sp>
    </p:spTree>
    <p:extLst>
      <p:ext uri="{BB962C8B-B14F-4D97-AF65-F5344CB8AC3E}">
        <p14:creationId xmlns:p14="http://schemas.microsoft.com/office/powerpoint/2010/main" val="12842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11E9-C0B3-4E6A-A4B3-E02C57F8E3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52C00E-B1B3-44E7-BEE4-FF376647E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95BB4-E2BD-40C4-849E-6C4CB7995C1C}"/>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71520F20-6BCB-48C3-AFC7-C9DC69B25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735D1-7FE8-4D9A-84FE-FE7DF62E581A}"/>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25853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E34B-350E-4831-A13F-7C6407FFA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838049-83BE-4504-A1BC-B9A287C91F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49105-818E-4F18-B73D-31E63652292D}"/>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EA8035A7-4E9C-42C2-9F78-69ADEDA00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31C59-678A-4BC5-B105-017F05007687}"/>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305985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08AE9-BF8A-49AD-9F23-79A80729E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4ECA22-6BE1-494A-A4E1-366A89956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71E7A-A525-4CC6-A503-D933B7ED1BB2}"/>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E6588068-91A6-4F6C-B505-B130CFBBF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0DD87-AA76-4A3D-8DEE-917916062203}"/>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266110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1742-63BA-4BD7-B910-A630FF1EC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7FDE9-2237-40B1-9DC5-41097DEDD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ED4AB-7EC2-4A8D-B3E6-0BE2F24E0D8C}"/>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4F758079-277B-4BAF-BE73-F3043B5D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F5EAC-4923-4E91-8991-403F4FC9597D}"/>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206869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A3FA-5FC9-4AAE-801F-6DA820A79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AA7B2-EF96-4D01-8DB4-CDEAC9D44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53A5C-D210-489C-B050-49BC957DE439}"/>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33811986-1D0A-464C-9214-7D04FFF85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4632D-70C0-46E3-8315-5504355C468B}"/>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136537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1CDB-247A-4ED3-8523-DE43D779A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2F6637-184F-47FF-99D9-5CB2542F68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E1869-631B-4E5D-8FAF-4ED79A9CE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5AB13-243B-45C5-95DC-767F8E2B9D0C}"/>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6" name="Footer Placeholder 5">
            <a:extLst>
              <a:ext uri="{FF2B5EF4-FFF2-40B4-BE49-F238E27FC236}">
                <a16:creationId xmlns:a16="http://schemas.microsoft.com/office/drawing/2014/main" id="{5CEC3E6C-F0F9-43AA-8B32-875C9E430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0309-3F20-4157-8649-4F4DFF8A292A}"/>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143128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734D-DE9C-4C30-B1DB-90A5954C5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3ECBB9-8E92-4256-87B8-8D0A3E12E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13538-9017-4DB9-9BD3-E50C49246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6BA681-84D9-44D0-9816-0069FD23E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3FF6D-CF56-4F43-A992-D35732CFA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37817-D360-4729-B4DC-B46C6EAFBBA5}"/>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8" name="Footer Placeholder 7">
            <a:extLst>
              <a:ext uri="{FF2B5EF4-FFF2-40B4-BE49-F238E27FC236}">
                <a16:creationId xmlns:a16="http://schemas.microsoft.com/office/drawing/2014/main" id="{FAA46FC2-63B9-48EB-9985-8702C44331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90605-6A6A-4F62-8794-1D0FAEB9846C}"/>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410849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6DA7-66E6-4C16-8567-C471F91056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DDBDC-9F06-4C29-8F4B-37E4C0037026}"/>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4" name="Footer Placeholder 3">
            <a:extLst>
              <a:ext uri="{FF2B5EF4-FFF2-40B4-BE49-F238E27FC236}">
                <a16:creationId xmlns:a16="http://schemas.microsoft.com/office/drawing/2014/main" id="{2607D0BA-FF95-44DE-9AAE-AEF8EDD8E0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295D1-B65A-4505-9A87-E725A2A1DCB2}"/>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116915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7052E-3694-41BC-8A25-D97492FC6650}"/>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3" name="Footer Placeholder 2">
            <a:extLst>
              <a:ext uri="{FF2B5EF4-FFF2-40B4-BE49-F238E27FC236}">
                <a16:creationId xmlns:a16="http://schemas.microsoft.com/office/drawing/2014/main" id="{43B5DB59-17B8-43DA-947A-5DE35F2E3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4C8EF-F8E4-40AC-86F4-FD17E2E0AAC6}"/>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63599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D2FC-384B-4672-BA18-0FFA1E2C5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2B92BB-DF44-43A9-84B9-331033DA2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DFDD1-9CD3-418D-ACB7-3B9E84575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2B771-556D-42AF-97BB-C5496DE17784}"/>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6" name="Footer Placeholder 5">
            <a:extLst>
              <a:ext uri="{FF2B5EF4-FFF2-40B4-BE49-F238E27FC236}">
                <a16:creationId xmlns:a16="http://schemas.microsoft.com/office/drawing/2014/main" id="{F5DCE5E9-FFA3-460C-8BB0-9D81468B1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371C2-8A4E-4D2A-9152-8308BE46E7AA}"/>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166141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5B5C-E7E4-4125-93C8-94488B14E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44A094-30B6-4C57-B7F2-8CFEF18EB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791C4-FB96-4E02-8A8A-C374FF61F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FE4C1-8D84-485C-B52D-5181F4110A35}"/>
              </a:ext>
            </a:extLst>
          </p:cNvPr>
          <p:cNvSpPr>
            <a:spLocks noGrp="1"/>
          </p:cNvSpPr>
          <p:nvPr>
            <p:ph type="dt" sz="half" idx="10"/>
          </p:nvPr>
        </p:nvSpPr>
        <p:spPr/>
        <p:txBody>
          <a:bodyPr/>
          <a:lstStyle/>
          <a:p>
            <a:fld id="{6DEE8150-8F58-49F4-81F7-BB8CB4E54DEA}" type="datetimeFigureOut">
              <a:rPr lang="en-US" smtClean="0"/>
              <a:t>5/8/2020</a:t>
            </a:fld>
            <a:endParaRPr lang="en-US"/>
          </a:p>
        </p:txBody>
      </p:sp>
      <p:sp>
        <p:nvSpPr>
          <p:cNvPr id="6" name="Footer Placeholder 5">
            <a:extLst>
              <a:ext uri="{FF2B5EF4-FFF2-40B4-BE49-F238E27FC236}">
                <a16:creationId xmlns:a16="http://schemas.microsoft.com/office/drawing/2014/main" id="{25687CFA-CEEA-42D7-8114-C532AEE8B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5A61C-A769-4D24-9D30-50F759CDCF8C}"/>
              </a:ext>
            </a:extLst>
          </p:cNvPr>
          <p:cNvSpPr>
            <a:spLocks noGrp="1"/>
          </p:cNvSpPr>
          <p:nvPr>
            <p:ph type="sldNum" sz="quarter" idx="12"/>
          </p:nvPr>
        </p:nvSpPr>
        <p:spPr/>
        <p:txBody>
          <a:bodyPr/>
          <a:lstStyle/>
          <a:p>
            <a:fld id="{FFD4F551-C4AB-4858-A33A-0EAA53C3DF6D}" type="slidenum">
              <a:rPr lang="en-US" smtClean="0"/>
              <a:t>‹#›</a:t>
            </a:fld>
            <a:endParaRPr lang="en-US"/>
          </a:p>
        </p:txBody>
      </p:sp>
    </p:spTree>
    <p:extLst>
      <p:ext uri="{BB962C8B-B14F-4D97-AF65-F5344CB8AC3E}">
        <p14:creationId xmlns:p14="http://schemas.microsoft.com/office/powerpoint/2010/main" val="405185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31A4B3-72B9-4FF8-9BC9-65975D8C4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7470EA-281A-474C-ADE9-A6DEAB947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0D93C-10B3-487A-A240-5C64567FE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E8150-8F58-49F4-81F7-BB8CB4E54DEA}" type="datetimeFigureOut">
              <a:rPr lang="en-US" smtClean="0"/>
              <a:t>5/8/2020</a:t>
            </a:fld>
            <a:endParaRPr lang="en-US"/>
          </a:p>
        </p:txBody>
      </p:sp>
      <p:sp>
        <p:nvSpPr>
          <p:cNvPr id="5" name="Footer Placeholder 4">
            <a:extLst>
              <a:ext uri="{FF2B5EF4-FFF2-40B4-BE49-F238E27FC236}">
                <a16:creationId xmlns:a16="http://schemas.microsoft.com/office/drawing/2014/main" id="{972E054D-2029-40EA-9F73-71C965E71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248747-8DBF-4E37-9010-9E439899D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4F551-C4AB-4858-A33A-0EAA53C3DF6D}" type="slidenum">
              <a:rPr lang="en-US" smtClean="0"/>
              <a:t>‹#›</a:t>
            </a:fld>
            <a:endParaRPr lang="en-US"/>
          </a:p>
        </p:txBody>
      </p:sp>
    </p:spTree>
    <p:extLst>
      <p:ext uri="{BB962C8B-B14F-4D97-AF65-F5344CB8AC3E}">
        <p14:creationId xmlns:p14="http://schemas.microsoft.com/office/powerpoint/2010/main" val="974657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homasrauzi88.shinyapps.io/Data_Breach_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1330-B647-45B4-8BE2-76DB15B4ADD5}"/>
              </a:ext>
            </a:extLst>
          </p:cNvPr>
          <p:cNvSpPr>
            <a:spLocks noGrp="1"/>
          </p:cNvSpPr>
          <p:nvPr>
            <p:ph type="ctrTitle"/>
          </p:nvPr>
        </p:nvSpPr>
        <p:spPr/>
        <p:txBody>
          <a:bodyPr/>
          <a:lstStyle/>
          <a:p>
            <a:r>
              <a:rPr lang="en-US" dirty="0"/>
              <a:t>Predicting Data Breach Size</a:t>
            </a:r>
          </a:p>
        </p:txBody>
      </p:sp>
      <p:sp>
        <p:nvSpPr>
          <p:cNvPr id="3" name="Subtitle 2">
            <a:extLst>
              <a:ext uri="{FF2B5EF4-FFF2-40B4-BE49-F238E27FC236}">
                <a16:creationId xmlns:a16="http://schemas.microsoft.com/office/drawing/2014/main" id="{ADBBB642-888E-4A8D-8088-6F3B0952DBDD}"/>
              </a:ext>
            </a:extLst>
          </p:cNvPr>
          <p:cNvSpPr>
            <a:spLocks noGrp="1"/>
          </p:cNvSpPr>
          <p:nvPr>
            <p:ph type="subTitle" idx="1"/>
          </p:nvPr>
        </p:nvSpPr>
        <p:spPr/>
        <p:txBody>
          <a:bodyPr/>
          <a:lstStyle/>
          <a:p>
            <a:r>
              <a:rPr lang="en-US" dirty="0"/>
              <a:t>Thomas Rauzi</a:t>
            </a:r>
          </a:p>
          <a:p>
            <a:r>
              <a:rPr lang="en-US" dirty="0"/>
              <a:t>April 30, 2020</a:t>
            </a:r>
          </a:p>
        </p:txBody>
      </p:sp>
    </p:spTree>
    <p:extLst>
      <p:ext uri="{BB962C8B-B14F-4D97-AF65-F5344CB8AC3E}">
        <p14:creationId xmlns:p14="http://schemas.microsoft.com/office/powerpoint/2010/main" val="267176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7531-ED4D-47F2-A450-BCE9AAFA5002}"/>
              </a:ext>
            </a:extLst>
          </p:cNvPr>
          <p:cNvSpPr>
            <a:spLocks noGrp="1"/>
          </p:cNvSpPr>
          <p:nvPr>
            <p:ph type="title"/>
          </p:nvPr>
        </p:nvSpPr>
        <p:spPr/>
        <p:txBody>
          <a:bodyPr/>
          <a:lstStyle/>
          <a:p>
            <a:pPr algn="ctr"/>
            <a:r>
              <a:rPr lang="en-US" dirty="0"/>
              <a:t>Results with Daily Vulnerability</a:t>
            </a:r>
          </a:p>
        </p:txBody>
      </p:sp>
      <p:graphicFrame>
        <p:nvGraphicFramePr>
          <p:cNvPr id="3" name="Table 3">
            <a:extLst>
              <a:ext uri="{FF2B5EF4-FFF2-40B4-BE49-F238E27FC236}">
                <a16:creationId xmlns:a16="http://schemas.microsoft.com/office/drawing/2014/main" id="{54735069-7597-4C21-BE4E-AD34E167EB3F}"/>
              </a:ext>
            </a:extLst>
          </p:cNvPr>
          <p:cNvGraphicFramePr>
            <a:graphicFrameLocks noGrp="1"/>
          </p:cNvGraphicFramePr>
          <p:nvPr/>
        </p:nvGraphicFramePr>
        <p:xfrm>
          <a:off x="1094977" y="1918797"/>
          <a:ext cx="9450940" cy="3488031"/>
        </p:xfrm>
        <a:graphic>
          <a:graphicData uri="http://schemas.openxmlformats.org/drawingml/2006/table">
            <a:tbl>
              <a:tblPr firstRow="1" bandRow="1">
                <a:tableStyleId>{5940675A-B579-460E-94D1-54222C63F5DA}</a:tableStyleId>
              </a:tblPr>
              <a:tblGrid>
                <a:gridCol w="1890188">
                  <a:extLst>
                    <a:ext uri="{9D8B030D-6E8A-4147-A177-3AD203B41FA5}">
                      <a16:colId xmlns:a16="http://schemas.microsoft.com/office/drawing/2014/main" val="3017329917"/>
                    </a:ext>
                  </a:extLst>
                </a:gridCol>
                <a:gridCol w="1890188">
                  <a:extLst>
                    <a:ext uri="{9D8B030D-6E8A-4147-A177-3AD203B41FA5}">
                      <a16:colId xmlns:a16="http://schemas.microsoft.com/office/drawing/2014/main" val="2808957810"/>
                    </a:ext>
                  </a:extLst>
                </a:gridCol>
                <a:gridCol w="1890188">
                  <a:extLst>
                    <a:ext uri="{9D8B030D-6E8A-4147-A177-3AD203B41FA5}">
                      <a16:colId xmlns:a16="http://schemas.microsoft.com/office/drawing/2014/main" val="689081424"/>
                    </a:ext>
                  </a:extLst>
                </a:gridCol>
                <a:gridCol w="1890188">
                  <a:extLst>
                    <a:ext uri="{9D8B030D-6E8A-4147-A177-3AD203B41FA5}">
                      <a16:colId xmlns:a16="http://schemas.microsoft.com/office/drawing/2014/main" val="2146803311"/>
                    </a:ext>
                  </a:extLst>
                </a:gridCol>
                <a:gridCol w="1890188">
                  <a:extLst>
                    <a:ext uri="{9D8B030D-6E8A-4147-A177-3AD203B41FA5}">
                      <a16:colId xmlns:a16="http://schemas.microsoft.com/office/drawing/2014/main" val="3013439210"/>
                    </a:ext>
                  </a:extLst>
                </a:gridCol>
              </a:tblGrid>
              <a:tr h="458643">
                <a:tc gridSpan="5">
                  <a:txBody>
                    <a:bodyPr/>
                    <a:lstStyle/>
                    <a:p>
                      <a:pPr algn="ctr"/>
                      <a:r>
                        <a:rPr lang="en-US" b="1" dirty="0"/>
                        <a:t>Table 3: Root Mean Squared Errors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47928759"/>
                  </a:ext>
                </a:extLst>
              </a:tr>
              <a:tr h="458643">
                <a:tc>
                  <a:txBody>
                    <a:bodyPr/>
                    <a:lstStyle/>
                    <a:p>
                      <a:endParaRPr lang="en-US" dirty="0"/>
                    </a:p>
                  </a:txBody>
                  <a:tcPr/>
                </a:tc>
                <a:tc>
                  <a:txBody>
                    <a:bodyPr/>
                    <a:lstStyle/>
                    <a:p>
                      <a:r>
                        <a:rPr lang="en-US" b="1" dirty="0"/>
                        <a:t>Linear Reg</a:t>
                      </a:r>
                    </a:p>
                  </a:txBody>
                  <a:tcPr/>
                </a:tc>
                <a:tc>
                  <a:txBody>
                    <a:bodyPr/>
                    <a:lstStyle/>
                    <a:p>
                      <a:r>
                        <a:rPr lang="en-US" b="1" dirty="0"/>
                        <a:t>Decision Tree</a:t>
                      </a:r>
                    </a:p>
                  </a:txBody>
                  <a:tcPr/>
                </a:tc>
                <a:tc>
                  <a:txBody>
                    <a:bodyPr/>
                    <a:lstStyle/>
                    <a:p>
                      <a:r>
                        <a:rPr lang="en-US" b="1" dirty="0"/>
                        <a:t>Random Forrest</a:t>
                      </a:r>
                    </a:p>
                  </a:txBody>
                  <a:tcPr/>
                </a:tc>
                <a:tc>
                  <a:txBody>
                    <a:bodyPr/>
                    <a:lstStyle/>
                    <a:p>
                      <a:r>
                        <a:rPr lang="en-US" b="1" dirty="0" err="1"/>
                        <a:t>Xgboosting</a:t>
                      </a:r>
                      <a:endParaRPr lang="en-US" b="1" dirty="0"/>
                    </a:p>
                  </a:txBody>
                  <a:tcPr/>
                </a:tc>
                <a:extLst>
                  <a:ext uri="{0D108BD9-81ED-4DB2-BD59-A6C34878D82A}">
                    <a16:rowId xmlns:a16="http://schemas.microsoft.com/office/drawing/2014/main" val="1476002089"/>
                  </a:ext>
                </a:extLst>
              </a:tr>
              <a:tr h="856915">
                <a:tc>
                  <a:txBody>
                    <a:bodyPr/>
                    <a:lstStyle/>
                    <a:p>
                      <a:r>
                        <a:rPr lang="en-US" b="1" dirty="0"/>
                        <a:t>Model 1</a:t>
                      </a:r>
                    </a:p>
                  </a:txBody>
                  <a:tcPr/>
                </a:tc>
                <a:tc>
                  <a:txBody>
                    <a:bodyPr/>
                    <a:lstStyle/>
                    <a:p>
                      <a:r>
                        <a:rPr lang="en-US" dirty="0"/>
                        <a:t>6,757,254</a:t>
                      </a:r>
                    </a:p>
                  </a:txBody>
                  <a:tcPr/>
                </a:tc>
                <a:tc>
                  <a:txBody>
                    <a:bodyPr/>
                    <a:lstStyle/>
                    <a:p>
                      <a:r>
                        <a:rPr lang="en-US" dirty="0"/>
                        <a:t>10,482,822</a:t>
                      </a:r>
                    </a:p>
                  </a:txBody>
                  <a:tcPr/>
                </a:tc>
                <a:tc>
                  <a:txBody>
                    <a:bodyPr/>
                    <a:lstStyle/>
                    <a:p>
                      <a:r>
                        <a:rPr lang="en-US" dirty="0"/>
                        <a:t>8,413,389</a:t>
                      </a:r>
                    </a:p>
                  </a:txBody>
                  <a:tcPr/>
                </a:tc>
                <a:tc>
                  <a:txBody>
                    <a:bodyPr/>
                    <a:lstStyle/>
                    <a:p>
                      <a:r>
                        <a:rPr lang="en-US" dirty="0">
                          <a:highlight>
                            <a:srgbClr val="00FF00"/>
                          </a:highlight>
                        </a:rPr>
                        <a:t>6,381,924</a:t>
                      </a:r>
                    </a:p>
                  </a:txBody>
                  <a:tcPr/>
                </a:tc>
                <a:extLst>
                  <a:ext uri="{0D108BD9-81ED-4DB2-BD59-A6C34878D82A}">
                    <a16:rowId xmlns:a16="http://schemas.microsoft.com/office/drawing/2014/main" val="1140565137"/>
                  </a:ext>
                </a:extLst>
              </a:tr>
              <a:tr h="856915">
                <a:tc>
                  <a:txBody>
                    <a:bodyPr/>
                    <a:lstStyle/>
                    <a:p>
                      <a:r>
                        <a:rPr lang="en-US" b="1" dirty="0"/>
                        <a:t>Model2</a:t>
                      </a:r>
                    </a:p>
                  </a:txBody>
                  <a:tcPr/>
                </a:tc>
                <a:tc>
                  <a:txBody>
                    <a:bodyPr/>
                    <a:lstStyle/>
                    <a:p>
                      <a:r>
                        <a:rPr lang="en-US" dirty="0">
                          <a:solidFill>
                            <a:schemeClr val="tx1"/>
                          </a:solidFill>
                          <a:highlight>
                            <a:srgbClr val="00FF00"/>
                          </a:highlight>
                        </a:rPr>
                        <a:t>5,937,994</a:t>
                      </a:r>
                    </a:p>
                  </a:txBody>
                  <a:tcPr/>
                </a:tc>
                <a:tc>
                  <a:txBody>
                    <a:bodyPr/>
                    <a:lstStyle/>
                    <a:p>
                      <a:r>
                        <a:rPr lang="en-US" dirty="0"/>
                        <a:t>5,937,954</a:t>
                      </a:r>
                    </a:p>
                  </a:txBody>
                  <a:tcPr/>
                </a:tc>
                <a:tc>
                  <a:txBody>
                    <a:bodyPr/>
                    <a:lstStyle/>
                    <a:p>
                      <a:r>
                        <a:rPr lang="en-US" dirty="0"/>
                        <a:t>5,936,404</a:t>
                      </a:r>
                    </a:p>
                  </a:txBody>
                  <a:tcPr/>
                </a:tc>
                <a:tc>
                  <a:txBody>
                    <a:bodyPr/>
                    <a:lstStyle/>
                    <a:p>
                      <a:r>
                        <a:rPr lang="en-US" dirty="0"/>
                        <a:t>5,927,716</a:t>
                      </a:r>
                    </a:p>
                  </a:txBody>
                  <a:tcPr/>
                </a:tc>
                <a:extLst>
                  <a:ext uri="{0D108BD9-81ED-4DB2-BD59-A6C34878D82A}">
                    <a16:rowId xmlns:a16="http://schemas.microsoft.com/office/drawing/2014/main" val="8713704"/>
                  </a:ext>
                </a:extLst>
              </a:tr>
              <a:tr h="856915">
                <a:tc>
                  <a:txBody>
                    <a:bodyPr/>
                    <a:lstStyle/>
                    <a:p>
                      <a:r>
                        <a:rPr lang="en-US" b="1" dirty="0"/>
                        <a:t>Model3</a:t>
                      </a:r>
                    </a:p>
                  </a:txBody>
                  <a:tcPr/>
                </a:tc>
                <a:tc>
                  <a:txBody>
                    <a:bodyPr/>
                    <a:lstStyle/>
                    <a:p>
                      <a:r>
                        <a:rPr lang="en-US" dirty="0">
                          <a:highlight>
                            <a:srgbClr val="00FF00"/>
                          </a:highlight>
                        </a:rPr>
                        <a:t>5,937,759</a:t>
                      </a:r>
                    </a:p>
                  </a:txBody>
                  <a:tcPr/>
                </a:tc>
                <a:tc>
                  <a:txBody>
                    <a:bodyPr/>
                    <a:lstStyle/>
                    <a:p>
                      <a:r>
                        <a:rPr lang="en-US" dirty="0"/>
                        <a:t>5,937,954</a:t>
                      </a:r>
                    </a:p>
                  </a:txBody>
                  <a:tcPr/>
                </a:tc>
                <a:tc>
                  <a:txBody>
                    <a:bodyPr/>
                    <a:lstStyle/>
                    <a:p>
                      <a:r>
                        <a:rPr lang="en-US" dirty="0"/>
                        <a:t>5,935,168</a:t>
                      </a:r>
                    </a:p>
                  </a:txBody>
                  <a:tcPr/>
                </a:tc>
                <a:tc>
                  <a:txBody>
                    <a:bodyPr/>
                    <a:lstStyle/>
                    <a:p>
                      <a:r>
                        <a:rPr lang="en-US" dirty="0">
                          <a:highlight>
                            <a:srgbClr val="00FF00"/>
                          </a:highlight>
                        </a:rPr>
                        <a:t>4,399,552***</a:t>
                      </a:r>
                    </a:p>
                  </a:txBody>
                  <a:tcPr/>
                </a:tc>
                <a:extLst>
                  <a:ext uri="{0D108BD9-81ED-4DB2-BD59-A6C34878D82A}">
                    <a16:rowId xmlns:a16="http://schemas.microsoft.com/office/drawing/2014/main" val="3186100590"/>
                  </a:ext>
                </a:extLst>
              </a:tr>
            </a:tbl>
          </a:graphicData>
        </a:graphic>
      </p:graphicFrame>
    </p:spTree>
    <p:extLst>
      <p:ext uri="{BB962C8B-B14F-4D97-AF65-F5344CB8AC3E}">
        <p14:creationId xmlns:p14="http://schemas.microsoft.com/office/powerpoint/2010/main" val="249040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F60-4255-4CE6-B9B3-42C0D17DEE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392347-24A7-4473-B597-A8727834895D}"/>
              </a:ext>
            </a:extLst>
          </p:cNvPr>
          <p:cNvSpPr>
            <a:spLocks noGrp="1"/>
          </p:cNvSpPr>
          <p:nvPr>
            <p:ph idx="1"/>
          </p:nvPr>
        </p:nvSpPr>
        <p:spPr/>
        <p:txBody>
          <a:bodyPr/>
          <a:lstStyle/>
          <a:p>
            <a:r>
              <a:rPr lang="en-US" dirty="0"/>
              <a:t>XGBoosting</a:t>
            </a:r>
          </a:p>
          <a:p>
            <a:r>
              <a:rPr lang="en-US" dirty="0"/>
              <a:t>Model 3</a:t>
            </a:r>
          </a:p>
          <a:p>
            <a:r>
              <a:rPr lang="en-US" dirty="0"/>
              <a:t>Mixed Data Sets</a:t>
            </a:r>
          </a:p>
          <a:p>
            <a:r>
              <a:rPr lang="en-US" dirty="0"/>
              <a:t>Limitations</a:t>
            </a:r>
          </a:p>
          <a:p>
            <a:pPr lvl="1"/>
            <a:r>
              <a:rPr lang="en-US" dirty="0"/>
              <a:t>Excluded data</a:t>
            </a:r>
          </a:p>
          <a:p>
            <a:pPr lvl="1"/>
            <a:r>
              <a:rPr lang="en-US" dirty="0"/>
              <a:t>Specification</a:t>
            </a:r>
          </a:p>
          <a:p>
            <a:pPr lvl="1"/>
            <a:r>
              <a:rPr lang="en-US" dirty="0"/>
              <a:t>Omitted variable</a:t>
            </a:r>
          </a:p>
          <a:p>
            <a:endParaRPr lang="en-US" dirty="0"/>
          </a:p>
        </p:txBody>
      </p:sp>
    </p:spTree>
    <p:extLst>
      <p:ext uri="{BB962C8B-B14F-4D97-AF65-F5344CB8AC3E}">
        <p14:creationId xmlns:p14="http://schemas.microsoft.com/office/powerpoint/2010/main" val="82606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DD788-A696-4DE1-9B48-522F95F08424}"/>
              </a:ext>
            </a:extLst>
          </p:cNvPr>
          <p:cNvSpPr>
            <a:spLocks noGrp="1"/>
          </p:cNvSpPr>
          <p:nvPr>
            <p:ph type="title"/>
          </p:nvPr>
        </p:nvSpPr>
        <p:spPr>
          <a:xfrm>
            <a:off x="838200" y="440497"/>
            <a:ext cx="10515600" cy="2852737"/>
          </a:xfrm>
        </p:spPr>
        <p:txBody>
          <a:bodyPr/>
          <a:lstStyle/>
          <a:p>
            <a:pPr algn="ctr"/>
            <a:r>
              <a:rPr lang="en-US" dirty="0"/>
              <a:t>Questions?</a:t>
            </a:r>
          </a:p>
        </p:txBody>
      </p:sp>
    </p:spTree>
    <p:extLst>
      <p:ext uri="{BB962C8B-B14F-4D97-AF65-F5344CB8AC3E}">
        <p14:creationId xmlns:p14="http://schemas.microsoft.com/office/powerpoint/2010/main" val="22751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5E45-1F13-4D7E-9F0E-B30E1A162EA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B45B0E4-7C6A-419A-B25B-4C3E64D176DC}"/>
              </a:ext>
            </a:extLst>
          </p:cNvPr>
          <p:cNvSpPr>
            <a:spLocks noGrp="1"/>
          </p:cNvSpPr>
          <p:nvPr>
            <p:ph idx="1"/>
          </p:nvPr>
        </p:nvSpPr>
        <p:spPr/>
        <p:txBody>
          <a:bodyPr>
            <a:normAutofit/>
          </a:bodyPr>
          <a:lstStyle/>
          <a:p>
            <a:r>
              <a:rPr lang="en-US" dirty="0"/>
              <a:t>Motivation</a:t>
            </a:r>
          </a:p>
          <a:p>
            <a:r>
              <a:rPr lang="en-US" dirty="0"/>
              <a:t>Models</a:t>
            </a:r>
          </a:p>
          <a:p>
            <a:r>
              <a:rPr lang="en-US" dirty="0"/>
              <a:t>Methods</a:t>
            </a:r>
          </a:p>
          <a:p>
            <a:r>
              <a:rPr lang="en-US" dirty="0"/>
              <a:t>Data</a:t>
            </a:r>
          </a:p>
          <a:p>
            <a:r>
              <a:rPr lang="en-US" dirty="0"/>
              <a:t>Results</a:t>
            </a:r>
          </a:p>
          <a:p>
            <a:r>
              <a:rPr lang="en-US" dirty="0"/>
              <a:t>Conclusion</a:t>
            </a:r>
          </a:p>
        </p:txBody>
      </p:sp>
    </p:spTree>
    <p:extLst>
      <p:ext uri="{BB962C8B-B14F-4D97-AF65-F5344CB8AC3E}">
        <p14:creationId xmlns:p14="http://schemas.microsoft.com/office/powerpoint/2010/main" val="182670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705D-4E6B-4E09-A5BB-239615403D2E}"/>
              </a:ext>
            </a:extLst>
          </p:cNvPr>
          <p:cNvSpPr>
            <a:spLocks noGrp="1"/>
          </p:cNvSpPr>
          <p:nvPr>
            <p:ph type="title"/>
          </p:nvPr>
        </p:nvSpPr>
        <p:spPr>
          <a:xfrm>
            <a:off x="838200" y="-377825"/>
            <a:ext cx="10515600" cy="1325563"/>
          </a:xfrm>
        </p:spPr>
        <p:txBody>
          <a:bodyPr/>
          <a:lstStyle/>
          <a:p>
            <a:pPr algn="ctr"/>
            <a:r>
              <a:rPr lang="en-US" dirty="0"/>
              <a:t>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E4F937-AE4F-4E24-BBEF-164E04360BD1}"/>
                  </a:ext>
                </a:extLst>
              </p:cNvPr>
              <p:cNvSpPr>
                <a:spLocks noGrp="1"/>
              </p:cNvSpPr>
              <p:nvPr>
                <p:ph sz="half" idx="1"/>
              </p:nvPr>
            </p:nvSpPr>
            <p:spPr>
              <a:xfrm>
                <a:off x="104774" y="538956"/>
                <a:ext cx="11706226" cy="2890044"/>
              </a:xfrm>
            </p:spPr>
            <p:txBody>
              <a:bodyPr>
                <a:normAutofit fontScale="92500" lnSpcReduction="20000"/>
              </a:bodyPr>
              <a:lstStyle/>
              <a:p>
                <a:r>
                  <a:rPr lang="en-US" dirty="0"/>
                  <a:t>Model 1</a:t>
                </a:r>
              </a:p>
              <a:p>
                <a:pPr lvl="1"/>
                <a:r>
                  <a:rPr lang="en-US" b="0" dirty="0"/>
                  <a:t>(1a) </a:t>
                </a:r>
                <a14:m>
                  <m:oMath xmlns:m="http://schemas.openxmlformats.org/officeDocument/2006/math">
                    <m:r>
                      <a:rPr lang="en-US" b="0" i="1" smtClean="0">
                        <a:latin typeface="Cambria Math" panose="02040503050406030204" pitchFamily="18" charset="0"/>
                      </a:rPr>
                      <m:t>𝑇𝑅</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𝐻𝐴𝐶𝐾</m:t>
                        </m:r>
                        <m:r>
                          <a:rPr lang="en-US" i="1">
                            <a:latin typeface="Cambria Math" panose="02040503050406030204" pitchFamily="18" charset="0"/>
                          </a:rPr>
                          <m:t>,</m:t>
                        </m:r>
                        <m:r>
                          <a:rPr lang="en-US" i="1">
                            <a:latin typeface="Cambria Math" panose="02040503050406030204" pitchFamily="18" charset="0"/>
                          </a:rPr>
                          <m:t>𝐷𝐼𝑆𝐶</m:t>
                        </m:r>
                        <m:r>
                          <a:rPr lang="en-US" i="1">
                            <a:latin typeface="Cambria Math" panose="02040503050406030204" pitchFamily="18" charset="0"/>
                          </a:rPr>
                          <m:t>,</m:t>
                        </m:r>
                        <m:r>
                          <a:rPr lang="en-US" i="1">
                            <a:latin typeface="Cambria Math" panose="02040503050406030204" pitchFamily="18" charset="0"/>
                          </a:rPr>
                          <m:t>𝑃𝐻𝑌𝑆</m:t>
                        </m:r>
                        <m:r>
                          <a:rPr lang="en-US" i="1">
                            <a:latin typeface="Cambria Math" panose="02040503050406030204" pitchFamily="18" charset="0"/>
                          </a:rPr>
                          <m:t>,</m:t>
                        </m:r>
                        <m:r>
                          <a:rPr lang="en-US" i="1">
                            <a:latin typeface="Cambria Math" panose="02040503050406030204" pitchFamily="18" charset="0"/>
                          </a:rPr>
                          <m:t>𝐼𝑁𝑆𝐷</m:t>
                        </m:r>
                        <m:r>
                          <a:rPr lang="en-US" i="1">
                            <a:latin typeface="Cambria Math" panose="02040503050406030204" pitchFamily="18" charset="0"/>
                          </a:rPr>
                          <m:t>,</m:t>
                        </m:r>
                        <m:r>
                          <a:rPr lang="en-US" i="1">
                            <a:latin typeface="Cambria Math" panose="02040503050406030204" pitchFamily="18" charset="0"/>
                          </a:rPr>
                          <m:t>𝑈𝑁𝐾𝑁</m:t>
                        </m:r>
                      </m:e>
                    </m:d>
                  </m:oMath>
                </a14:m>
                <a:endParaRPr lang="en-US" dirty="0"/>
              </a:p>
              <a:p>
                <a:pPr lvl="1"/>
                <a:r>
                  <a:rPr lang="en-US" b="0" dirty="0"/>
                  <a:t>(1b) </a:t>
                </a:r>
                <a14:m>
                  <m:oMath xmlns:m="http://schemas.openxmlformats.org/officeDocument/2006/math">
                    <m:r>
                      <a:rPr lang="en-US" b="0" i="1" smtClean="0">
                        <a:latin typeface="Cambria Math" panose="02040503050406030204" pitchFamily="18" charset="0"/>
                      </a:rPr>
                      <m:t>𝑇𝑅</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𝐻𝐴𝐶𝐾</m:t>
                        </m:r>
                        <m:r>
                          <a:rPr lang="en-US" i="1">
                            <a:latin typeface="Cambria Math" panose="02040503050406030204" pitchFamily="18" charset="0"/>
                          </a:rPr>
                          <m:t>,</m:t>
                        </m:r>
                        <m:r>
                          <a:rPr lang="en-US" i="1">
                            <a:latin typeface="Cambria Math" panose="02040503050406030204" pitchFamily="18" charset="0"/>
                          </a:rPr>
                          <m:t>𝐷𝐼𝑆𝐶</m:t>
                        </m:r>
                        <m:r>
                          <a:rPr lang="en-US" i="1">
                            <a:latin typeface="Cambria Math" panose="02040503050406030204" pitchFamily="18" charset="0"/>
                          </a:rPr>
                          <m:t>,</m:t>
                        </m:r>
                        <m:r>
                          <a:rPr lang="en-US" i="1">
                            <a:latin typeface="Cambria Math" panose="02040503050406030204" pitchFamily="18" charset="0"/>
                          </a:rPr>
                          <m:t>𝑃𝐻𝑌𝑆</m:t>
                        </m:r>
                        <m:r>
                          <a:rPr lang="en-US" i="1">
                            <a:latin typeface="Cambria Math" panose="02040503050406030204" pitchFamily="18" charset="0"/>
                          </a:rPr>
                          <m:t>,</m:t>
                        </m:r>
                        <m:r>
                          <a:rPr lang="en-US" i="1">
                            <a:latin typeface="Cambria Math" panose="02040503050406030204" pitchFamily="18" charset="0"/>
                          </a:rPr>
                          <m:t>𝐼𝑁𝑆𝐷</m:t>
                        </m:r>
                        <m:r>
                          <a:rPr lang="en-US" i="1">
                            <a:latin typeface="Cambria Math" panose="02040503050406030204" pitchFamily="18" charset="0"/>
                          </a:rPr>
                          <m:t>,</m:t>
                        </m:r>
                        <m:r>
                          <a:rPr lang="en-US" i="1">
                            <a:latin typeface="Cambria Math" panose="02040503050406030204" pitchFamily="18" charset="0"/>
                          </a:rPr>
                          <m:t>𝑈𝑁𝐾𝑁</m:t>
                        </m:r>
                        <m:r>
                          <a:rPr lang="en-US" b="0" i="1" smtClean="0">
                            <a:latin typeface="Cambria Math" panose="02040503050406030204" pitchFamily="18" charset="0"/>
                          </a:rPr>
                          <m:t>,</m:t>
                        </m:r>
                        <m:r>
                          <a:rPr lang="en-US" i="1">
                            <a:latin typeface="Cambria Math" panose="02040503050406030204" pitchFamily="18" charset="0"/>
                          </a:rPr>
                          <m:t>𝑉𝑢𝑙𝑛</m:t>
                        </m:r>
                      </m:e>
                    </m:d>
                  </m:oMath>
                </a14:m>
                <a:endParaRPr lang="en-US" dirty="0"/>
              </a:p>
              <a:p>
                <a:pPr lvl="1"/>
                <a:r>
                  <a:rPr lang="en-US" b="0" dirty="0"/>
                  <a:t>(1c) </a:t>
                </a:r>
                <a14:m>
                  <m:oMath xmlns:m="http://schemas.openxmlformats.org/officeDocument/2006/math">
                    <m:r>
                      <a:rPr lang="en-US" b="0" i="1" smtClean="0">
                        <a:latin typeface="Cambria Math" panose="02040503050406030204" pitchFamily="18" charset="0"/>
                      </a:rPr>
                      <m:t>𝑇𝑅</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𝐻𝐴𝐶𝐾</m:t>
                        </m:r>
                        <m:r>
                          <a:rPr lang="en-US" i="1">
                            <a:latin typeface="Cambria Math" panose="02040503050406030204" pitchFamily="18" charset="0"/>
                          </a:rPr>
                          <m:t>,</m:t>
                        </m:r>
                        <m:r>
                          <a:rPr lang="en-US" i="1">
                            <a:latin typeface="Cambria Math" panose="02040503050406030204" pitchFamily="18" charset="0"/>
                          </a:rPr>
                          <m:t>𝐷𝐼𝑆𝐶</m:t>
                        </m:r>
                        <m:r>
                          <a:rPr lang="en-US" i="1">
                            <a:latin typeface="Cambria Math" panose="02040503050406030204" pitchFamily="18" charset="0"/>
                          </a:rPr>
                          <m:t>,</m:t>
                        </m:r>
                        <m:r>
                          <a:rPr lang="en-US" i="1">
                            <a:latin typeface="Cambria Math" panose="02040503050406030204" pitchFamily="18" charset="0"/>
                          </a:rPr>
                          <m:t>𝑃𝐻𝑌𝑆</m:t>
                        </m:r>
                        <m:r>
                          <a:rPr lang="en-US" i="1">
                            <a:latin typeface="Cambria Math" panose="02040503050406030204" pitchFamily="18" charset="0"/>
                          </a:rPr>
                          <m:t>,</m:t>
                        </m:r>
                        <m:r>
                          <a:rPr lang="en-US" i="1">
                            <a:latin typeface="Cambria Math" panose="02040503050406030204" pitchFamily="18" charset="0"/>
                          </a:rPr>
                          <m:t>𝐼𝑁𝑆𝐷</m:t>
                        </m:r>
                        <m:r>
                          <a:rPr lang="en-US" i="1">
                            <a:latin typeface="Cambria Math" panose="02040503050406030204" pitchFamily="18" charset="0"/>
                          </a:rPr>
                          <m:t>,</m:t>
                        </m:r>
                        <m:r>
                          <a:rPr lang="en-US" i="1">
                            <a:latin typeface="Cambria Math" panose="02040503050406030204" pitchFamily="18" charset="0"/>
                          </a:rPr>
                          <m:t>𝑈𝑁𝐾𝑁</m:t>
                        </m:r>
                        <m:r>
                          <a:rPr lang="en-US" i="1">
                            <a:latin typeface="Cambria Math" panose="02040503050406030204" pitchFamily="18" charset="0"/>
                          </a:rPr>
                          <m:t>,</m:t>
                        </m:r>
                        <m:r>
                          <a:rPr lang="en-US" i="1">
                            <a:latin typeface="Cambria Math" panose="02040503050406030204" pitchFamily="18" charset="0"/>
                          </a:rPr>
                          <m:t>𝑉𝑢𝑙𝑛</m:t>
                        </m:r>
                        <m:r>
                          <a:rPr lang="en-US" i="1">
                            <a:latin typeface="Cambria Math" panose="02040503050406030204" pitchFamily="18" charset="0"/>
                          </a:rPr>
                          <m:t>_</m:t>
                        </m:r>
                        <m:r>
                          <a:rPr lang="en-US" i="1">
                            <a:latin typeface="Cambria Math" panose="02040503050406030204" pitchFamily="18" charset="0"/>
                          </a:rPr>
                          <m:t>𝑑𝑎𝑦</m:t>
                        </m:r>
                      </m:e>
                    </m:d>
                  </m:oMath>
                </a14:m>
                <a:endParaRPr lang="en-US" dirty="0"/>
              </a:p>
              <a:p>
                <a:r>
                  <a:rPr lang="en-US" dirty="0"/>
                  <a:t>Model 2</a:t>
                </a:r>
              </a:p>
              <a:p>
                <a:pPr lvl="1"/>
                <a:r>
                  <a:rPr lang="en-US" b="0" dirty="0"/>
                  <a:t>(2c) </a:t>
                </a:r>
                <a14:m>
                  <m:oMath xmlns:m="http://schemas.openxmlformats.org/officeDocument/2006/math">
                    <m:r>
                      <m:rPr>
                        <m:sty m:val="p"/>
                      </m:rPr>
                      <a:rPr lang="en-US" b="0" i="0" smtClean="0">
                        <a:latin typeface="Cambria Math" panose="02040503050406030204" pitchFamily="18" charset="0"/>
                      </a:rPr>
                      <m:t>ln</m:t>
                    </m:r>
                    <m:r>
                      <a:rPr lang="en-US" b="0" i="0" smtClean="0">
                        <a:latin typeface="Cambria Math" panose="02040503050406030204" pitchFamily="18" charset="0"/>
                      </a:rPr>
                      <m:t>(</m:t>
                    </m:r>
                    <m:r>
                      <a:rPr lang="en-US" b="0" i="1" smtClean="0">
                        <a:latin typeface="Cambria Math" panose="02040503050406030204" pitchFamily="18" charset="0"/>
                      </a:rPr>
                      <m:t>𝑇𝑅</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𝐻𝐴𝐶𝐾</m:t>
                        </m:r>
                        <m:r>
                          <a:rPr lang="en-US" i="1">
                            <a:latin typeface="Cambria Math" panose="02040503050406030204" pitchFamily="18" charset="0"/>
                          </a:rPr>
                          <m:t>,</m:t>
                        </m:r>
                        <m:r>
                          <a:rPr lang="en-US" i="1">
                            <a:latin typeface="Cambria Math" panose="02040503050406030204" pitchFamily="18" charset="0"/>
                          </a:rPr>
                          <m:t>𝐷𝐼𝑆𝐶</m:t>
                        </m:r>
                        <m:r>
                          <a:rPr lang="en-US" i="1">
                            <a:latin typeface="Cambria Math" panose="02040503050406030204" pitchFamily="18" charset="0"/>
                          </a:rPr>
                          <m:t>,</m:t>
                        </m:r>
                        <m:r>
                          <a:rPr lang="en-US" i="1">
                            <a:latin typeface="Cambria Math" panose="02040503050406030204" pitchFamily="18" charset="0"/>
                          </a:rPr>
                          <m:t>𝑃𝐻𝑌𝑆</m:t>
                        </m:r>
                        <m:r>
                          <a:rPr lang="en-US" i="1">
                            <a:latin typeface="Cambria Math" panose="02040503050406030204" pitchFamily="18" charset="0"/>
                          </a:rPr>
                          <m:t>,</m:t>
                        </m:r>
                        <m:r>
                          <a:rPr lang="en-US" i="1">
                            <a:latin typeface="Cambria Math" panose="02040503050406030204" pitchFamily="18" charset="0"/>
                          </a:rPr>
                          <m:t>𝐼𝑁𝑆𝐷</m:t>
                        </m:r>
                        <m:r>
                          <a:rPr lang="en-US" i="1">
                            <a:latin typeface="Cambria Math" panose="02040503050406030204" pitchFamily="18" charset="0"/>
                          </a:rPr>
                          <m:t>,</m:t>
                        </m:r>
                        <m:r>
                          <a:rPr lang="en-US" i="1">
                            <a:latin typeface="Cambria Math" panose="02040503050406030204" pitchFamily="18" charset="0"/>
                          </a:rPr>
                          <m:t>𝑈𝑁𝐾𝑁</m:t>
                        </m:r>
                        <m:r>
                          <a:rPr lang="en-US" i="1">
                            <a:latin typeface="Cambria Math" panose="02040503050406030204" pitchFamily="18" charset="0"/>
                          </a:rPr>
                          <m:t>,</m:t>
                        </m:r>
                        <m:r>
                          <a:rPr lang="en-US" i="1">
                            <a:latin typeface="Cambria Math" panose="02040503050406030204" pitchFamily="18" charset="0"/>
                          </a:rPr>
                          <m:t>𝑉𝑢𝑙𝑛</m:t>
                        </m:r>
                        <m:r>
                          <a:rPr lang="en-US" i="1">
                            <a:latin typeface="Cambria Math" panose="02040503050406030204" pitchFamily="18" charset="0"/>
                          </a:rPr>
                          <m:t>_</m:t>
                        </m:r>
                        <m:r>
                          <a:rPr lang="en-US" i="1">
                            <a:latin typeface="Cambria Math" panose="02040503050406030204" pitchFamily="18" charset="0"/>
                          </a:rPr>
                          <m:t>𝑑𝑎𝑦</m:t>
                        </m:r>
                      </m:e>
                    </m:d>
                  </m:oMath>
                </a14:m>
                <a:endParaRPr lang="en-US" dirty="0"/>
              </a:p>
              <a:p>
                <a:r>
                  <a:rPr lang="en-US" dirty="0"/>
                  <a:t>Model 3</a:t>
                </a:r>
              </a:p>
              <a:p>
                <a:pPr lvl="1"/>
                <a:r>
                  <a:rPr lang="en-US" b="0" dirty="0"/>
                  <a:t>(3c) </a:t>
                </a:r>
                <a14:m>
                  <m:oMath xmlns:m="http://schemas.openxmlformats.org/officeDocument/2006/math">
                    <m:r>
                      <m:rPr>
                        <m:sty m:val="p"/>
                      </m:rPr>
                      <a:rPr lang="en-US" b="0" i="0" smtClean="0">
                        <a:latin typeface="Cambria Math" panose="02040503050406030204" pitchFamily="18" charset="0"/>
                      </a:rPr>
                      <m:t>ln</m:t>
                    </m:r>
                    <m:r>
                      <a:rPr lang="en-US" b="0" i="0" smtClean="0">
                        <a:latin typeface="Cambria Math" panose="02040503050406030204" pitchFamily="18" charset="0"/>
                      </a:rPr>
                      <m:t>(</m:t>
                    </m:r>
                    <m:r>
                      <a:rPr lang="en-US" b="0" i="1" smtClean="0">
                        <a:latin typeface="Cambria Math" panose="02040503050406030204" pitchFamily="18" charset="0"/>
                      </a:rPr>
                      <m:t>𝑇𝑅</m:t>
                    </m:r>
                    <m:r>
                      <a:rPr lang="en-US" b="0" i="1" smtClean="0">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r>
                          <a:rPr lang="en-US" b="0" i="1" smtClean="0">
                            <a:latin typeface="Cambria Math" panose="02040503050406030204" pitchFamily="18" charset="0"/>
                          </a:rPr>
                          <m:t>𝑙𝑛</m:t>
                        </m:r>
                        <m:d>
                          <m:dPr>
                            <m:ctrlPr>
                              <a:rPr lang="en-US" i="1" smtClean="0">
                                <a:latin typeface="Cambria Math" panose="02040503050406030204" pitchFamily="18" charset="0"/>
                              </a:rPr>
                            </m:ctrlPr>
                          </m:dPr>
                          <m:e>
                            <m:r>
                              <a:rPr lang="en-US" i="1">
                                <a:latin typeface="Cambria Math" panose="02040503050406030204" pitchFamily="18" charset="0"/>
                              </a:rPr>
                              <m:t>𝑅</m:t>
                            </m:r>
                          </m:e>
                        </m:d>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𝐻𝐴𝐶𝐾</m:t>
                        </m:r>
                        <m:r>
                          <a:rPr lang="en-US" i="1">
                            <a:latin typeface="Cambria Math" panose="02040503050406030204" pitchFamily="18" charset="0"/>
                          </a:rPr>
                          <m:t>,</m:t>
                        </m:r>
                        <m:r>
                          <a:rPr lang="en-US" i="1">
                            <a:latin typeface="Cambria Math" panose="02040503050406030204" pitchFamily="18" charset="0"/>
                          </a:rPr>
                          <m:t>𝐷𝐼𝑆𝐶</m:t>
                        </m:r>
                        <m:r>
                          <a:rPr lang="en-US" i="1">
                            <a:latin typeface="Cambria Math" panose="02040503050406030204" pitchFamily="18" charset="0"/>
                          </a:rPr>
                          <m:t>,</m:t>
                        </m:r>
                        <m:r>
                          <a:rPr lang="en-US" i="1">
                            <a:latin typeface="Cambria Math" panose="02040503050406030204" pitchFamily="18" charset="0"/>
                          </a:rPr>
                          <m:t>𝑃𝐻𝑌𝑆</m:t>
                        </m:r>
                        <m:r>
                          <a:rPr lang="en-US" i="1">
                            <a:latin typeface="Cambria Math" panose="02040503050406030204" pitchFamily="18" charset="0"/>
                          </a:rPr>
                          <m:t>,</m:t>
                        </m:r>
                        <m:r>
                          <a:rPr lang="en-US" i="1">
                            <a:latin typeface="Cambria Math" panose="02040503050406030204" pitchFamily="18" charset="0"/>
                          </a:rPr>
                          <m:t>𝐼𝑁𝑆𝐷</m:t>
                        </m:r>
                        <m:r>
                          <a:rPr lang="en-US" i="1">
                            <a:latin typeface="Cambria Math" panose="02040503050406030204" pitchFamily="18" charset="0"/>
                          </a:rPr>
                          <m:t>,</m:t>
                        </m:r>
                        <m:r>
                          <a:rPr lang="en-US" i="1">
                            <a:latin typeface="Cambria Math" panose="02040503050406030204" pitchFamily="18" charset="0"/>
                          </a:rPr>
                          <m:t>𝑈𝑁𝐾𝑁</m:t>
                        </m:r>
                        <m:r>
                          <a:rPr lang="en-US" b="0" i="1" smtClean="0">
                            <a:latin typeface="Cambria Math" panose="02040503050406030204" pitchFamily="18" charset="0"/>
                          </a:rPr>
                          <m:t>,</m:t>
                        </m:r>
                        <m:r>
                          <a:rPr lang="en-US" i="1">
                            <a:latin typeface="Cambria Math" panose="02040503050406030204" pitchFamily="18" charset="0"/>
                          </a:rPr>
                          <m:t>𝑉𝑢𝑙𝑛</m:t>
                        </m:r>
                        <m:r>
                          <a:rPr lang="en-US" i="1">
                            <a:latin typeface="Cambria Math" panose="02040503050406030204" pitchFamily="18" charset="0"/>
                          </a:rPr>
                          <m:t>_</m:t>
                        </m:r>
                        <m:r>
                          <a:rPr lang="en-US" i="1">
                            <a:latin typeface="Cambria Math" panose="02040503050406030204" pitchFamily="18" charset="0"/>
                          </a:rPr>
                          <m:t>𝑑𝑎𝑦</m:t>
                        </m:r>
                      </m:e>
                    </m:d>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36E4F937-AE4F-4E24-BBEF-164E04360BD1}"/>
                  </a:ext>
                </a:extLst>
              </p:cNvPr>
              <p:cNvSpPr>
                <a:spLocks noGrp="1" noRot="1" noChangeAspect="1" noMove="1" noResize="1" noEditPoints="1" noAdjustHandles="1" noChangeArrowheads="1" noChangeShapeType="1" noTextEdit="1"/>
              </p:cNvSpPr>
              <p:nvPr>
                <p:ph sz="half" idx="1"/>
              </p:nvPr>
            </p:nvSpPr>
            <p:spPr>
              <a:xfrm>
                <a:off x="104774" y="538956"/>
                <a:ext cx="11706226" cy="2890044"/>
              </a:xfrm>
              <a:blipFill>
                <a:blip r:embed="rId2"/>
                <a:stretch>
                  <a:fillRect l="-781" t="-5263"/>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6A5F5E72-49C5-4FA7-8E47-CA2A679E1DF7}"/>
              </a:ext>
            </a:extLst>
          </p:cNvPr>
          <p:cNvSpPr>
            <a:spLocks noGrp="1"/>
          </p:cNvSpPr>
          <p:nvPr>
            <p:ph sz="half" idx="2"/>
          </p:nvPr>
        </p:nvSpPr>
        <p:spPr>
          <a:xfrm>
            <a:off x="133349" y="3781425"/>
            <a:ext cx="4486275" cy="3076575"/>
          </a:xfrm>
        </p:spPr>
        <p:txBody>
          <a:bodyPr>
            <a:normAutofit fontScale="92500" lnSpcReduction="20000"/>
          </a:bodyPr>
          <a:lstStyle/>
          <a:p>
            <a:r>
              <a:rPr lang="en-US" dirty="0"/>
              <a:t>TR: Total Records</a:t>
            </a:r>
          </a:p>
          <a:p>
            <a:r>
              <a:rPr lang="en-US" dirty="0"/>
              <a:t>R: Revenue</a:t>
            </a:r>
          </a:p>
          <a:p>
            <a:r>
              <a:rPr lang="en-US" dirty="0"/>
              <a:t>E: Employment</a:t>
            </a:r>
          </a:p>
          <a:p>
            <a:r>
              <a:rPr lang="en-US" dirty="0"/>
              <a:t>HACK: Hack</a:t>
            </a:r>
          </a:p>
          <a:p>
            <a:r>
              <a:rPr lang="en-US" dirty="0"/>
              <a:t>DISC: Unintentional disclosure</a:t>
            </a:r>
          </a:p>
          <a:p>
            <a:endParaRPr lang="en-US" dirty="0"/>
          </a:p>
        </p:txBody>
      </p:sp>
      <p:sp>
        <p:nvSpPr>
          <p:cNvPr id="5" name="Content Placeholder 3">
            <a:extLst>
              <a:ext uri="{FF2B5EF4-FFF2-40B4-BE49-F238E27FC236}">
                <a16:creationId xmlns:a16="http://schemas.microsoft.com/office/drawing/2014/main" id="{3F9DC9CE-AE61-4267-9600-D67ADD315DEB}"/>
              </a:ext>
            </a:extLst>
          </p:cNvPr>
          <p:cNvSpPr txBox="1">
            <a:spLocks/>
          </p:cNvSpPr>
          <p:nvPr/>
        </p:nvSpPr>
        <p:spPr>
          <a:xfrm>
            <a:off x="6438899" y="3600450"/>
            <a:ext cx="4486275" cy="31623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PHYS: Physical breach</a:t>
            </a:r>
          </a:p>
          <a:p>
            <a:r>
              <a:rPr lang="en-US" dirty="0"/>
              <a:t>INSD: Insider</a:t>
            </a:r>
          </a:p>
          <a:p>
            <a:r>
              <a:rPr lang="en-US" dirty="0"/>
              <a:t>UNKN: Unknown</a:t>
            </a:r>
          </a:p>
          <a:p>
            <a:r>
              <a:rPr lang="en-US" dirty="0"/>
              <a:t>Vuln: Monthly Vulnerabilities</a:t>
            </a:r>
          </a:p>
          <a:p>
            <a:r>
              <a:rPr lang="en-US" dirty="0" err="1"/>
              <a:t>Vuln_day</a:t>
            </a:r>
            <a:r>
              <a:rPr lang="en-US" dirty="0"/>
              <a:t>: Daily Vulnerabilities</a:t>
            </a:r>
          </a:p>
          <a:p>
            <a:endParaRPr lang="en-US" dirty="0"/>
          </a:p>
        </p:txBody>
      </p:sp>
    </p:spTree>
    <p:extLst>
      <p:ext uri="{BB962C8B-B14F-4D97-AF65-F5344CB8AC3E}">
        <p14:creationId xmlns:p14="http://schemas.microsoft.com/office/powerpoint/2010/main" val="371383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FE989-245B-40C1-8B1D-2B7434CFBF6E}"/>
              </a:ext>
            </a:extLst>
          </p:cNvPr>
          <p:cNvSpPr>
            <a:spLocks noGrp="1"/>
          </p:cNvSpPr>
          <p:nvPr>
            <p:ph type="title"/>
          </p:nvPr>
        </p:nvSpPr>
        <p:spPr/>
        <p:txBody>
          <a:bodyPr/>
          <a:lstStyle/>
          <a:p>
            <a:pPr algn="ctr"/>
            <a:r>
              <a:rPr lang="en-US" dirty="0"/>
              <a:t>Methods</a:t>
            </a:r>
          </a:p>
        </p:txBody>
      </p:sp>
      <p:sp>
        <p:nvSpPr>
          <p:cNvPr id="6" name="Content Placeholder 5">
            <a:extLst>
              <a:ext uri="{FF2B5EF4-FFF2-40B4-BE49-F238E27FC236}">
                <a16:creationId xmlns:a16="http://schemas.microsoft.com/office/drawing/2014/main" id="{7E75D87A-00F1-459D-B567-CB5F62EF9B08}"/>
              </a:ext>
            </a:extLst>
          </p:cNvPr>
          <p:cNvSpPr>
            <a:spLocks noGrp="1"/>
          </p:cNvSpPr>
          <p:nvPr>
            <p:ph idx="1"/>
          </p:nvPr>
        </p:nvSpPr>
        <p:spPr>
          <a:xfrm>
            <a:off x="142875" y="1530350"/>
            <a:ext cx="5257800" cy="4351338"/>
          </a:xfrm>
        </p:spPr>
        <p:txBody>
          <a:bodyPr>
            <a:normAutofit/>
          </a:bodyPr>
          <a:lstStyle/>
          <a:p>
            <a:r>
              <a:rPr lang="en-US" dirty="0"/>
              <a:t>Training and validation set</a:t>
            </a:r>
          </a:p>
          <a:p>
            <a:r>
              <a:rPr lang="en-US" dirty="0"/>
              <a:t>OLS</a:t>
            </a:r>
          </a:p>
          <a:p>
            <a:pPr lvl="1"/>
            <a:r>
              <a:rPr lang="en-US" dirty="0"/>
              <a:t>Non-normal</a:t>
            </a:r>
          </a:p>
          <a:p>
            <a:pPr lvl="1"/>
            <a:r>
              <a:rPr lang="en-US" dirty="0"/>
              <a:t>T and F stats</a:t>
            </a:r>
          </a:p>
        </p:txBody>
      </p:sp>
      <p:pic>
        <p:nvPicPr>
          <p:cNvPr id="8" name="Picture 7">
            <a:extLst>
              <a:ext uri="{FF2B5EF4-FFF2-40B4-BE49-F238E27FC236}">
                <a16:creationId xmlns:a16="http://schemas.microsoft.com/office/drawing/2014/main" id="{20B69F7D-2DF0-42DF-AF09-84EA9AA58979}"/>
              </a:ext>
            </a:extLst>
          </p:cNvPr>
          <p:cNvPicPr>
            <a:picLocks noChangeAspect="1"/>
          </p:cNvPicPr>
          <p:nvPr/>
        </p:nvPicPr>
        <p:blipFill>
          <a:blip r:embed="rId2"/>
          <a:stretch>
            <a:fillRect/>
          </a:stretch>
        </p:blipFill>
        <p:spPr>
          <a:xfrm>
            <a:off x="5448618" y="2972986"/>
            <a:ext cx="6415088" cy="3068086"/>
          </a:xfrm>
          <a:prstGeom prst="rect">
            <a:avLst/>
          </a:prstGeom>
        </p:spPr>
      </p:pic>
      <p:sp>
        <p:nvSpPr>
          <p:cNvPr id="9" name="Content Placeholder 5">
            <a:extLst>
              <a:ext uri="{FF2B5EF4-FFF2-40B4-BE49-F238E27FC236}">
                <a16:creationId xmlns:a16="http://schemas.microsoft.com/office/drawing/2014/main" id="{145E1AD9-8A42-4949-98F2-BB11C59C4B17}"/>
              </a:ext>
            </a:extLst>
          </p:cNvPr>
          <p:cNvSpPr txBox="1">
            <a:spLocks/>
          </p:cNvSpPr>
          <p:nvPr/>
        </p:nvSpPr>
        <p:spPr>
          <a:xfrm>
            <a:off x="6137275" y="153035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Decision Tree</a:t>
            </a:r>
          </a:p>
          <a:p>
            <a:pPr lvl="1"/>
            <a:r>
              <a:rPr lang="en-US" dirty="0"/>
              <a:t>Easy to interpret</a:t>
            </a:r>
          </a:p>
          <a:p>
            <a:pPr lvl="1"/>
            <a:r>
              <a:rPr lang="en-US" dirty="0"/>
              <a:t>Weak predictor</a:t>
            </a:r>
          </a:p>
          <a:p>
            <a:pPr lvl="1"/>
            <a:endParaRPr lang="en-US" dirty="0"/>
          </a:p>
        </p:txBody>
      </p:sp>
    </p:spTree>
    <p:extLst>
      <p:ext uri="{BB962C8B-B14F-4D97-AF65-F5344CB8AC3E}">
        <p14:creationId xmlns:p14="http://schemas.microsoft.com/office/powerpoint/2010/main" val="280813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FE989-245B-40C1-8B1D-2B7434CFBF6E}"/>
              </a:ext>
            </a:extLst>
          </p:cNvPr>
          <p:cNvSpPr>
            <a:spLocks noGrp="1"/>
          </p:cNvSpPr>
          <p:nvPr>
            <p:ph type="title" idx="4294967295"/>
          </p:nvPr>
        </p:nvSpPr>
        <p:spPr>
          <a:xfrm>
            <a:off x="0" y="365125"/>
            <a:ext cx="10515600" cy="1325563"/>
          </a:xfrm>
        </p:spPr>
        <p:txBody>
          <a:bodyPr/>
          <a:lstStyle/>
          <a:p>
            <a:pPr algn="ctr"/>
            <a:r>
              <a:rPr lang="en-US" dirty="0"/>
              <a:t>Methods Continued</a:t>
            </a:r>
          </a:p>
        </p:txBody>
      </p:sp>
      <p:sp>
        <p:nvSpPr>
          <p:cNvPr id="7" name="Content Placeholder 5">
            <a:extLst>
              <a:ext uri="{FF2B5EF4-FFF2-40B4-BE49-F238E27FC236}">
                <a16:creationId xmlns:a16="http://schemas.microsoft.com/office/drawing/2014/main" id="{2654237F-7234-4D5B-A150-B19E8A4F31FA}"/>
              </a:ext>
            </a:extLst>
          </p:cNvPr>
          <p:cNvSpPr txBox="1">
            <a:spLocks/>
          </p:cNvSpPr>
          <p:nvPr/>
        </p:nvSpPr>
        <p:spPr>
          <a:xfrm>
            <a:off x="0" y="173228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pPr lvl="1"/>
            <a:r>
              <a:rPr lang="en-US" dirty="0"/>
              <a:t>Bootstrapping</a:t>
            </a:r>
          </a:p>
          <a:p>
            <a:pPr lvl="1"/>
            <a:r>
              <a:rPr lang="en-US" dirty="0"/>
              <a:t>500 trees</a:t>
            </a:r>
          </a:p>
          <a:p>
            <a:pPr lvl="1"/>
            <a:r>
              <a:rPr lang="en-US" dirty="0"/>
              <a:t>Variables tried each level</a:t>
            </a:r>
          </a:p>
          <a:p>
            <a:pPr lvl="1"/>
            <a:r>
              <a:rPr lang="en-US" dirty="0"/>
              <a:t>Black Box</a:t>
            </a:r>
          </a:p>
          <a:p>
            <a:endParaRPr lang="en-US" dirty="0"/>
          </a:p>
        </p:txBody>
      </p:sp>
      <p:sp>
        <p:nvSpPr>
          <p:cNvPr id="8" name="Content Placeholder 5">
            <a:extLst>
              <a:ext uri="{FF2B5EF4-FFF2-40B4-BE49-F238E27FC236}">
                <a16:creationId xmlns:a16="http://schemas.microsoft.com/office/drawing/2014/main" id="{2186CC3F-3F8B-4BAE-8647-72F02CCE56D2}"/>
              </a:ext>
            </a:extLst>
          </p:cNvPr>
          <p:cNvSpPr txBox="1">
            <a:spLocks/>
          </p:cNvSpPr>
          <p:nvPr/>
        </p:nvSpPr>
        <p:spPr>
          <a:xfrm>
            <a:off x="6067425" y="1732280"/>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XGBoosting</a:t>
            </a:r>
          </a:p>
          <a:p>
            <a:pPr lvl="1"/>
            <a:r>
              <a:rPr lang="en-US" dirty="0"/>
              <a:t>500 trees</a:t>
            </a:r>
          </a:p>
          <a:p>
            <a:pPr lvl="1"/>
            <a:r>
              <a:rPr lang="en-US" dirty="0"/>
              <a:t>Parameters</a:t>
            </a:r>
          </a:p>
          <a:p>
            <a:pPr lvl="2"/>
            <a:r>
              <a:rPr lang="en-US" dirty="0"/>
              <a:t>Eta</a:t>
            </a:r>
          </a:p>
          <a:p>
            <a:pPr lvl="2"/>
            <a:r>
              <a:rPr lang="en-US" dirty="0"/>
              <a:t>Variables select</a:t>
            </a:r>
          </a:p>
          <a:p>
            <a:pPr lvl="2"/>
            <a:r>
              <a:rPr lang="en-US" dirty="0"/>
              <a:t>Max depth</a:t>
            </a:r>
          </a:p>
          <a:p>
            <a:pPr lvl="2"/>
            <a:r>
              <a:rPr lang="en-US" dirty="0"/>
              <a:t>Gamma</a:t>
            </a:r>
          </a:p>
          <a:p>
            <a:pPr lvl="1"/>
            <a:r>
              <a:rPr lang="en-US" dirty="0"/>
              <a:t>Black box</a:t>
            </a:r>
          </a:p>
          <a:p>
            <a:pPr lvl="1"/>
            <a:endParaRPr lang="en-US" dirty="0"/>
          </a:p>
        </p:txBody>
      </p:sp>
    </p:spTree>
    <p:extLst>
      <p:ext uri="{BB962C8B-B14F-4D97-AF65-F5344CB8AC3E}">
        <p14:creationId xmlns:p14="http://schemas.microsoft.com/office/powerpoint/2010/main" val="425732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C7EA-E24E-4157-860E-89F7D3CD8830}"/>
              </a:ext>
            </a:extLst>
          </p:cNvPr>
          <p:cNvSpPr>
            <a:spLocks noGrp="1"/>
          </p:cNvSpPr>
          <p:nvPr>
            <p:ph type="title"/>
          </p:nvPr>
        </p:nvSpPr>
        <p:spPr>
          <a:xfrm>
            <a:off x="838200" y="-377825"/>
            <a:ext cx="10515600" cy="1325563"/>
          </a:xfrm>
        </p:spPr>
        <p:txBody>
          <a:bodyPr/>
          <a:lstStyle/>
          <a:p>
            <a:pPr algn="ctr"/>
            <a:r>
              <a:rPr lang="en-US" dirty="0"/>
              <a:t>Initial Data Set</a:t>
            </a:r>
          </a:p>
        </p:txBody>
      </p:sp>
      <p:sp>
        <p:nvSpPr>
          <p:cNvPr id="6" name="Content Placeholder 2">
            <a:extLst>
              <a:ext uri="{FF2B5EF4-FFF2-40B4-BE49-F238E27FC236}">
                <a16:creationId xmlns:a16="http://schemas.microsoft.com/office/drawing/2014/main" id="{6912B289-FE37-409D-B5BE-1EA410D05283}"/>
              </a:ext>
            </a:extLst>
          </p:cNvPr>
          <p:cNvSpPr>
            <a:spLocks noGrp="1"/>
          </p:cNvSpPr>
          <p:nvPr>
            <p:ph idx="1"/>
          </p:nvPr>
        </p:nvSpPr>
        <p:spPr>
          <a:xfrm>
            <a:off x="752475" y="1520824"/>
            <a:ext cx="10515600" cy="5337175"/>
          </a:xfrm>
        </p:spPr>
        <p:txBody>
          <a:bodyPr>
            <a:normAutofit/>
          </a:bodyPr>
          <a:lstStyle/>
          <a:p>
            <a:r>
              <a:rPr lang="en-US" dirty="0"/>
              <a:t>U.S. firms breached 2018</a:t>
            </a:r>
          </a:p>
          <a:p>
            <a:r>
              <a:rPr lang="en-US" dirty="0"/>
              <a:t>Data Sources</a:t>
            </a:r>
          </a:p>
          <a:p>
            <a:pPr lvl="1"/>
            <a:r>
              <a:rPr lang="en-US" dirty="0"/>
              <a:t>Privacy Rights Clearinghouse</a:t>
            </a:r>
          </a:p>
          <a:p>
            <a:pPr lvl="1"/>
            <a:r>
              <a:rPr lang="en-US" dirty="0"/>
              <a:t>National Vulnerability Database (NVD)</a:t>
            </a:r>
          </a:p>
          <a:p>
            <a:pPr lvl="1"/>
            <a:r>
              <a:rPr lang="en-US" dirty="0"/>
              <a:t>S&amp;P Global Netadvantage</a:t>
            </a:r>
          </a:p>
          <a:p>
            <a:r>
              <a:rPr lang="en-US" dirty="0"/>
              <a:t>Data description</a:t>
            </a:r>
          </a:p>
          <a:p>
            <a:pPr lvl="1"/>
            <a:r>
              <a:rPr lang="en-US" dirty="0"/>
              <a:t>1,369,452,400 records</a:t>
            </a:r>
          </a:p>
          <a:p>
            <a:pPr lvl="1"/>
            <a:r>
              <a:rPr lang="en-US" dirty="0"/>
              <a:t>668 incidents</a:t>
            </a:r>
          </a:p>
          <a:p>
            <a:pPr lvl="1"/>
            <a:r>
              <a:rPr lang="en-US" dirty="0"/>
              <a:t>622 companies</a:t>
            </a:r>
          </a:p>
          <a:p>
            <a:pPr lvl="1"/>
            <a:r>
              <a:rPr lang="en-US" dirty="0"/>
              <a:t>36 multiple breaches</a:t>
            </a:r>
          </a:p>
          <a:p>
            <a:endParaRPr lang="en-US" dirty="0"/>
          </a:p>
        </p:txBody>
      </p:sp>
      <p:pic>
        <p:nvPicPr>
          <p:cNvPr id="7" name="Picture 6">
            <a:extLst>
              <a:ext uri="{FF2B5EF4-FFF2-40B4-BE49-F238E27FC236}">
                <a16:creationId xmlns:a16="http://schemas.microsoft.com/office/drawing/2014/main" id="{B90266D9-15F2-4777-A1CC-863E3A114D96}"/>
              </a:ext>
            </a:extLst>
          </p:cNvPr>
          <p:cNvPicPr>
            <a:picLocks noChangeAspect="1"/>
          </p:cNvPicPr>
          <p:nvPr/>
        </p:nvPicPr>
        <p:blipFill>
          <a:blip r:embed="rId2"/>
          <a:stretch>
            <a:fillRect/>
          </a:stretch>
        </p:blipFill>
        <p:spPr>
          <a:xfrm>
            <a:off x="6495418" y="1380490"/>
            <a:ext cx="5402855" cy="3952240"/>
          </a:xfrm>
          <a:prstGeom prst="rect">
            <a:avLst/>
          </a:prstGeom>
        </p:spPr>
      </p:pic>
    </p:spTree>
    <p:extLst>
      <p:ext uri="{BB962C8B-B14F-4D97-AF65-F5344CB8AC3E}">
        <p14:creationId xmlns:p14="http://schemas.microsoft.com/office/powerpoint/2010/main" val="293591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D00F-3A5E-4D3C-A30A-0FBA6BD395D5}"/>
              </a:ext>
            </a:extLst>
          </p:cNvPr>
          <p:cNvSpPr>
            <a:spLocks noGrp="1"/>
          </p:cNvSpPr>
          <p:nvPr>
            <p:ph type="title"/>
          </p:nvPr>
        </p:nvSpPr>
        <p:spPr/>
        <p:txBody>
          <a:bodyPr/>
          <a:lstStyle/>
          <a:p>
            <a:pPr algn="ctr"/>
            <a:r>
              <a:rPr lang="en-US" dirty="0"/>
              <a:t>Reduced Data Set</a:t>
            </a:r>
          </a:p>
        </p:txBody>
      </p:sp>
      <p:sp>
        <p:nvSpPr>
          <p:cNvPr id="3" name="Content Placeholder 2">
            <a:extLst>
              <a:ext uri="{FF2B5EF4-FFF2-40B4-BE49-F238E27FC236}">
                <a16:creationId xmlns:a16="http://schemas.microsoft.com/office/drawing/2014/main" id="{CCDADA1F-02A6-496F-BDA9-3958A17CB2BE}"/>
              </a:ext>
            </a:extLst>
          </p:cNvPr>
          <p:cNvSpPr>
            <a:spLocks noGrp="1"/>
          </p:cNvSpPr>
          <p:nvPr>
            <p:ph idx="1"/>
          </p:nvPr>
        </p:nvSpPr>
        <p:spPr>
          <a:xfrm>
            <a:off x="333375" y="1825624"/>
            <a:ext cx="5762625" cy="4899025"/>
          </a:xfrm>
        </p:spPr>
        <p:txBody>
          <a:bodyPr>
            <a:normAutofit fontScale="92500" lnSpcReduction="10000"/>
          </a:bodyPr>
          <a:lstStyle/>
          <a:p>
            <a:r>
              <a:rPr lang="en-US" dirty="0"/>
              <a:t>Model 1 data set</a:t>
            </a:r>
          </a:p>
          <a:p>
            <a:pPr lvl="1"/>
            <a:r>
              <a:rPr lang="en-US" dirty="0"/>
              <a:t>Remove 210</a:t>
            </a:r>
          </a:p>
          <a:p>
            <a:pPr lvl="1"/>
            <a:r>
              <a:rPr lang="en-US" dirty="0"/>
              <a:t>796,212,977 (-41.86%)</a:t>
            </a:r>
          </a:p>
          <a:p>
            <a:pPr lvl="1"/>
            <a:r>
              <a:rPr lang="en-US" dirty="0"/>
              <a:t>458 incidents</a:t>
            </a:r>
          </a:p>
          <a:p>
            <a:pPr lvl="1"/>
            <a:r>
              <a:rPr lang="en-US" dirty="0"/>
              <a:t>429 companies</a:t>
            </a:r>
          </a:p>
          <a:p>
            <a:pPr lvl="1"/>
            <a:r>
              <a:rPr lang="en-US" dirty="0"/>
              <a:t>26 multiple breaches</a:t>
            </a:r>
          </a:p>
          <a:p>
            <a:r>
              <a:rPr lang="en-US" dirty="0"/>
              <a:t>Model 2 data set</a:t>
            </a:r>
          </a:p>
          <a:p>
            <a:pPr lvl="1"/>
            <a:r>
              <a:rPr lang="en-US" dirty="0"/>
              <a:t>451 incidents</a:t>
            </a:r>
          </a:p>
          <a:p>
            <a:pPr lvl="1"/>
            <a:r>
              <a:rPr lang="en-US" dirty="0"/>
              <a:t>422 companies</a:t>
            </a:r>
          </a:p>
          <a:p>
            <a:pPr lvl="1"/>
            <a:r>
              <a:rPr lang="en-US" dirty="0"/>
              <a:t>26 multiple breaches</a:t>
            </a:r>
          </a:p>
          <a:p>
            <a:r>
              <a:rPr lang="en-US" dirty="0"/>
              <a:t>Model 3 data set: same as model 2</a:t>
            </a:r>
          </a:p>
          <a:p>
            <a:r>
              <a:rPr lang="en-US" dirty="0">
                <a:hlinkClick r:id="rId2"/>
              </a:rPr>
              <a:t>https://thomasrauzi88.shinyapps.io/Data_Breach_Project/</a:t>
            </a: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04F9C51-AA0B-4A45-BD89-93A86209165F}"/>
              </a:ext>
            </a:extLst>
          </p:cNvPr>
          <p:cNvPicPr>
            <a:picLocks noChangeAspect="1"/>
          </p:cNvPicPr>
          <p:nvPr/>
        </p:nvPicPr>
        <p:blipFill>
          <a:blip r:embed="rId3"/>
          <a:stretch>
            <a:fillRect/>
          </a:stretch>
        </p:blipFill>
        <p:spPr>
          <a:xfrm>
            <a:off x="6096000" y="1525800"/>
            <a:ext cx="5995987" cy="4313660"/>
          </a:xfrm>
          <a:prstGeom prst="rect">
            <a:avLst/>
          </a:prstGeom>
        </p:spPr>
      </p:pic>
    </p:spTree>
    <p:extLst>
      <p:ext uri="{BB962C8B-B14F-4D97-AF65-F5344CB8AC3E}">
        <p14:creationId xmlns:p14="http://schemas.microsoft.com/office/powerpoint/2010/main" val="29059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7531-ED4D-47F2-A450-BCE9AAFA5002}"/>
              </a:ext>
            </a:extLst>
          </p:cNvPr>
          <p:cNvSpPr>
            <a:spLocks noGrp="1"/>
          </p:cNvSpPr>
          <p:nvPr>
            <p:ph type="title"/>
          </p:nvPr>
        </p:nvSpPr>
        <p:spPr/>
        <p:txBody>
          <a:bodyPr/>
          <a:lstStyle/>
          <a:p>
            <a:pPr algn="ctr"/>
            <a:r>
              <a:rPr lang="en-US" dirty="0"/>
              <a:t>Results</a:t>
            </a:r>
          </a:p>
        </p:txBody>
      </p:sp>
      <p:graphicFrame>
        <p:nvGraphicFramePr>
          <p:cNvPr id="3" name="Table 3">
            <a:extLst>
              <a:ext uri="{FF2B5EF4-FFF2-40B4-BE49-F238E27FC236}">
                <a16:creationId xmlns:a16="http://schemas.microsoft.com/office/drawing/2014/main" id="{54735069-7597-4C21-BE4E-AD34E167EB3F}"/>
              </a:ext>
            </a:extLst>
          </p:cNvPr>
          <p:cNvGraphicFramePr>
            <a:graphicFrameLocks noGrp="1"/>
          </p:cNvGraphicFramePr>
          <p:nvPr/>
        </p:nvGraphicFramePr>
        <p:xfrm>
          <a:off x="1094977" y="1918797"/>
          <a:ext cx="9450940" cy="3488031"/>
        </p:xfrm>
        <a:graphic>
          <a:graphicData uri="http://schemas.openxmlformats.org/drawingml/2006/table">
            <a:tbl>
              <a:tblPr firstRow="1" bandRow="1">
                <a:tableStyleId>{5940675A-B579-460E-94D1-54222C63F5DA}</a:tableStyleId>
              </a:tblPr>
              <a:tblGrid>
                <a:gridCol w="1890188">
                  <a:extLst>
                    <a:ext uri="{9D8B030D-6E8A-4147-A177-3AD203B41FA5}">
                      <a16:colId xmlns:a16="http://schemas.microsoft.com/office/drawing/2014/main" val="3017329917"/>
                    </a:ext>
                  </a:extLst>
                </a:gridCol>
                <a:gridCol w="1890188">
                  <a:extLst>
                    <a:ext uri="{9D8B030D-6E8A-4147-A177-3AD203B41FA5}">
                      <a16:colId xmlns:a16="http://schemas.microsoft.com/office/drawing/2014/main" val="2808957810"/>
                    </a:ext>
                  </a:extLst>
                </a:gridCol>
                <a:gridCol w="1890188">
                  <a:extLst>
                    <a:ext uri="{9D8B030D-6E8A-4147-A177-3AD203B41FA5}">
                      <a16:colId xmlns:a16="http://schemas.microsoft.com/office/drawing/2014/main" val="689081424"/>
                    </a:ext>
                  </a:extLst>
                </a:gridCol>
                <a:gridCol w="1890188">
                  <a:extLst>
                    <a:ext uri="{9D8B030D-6E8A-4147-A177-3AD203B41FA5}">
                      <a16:colId xmlns:a16="http://schemas.microsoft.com/office/drawing/2014/main" val="2146803311"/>
                    </a:ext>
                  </a:extLst>
                </a:gridCol>
                <a:gridCol w="1890188">
                  <a:extLst>
                    <a:ext uri="{9D8B030D-6E8A-4147-A177-3AD203B41FA5}">
                      <a16:colId xmlns:a16="http://schemas.microsoft.com/office/drawing/2014/main" val="3013439210"/>
                    </a:ext>
                  </a:extLst>
                </a:gridCol>
              </a:tblGrid>
              <a:tr h="458643">
                <a:tc gridSpan="5">
                  <a:txBody>
                    <a:bodyPr/>
                    <a:lstStyle/>
                    <a:p>
                      <a:pPr algn="ctr"/>
                      <a:r>
                        <a:rPr lang="en-US" b="1" dirty="0"/>
                        <a:t>Table 3: Root Mean Squared Errors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47928759"/>
                  </a:ext>
                </a:extLst>
              </a:tr>
              <a:tr h="458643">
                <a:tc>
                  <a:txBody>
                    <a:bodyPr/>
                    <a:lstStyle/>
                    <a:p>
                      <a:endParaRPr lang="en-US" dirty="0"/>
                    </a:p>
                  </a:txBody>
                  <a:tcPr/>
                </a:tc>
                <a:tc>
                  <a:txBody>
                    <a:bodyPr/>
                    <a:lstStyle/>
                    <a:p>
                      <a:r>
                        <a:rPr lang="en-US" b="1" dirty="0"/>
                        <a:t>Linear Reg</a:t>
                      </a:r>
                    </a:p>
                  </a:txBody>
                  <a:tcPr/>
                </a:tc>
                <a:tc>
                  <a:txBody>
                    <a:bodyPr/>
                    <a:lstStyle/>
                    <a:p>
                      <a:r>
                        <a:rPr lang="en-US" b="1" dirty="0"/>
                        <a:t>Decision Tree</a:t>
                      </a:r>
                    </a:p>
                  </a:txBody>
                  <a:tcPr/>
                </a:tc>
                <a:tc>
                  <a:txBody>
                    <a:bodyPr/>
                    <a:lstStyle/>
                    <a:p>
                      <a:r>
                        <a:rPr lang="en-US" b="1" dirty="0"/>
                        <a:t>Random Forrest</a:t>
                      </a:r>
                    </a:p>
                  </a:txBody>
                  <a:tcPr/>
                </a:tc>
                <a:tc>
                  <a:txBody>
                    <a:bodyPr/>
                    <a:lstStyle/>
                    <a:p>
                      <a:r>
                        <a:rPr lang="en-US" b="1" dirty="0" err="1"/>
                        <a:t>Xgboosting</a:t>
                      </a:r>
                      <a:endParaRPr lang="en-US" b="1" dirty="0"/>
                    </a:p>
                  </a:txBody>
                  <a:tcPr/>
                </a:tc>
                <a:extLst>
                  <a:ext uri="{0D108BD9-81ED-4DB2-BD59-A6C34878D82A}">
                    <a16:rowId xmlns:a16="http://schemas.microsoft.com/office/drawing/2014/main" val="1476002089"/>
                  </a:ext>
                </a:extLst>
              </a:tr>
              <a:tr h="856915">
                <a:tc>
                  <a:txBody>
                    <a:bodyPr/>
                    <a:lstStyle/>
                    <a:p>
                      <a:r>
                        <a:rPr lang="en-US" b="1" dirty="0"/>
                        <a:t>Model 1</a:t>
                      </a:r>
                    </a:p>
                  </a:txBody>
                  <a:tcPr/>
                </a:tc>
                <a:tc>
                  <a:txBody>
                    <a:bodyPr/>
                    <a:lstStyle/>
                    <a:p>
                      <a:r>
                        <a:rPr lang="en-US" dirty="0"/>
                        <a:t>6,751,696</a:t>
                      </a:r>
                    </a:p>
                  </a:txBody>
                  <a:tcPr/>
                </a:tc>
                <a:tc>
                  <a:txBody>
                    <a:bodyPr/>
                    <a:lstStyle/>
                    <a:p>
                      <a:r>
                        <a:rPr lang="en-US" dirty="0">
                          <a:highlight>
                            <a:srgbClr val="00FF00"/>
                          </a:highlight>
                        </a:rPr>
                        <a:t>8,124,606</a:t>
                      </a:r>
                    </a:p>
                  </a:txBody>
                  <a:tcPr/>
                </a:tc>
                <a:tc>
                  <a:txBody>
                    <a:bodyPr/>
                    <a:lstStyle/>
                    <a:p>
                      <a:r>
                        <a:rPr lang="en-US" dirty="0">
                          <a:highlight>
                            <a:srgbClr val="00FF00"/>
                          </a:highlight>
                        </a:rPr>
                        <a:t>7,576,915</a:t>
                      </a:r>
                    </a:p>
                  </a:txBody>
                  <a:tcPr/>
                </a:tc>
                <a:tc>
                  <a:txBody>
                    <a:bodyPr/>
                    <a:lstStyle/>
                    <a:p>
                      <a:r>
                        <a:rPr lang="en-US" dirty="0"/>
                        <a:t>8,116,182</a:t>
                      </a:r>
                    </a:p>
                  </a:txBody>
                  <a:tcPr/>
                </a:tc>
                <a:extLst>
                  <a:ext uri="{0D108BD9-81ED-4DB2-BD59-A6C34878D82A}">
                    <a16:rowId xmlns:a16="http://schemas.microsoft.com/office/drawing/2014/main" val="1140565137"/>
                  </a:ext>
                </a:extLst>
              </a:tr>
              <a:tr h="856915">
                <a:tc>
                  <a:txBody>
                    <a:bodyPr/>
                    <a:lstStyle/>
                    <a:p>
                      <a:r>
                        <a:rPr lang="en-US" b="1" dirty="0"/>
                        <a:t>Model2</a:t>
                      </a:r>
                    </a:p>
                  </a:txBody>
                  <a:tcPr/>
                </a:tc>
                <a:tc>
                  <a:txBody>
                    <a:bodyPr/>
                    <a:lstStyle/>
                    <a:p>
                      <a:r>
                        <a:rPr lang="en-US" dirty="0"/>
                        <a:t>5,938,007</a:t>
                      </a:r>
                    </a:p>
                  </a:txBody>
                  <a:tcPr/>
                </a:tc>
                <a:tc>
                  <a:txBody>
                    <a:bodyPr/>
                    <a:lstStyle/>
                    <a:p>
                      <a:r>
                        <a:rPr lang="en-US" dirty="0">
                          <a:highlight>
                            <a:srgbClr val="00FF00"/>
                          </a:highlight>
                        </a:rPr>
                        <a:t>5,937,954</a:t>
                      </a:r>
                    </a:p>
                  </a:txBody>
                  <a:tcPr/>
                </a:tc>
                <a:tc>
                  <a:txBody>
                    <a:bodyPr/>
                    <a:lstStyle/>
                    <a:p>
                      <a:r>
                        <a:rPr lang="en-US" dirty="0"/>
                        <a:t>5,936,752</a:t>
                      </a:r>
                    </a:p>
                  </a:txBody>
                  <a:tcPr/>
                </a:tc>
                <a:tc>
                  <a:txBody>
                    <a:bodyPr/>
                    <a:lstStyle/>
                    <a:p>
                      <a:r>
                        <a:rPr lang="en-US" dirty="0"/>
                        <a:t>5,924,783</a:t>
                      </a:r>
                    </a:p>
                  </a:txBody>
                  <a:tcPr/>
                </a:tc>
                <a:extLst>
                  <a:ext uri="{0D108BD9-81ED-4DB2-BD59-A6C34878D82A}">
                    <a16:rowId xmlns:a16="http://schemas.microsoft.com/office/drawing/2014/main" val="8713704"/>
                  </a:ext>
                </a:extLst>
              </a:tr>
              <a:tr h="856915">
                <a:tc>
                  <a:txBody>
                    <a:bodyPr/>
                    <a:lstStyle/>
                    <a:p>
                      <a:r>
                        <a:rPr lang="en-US" b="1" dirty="0"/>
                        <a:t>Model3</a:t>
                      </a:r>
                    </a:p>
                  </a:txBody>
                  <a:tcPr/>
                </a:tc>
                <a:tc>
                  <a:txBody>
                    <a:bodyPr/>
                    <a:lstStyle/>
                    <a:p>
                      <a:r>
                        <a:rPr lang="en-US" dirty="0"/>
                        <a:t>5,937,790</a:t>
                      </a:r>
                    </a:p>
                  </a:txBody>
                  <a:tcPr/>
                </a:tc>
                <a:tc>
                  <a:txBody>
                    <a:bodyPr/>
                    <a:lstStyle/>
                    <a:p>
                      <a:r>
                        <a:rPr lang="en-US" dirty="0">
                          <a:highlight>
                            <a:srgbClr val="00FF00"/>
                          </a:highlight>
                        </a:rPr>
                        <a:t>5,937,954</a:t>
                      </a:r>
                    </a:p>
                  </a:txBody>
                  <a:tcPr/>
                </a:tc>
                <a:tc>
                  <a:txBody>
                    <a:bodyPr/>
                    <a:lstStyle/>
                    <a:p>
                      <a:r>
                        <a:rPr lang="en-US" dirty="0"/>
                        <a:t>5,934,981</a:t>
                      </a:r>
                    </a:p>
                  </a:txBody>
                  <a:tcPr/>
                </a:tc>
                <a:tc>
                  <a:txBody>
                    <a:bodyPr/>
                    <a:lstStyle/>
                    <a:p>
                      <a:r>
                        <a:rPr lang="en-US" dirty="0"/>
                        <a:t>5,473,966**</a:t>
                      </a:r>
                    </a:p>
                  </a:txBody>
                  <a:tcPr/>
                </a:tc>
                <a:extLst>
                  <a:ext uri="{0D108BD9-81ED-4DB2-BD59-A6C34878D82A}">
                    <a16:rowId xmlns:a16="http://schemas.microsoft.com/office/drawing/2014/main" val="3186100590"/>
                  </a:ext>
                </a:extLst>
              </a:tr>
            </a:tbl>
          </a:graphicData>
        </a:graphic>
      </p:graphicFrame>
    </p:spTree>
    <p:extLst>
      <p:ext uri="{BB962C8B-B14F-4D97-AF65-F5344CB8AC3E}">
        <p14:creationId xmlns:p14="http://schemas.microsoft.com/office/powerpoint/2010/main" val="173146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7531-ED4D-47F2-A450-BCE9AAFA5002}"/>
              </a:ext>
            </a:extLst>
          </p:cNvPr>
          <p:cNvSpPr>
            <a:spLocks noGrp="1"/>
          </p:cNvSpPr>
          <p:nvPr>
            <p:ph type="title"/>
          </p:nvPr>
        </p:nvSpPr>
        <p:spPr/>
        <p:txBody>
          <a:bodyPr/>
          <a:lstStyle/>
          <a:p>
            <a:pPr algn="ctr"/>
            <a:r>
              <a:rPr lang="en-US" dirty="0"/>
              <a:t>Results with Vulnerability</a:t>
            </a:r>
          </a:p>
        </p:txBody>
      </p:sp>
      <p:graphicFrame>
        <p:nvGraphicFramePr>
          <p:cNvPr id="3" name="Table 3">
            <a:extLst>
              <a:ext uri="{FF2B5EF4-FFF2-40B4-BE49-F238E27FC236}">
                <a16:creationId xmlns:a16="http://schemas.microsoft.com/office/drawing/2014/main" id="{54735069-7597-4C21-BE4E-AD34E167EB3F}"/>
              </a:ext>
            </a:extLst>
          </p:cNvPr>
          <p:cNvGraphicFramePr>
            <a:graphicFrameLocks noGrp="1"/>
          </p:cNvGraphicFramePr>
          <p:nvPr/>
        </p:nvGraphicFramePr>
        <p:xfrm>
          <a:off x="1094977" y="1918797"/>
          <a:ext cx="9450940" cy="3488031"/>
        </p:xfrm>
        <a:graphic>
          <a:graphicData uri="http://schemas.openxmlformats.org/drawingml/2006/table">
            <a:tbl>
              <a:tblPr firstRow="1" bandRow="1">
                <a:tableStyleId>{5940675A-B579-460E-94D1-54222C63F5DA}</a:tableStyleId>
              </a:tblPr>
              <a:tblGrid>
                <a:gridCol w="1890188">
                  <a:extLst>
                    <a:ext uri="{9D8B030D-6E8A-4147-A177-3AD203B41FA5}">
                      <a16:colId xmlns:a16="http://schemas.microsoft.com/office/drawing/2014/main" val="3017329917"/>
                    </a:ext>
                  </a:extLst>
                </a:gridCol>
                <a:gridCol w="1890188">
                  <a:extLst>
                    <a:ext uri="{9D8B030D-6E8A-4147-A177-3AD203B41FA5}">
                      <a16:colId xmlns:a16="http://schemas.microsoft.com/office/drawing/2014/main" val="2808957810"/>
                    </a:ext>
                  </a:extLst>
                </a:gridCol>
                <a:gridCol w="1890188">
                  <a:extLst>
                    <a:ext uri="{9D8B030D-6E8A-4147-A177-3AD203B41FA5}">
                      <a16:colId xmlns:a16="http://schemas.microsoft.com/office/drawing/2014/main" val="689081424"/>
                    </a:ext>
                  </a:extLst>
                </a:gridCol>
                <a:gridCol w="1890188">
                  <a:extLst>
                    <a:ext uri="{9D8B030D-6E8A-4147-A177-3AD203B41FA5}">
                      <a16:colId xmlns:a16="http://schemas.microsoft.com/office/drawing/2014/main" val="2146803311"/>
                    </a:ext>
                  </a:extLst>
                </a:gridCol>
                <a:gridCol w="1890188">
                  <a:extLst>
                    <a:ext uri="{9D8B030D-6E8A-4147-A177-3AD203B41FA5}">
                      <a16:colId xmlns:a16="http://schemas.microsoft.com/office/drawing/2014/main" val="3013439210"/>
                    </a:ext>
                  </a:extLst>
                </a:gridCol>
              </a:tblGrid>
              <a:tr h="458643">
                <a:tc gridSpan="5">
                  <a:txBody>
                    <a:bodyPr/>
                    <a:lstStyle/>
                    <a:p>
                      <a:pPr algn="ctr"/>
                      <a:r>
                        <a:rPr lang="en-US" b="1" dirty="0"/>
                        <a:t>Table 3: Root Mean Squared Errors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47928759"/>
                  </a:ext>
                </a:extLst>
              </a:tr>
              <a:tr h="458643">
                <a:tc>
                  <a:txBody>
                    <a:bodyPr/>
                    <a:lstStyle/>
                    <a:p>
                      <a:endParaRPr lang="en-US" dirty="0"/>
                    </a:p>
                  </a:txBody>
                  <a:tcPr/>
                </a:tc>
                <a:tc>
                  <a:txBody>
                    <a:bodyPr/>
                    <a:lstStyle/>
                    <a:p>
                      <a:r>
                        <a:rPr lang="en-US" b="1" dirty="0"/>
                        <a:t>Linear Reg</a:t>
                      </a:r>
                    </a:p>
                  </a:txBody>
                  <a:tcPr/>
                </a:tc>
                <a:tc>
                  <a:txBody>
                    <a:bodyPr/>
                    <a:lstStyle/>
                    <a:p>
                      <a:r>
                        <a:rPr lang="en-US" b="1" dirty="0"/>
                        <a:t>Decision Tree</a:t>
                      </a:r>
                    </a:p>
                  </a:txBody>
                  <a:tcPr/>
                </a:tc>
                <a:tc>
                  <a:txBody>
                    <a:bodyPr/>
                    <a:lstStyle/>
                    <a:p>
                      <a:r>
                        <a:rPr lang="en-US" b="1" dirty="0"/>
                        <a:t>Random Forrest</a:t>
                      </a:r>
                    </a:p>
                  </a:txBody>
                  <a:tcPr/>
                </a:tc>
                <a:tc>
                  <a:txBody>
                    <a:bodyPr/>
                    <a:lstStyle/>
                    <a:p>
                      <a:r>
                        <a:rPr lang="en-US" b="1" dirty="0" err="1"/>
                        <a:t>Xgboosting</a:t>
                      </a:r>
                      <a:endParaRPr lang="en-US" b="1" dirty="0"/>
                    </a:p>
                  </a:txBody>
                  <a:tcPr/>
                </a:tc>
                <a:extLst>
                  <a:ext uri="{0D108BD9-81ED-4DB2-BD59-A6C34878D82A}">
                    <a16:rowId xmlns:a16="http://schemas.microsoft.com/office/drawing/2014/main" val="1476002089"/>
                  </a:ext>
                </a:extLst>
              </a:tr>
              <a:tr h="856915">
                <a:tc>
                  <a:txBody>
                    <a:bodyPr/>
                    <a:lstStyle/>
                    <a:p>
                      <a:r>
                        <a:rPr lang="en-US" b="1" dirty="0"/>
                        <a:t>Model 1</a:t>
                      </a:r>
                    </a:p>
                  </a:txBody>
                  <a:tcPr/>
                </a:tc>
                <a:tc>
                  <a:txBody>
                    <a:bodyPr/>
                    <a:lstStyle/>
                    <a:p>
                      <a:r>
                        <a:rPr lang="en-US" dirty="0">
                          <a:highlight>
                            <a:srgbClr val="00FF00"/>
                          </a:highlight>
                        </a:rPr>
                        <a:t>6,743,803</a:t>
                      </a:r>
                    </a:p>
                  </a:txBody>
                  <a:tcPr/>
                </a:tc>
                <a:tc>
                  <a:txBody>
                    <a:bodyPr/>
                    <a:lstStyle/>
                    <a:p>
                      <a:r>
                        <a:rPr lang="en-US" dirty="0"/>
                        <a:t>8,124,606</a:t>
                      </a:r>
                    </a:p>
                  </a:txBody>
                  <a:tcPr/>
                </a:tc>
                <a:tc>
                  <a:txBody>
                    <a:bodyPr/>
                    <a:lstStyle/>
                    <a:p>
                      <a:r>
                        <a:rPr lang="en-US" dirty="0"/>
                        <a:t>7,903,935</a:t>
                      </a:r>
                    </a:p>
                  </a:txBody>
                  <a:tcPr/>
                </a:tc>
                <a:tc>
                  <a:txBody>
                    <a:bodyPr/>
                    <a:lstStyle/>
                    <a:p>
                      <a:r>
                        <a:rPr lang="en-US" dirty="0"/>
                        <a:t>6,653,011</a:t>
                      </a:r>
                    </a:p>
                  </a:txBody>
                  <a:tcPr/>
                </a:tc>
                <a:extLst>
                  <a:ext uri="{0D108BD9-81ED-4DB2-BD59-A6C34878D82A}">
                    <a16:rowId xmlns:a16="http://schemas.microsoft.com/office/drawing/2014/main" val="1140565137"/>
                  </a:ext>
                </a:extLst>
              </a:tr>
              <a:tr h="856915">
                <a:tc>
                  <a:txBody>
                    <a:bodyPr/>
                    <a:lstStyle/>
                    <a:p>
                      <a:r>
                        <a:rPr lang="en-US" b="1" dirty="0"/>
                        <a:t>Model2</a:t>
                      </a:r>
                    </a:p>
                  </a:txBody>
                  <a:tcPr/>
                </a:tc>
                <a:tc>
                  <a:txBody>
                    <a:bodyPr/>
                    <a:lstStyle/>
                    <a:p>
                      <a:r>
                        <a:rPr lang="en-US" dirty="0"/>
                        <a:t>5,938,006</a:t>
                      </a:r>
                    </a:p>
                  </a:txBody>
                  <a:tcPr/>
                </a:tc>
                <a:tc>
                  <a:txBody>
                    <a:bodyPr/>
                    <a:lstStyle/>
                    <a:p>
                      <a:r>
                        <a:rPr lang="en-US" dirty="0"/>
                        <a:t>5,937,954</a:t>
                      </a:r>
                    </a:p>
                  </a:txBody>
                  <a:tcPr/>
                </a:tc>
                <a:tc>
                  <a:txBody>
                    <a:bodyPr/>
                    <a:lstStyle/>
                    <a:p>
                      <a:r>
                        <a:rPr lang="en-US" dirty="0">
                          <a:highlight>
                            <a:srgbClr val="00FF00"/>
                          </a:highlight>
                        </a:rPr>
                        <a:t>5,934,858</a:t>
                      </a:r>
                    </a:p>
                  </a:txBody>
                  <a:tcPr/>
                </a:tc>
                <a:tc>
                  <a:txBody>
                    <a:bodyPr/>
                    <a:lstStyle/>
                    <a:p>
                      <a:r>
                        <a:rPr lang="en-US" dirty="0">
                          <a:highlight>
                            <a:srgbClr val="00FF00"/>
                          </a:highlight>
                        </a:rPr>
                        <a:t>5,897,600</a:t>
                      </a:r>
                    </a:p>
                  </a:txBody>
                  <a:tcPr/>
                </a:tc>
                <a:extLst>
                  <a:ext uri="{0D108BD9-81ED-4DB2-BD59-A6C34878D82A}">
                    <a16:rowId xmlns:a16="http://schemas.microsoft.com/office/drawing/2014/main" val="8713704"/>
                  </a:ext>
                </a:extLst>
              </a:tr>
              <a:tr h="856915">
                <a:tc>
                  <a:txBody>
                    <a:bodyPr/>
                    <a:lstStyle/>
                    <a:p>
                      <a:r>
                        <a:rPr lang="en-US" b="1" dirty="0"/>
                        <a:t>Model3</a:t>
                      </a:r>
                    </a:p>
                  </a:txBody>
                  <a:tcPr/>
                </a:tc>
                <a:tc>
                  <a:txBody>
                    <a:bodyPr/>
                    <a:lstStyle/>
                    <a:p>
                      <a:r>
                        <a:rPr lang="en-US" dirty="0"/>
                        <a:t>5,937,814</a:t>
                      </a:r>
                    </a:p>
                  </a:txBody>
                  <a:tcPr/>
                </a:tc>
                <a:tc>
                  <a:txBody>
                    <a:bodyPr/>
                    <a:lstStyle/>
                    <a:p>
                      <a:r>
                        <a:rPr lang="en-US" dirty="0"/>
                        <a:t>5,937,954</a:t>
                      </a:r>
                    </a:p>
                  </a:txBody>
                  <a:tcPr/>
                </a:tc>
                <a:tc>
                  <a:txBody>
                    <a:bodyPr/>
                    <a:lstStyle/>
                    <a:p>
                      <a:r>
                        <a:rPr lang="en-US" dirty="0">
                          <a:highlight>
                            <a:srgbClr val="00FF00"/>
                          </a:highlight>
                        </a:rPr>
                        <a:t>5,932,418</a:t>
                      </a:r>
                    </a:p>
                  </a:txBody>
                  <a:tcPr/>
                </a:tc>
                <a:tc>
                  <a:txBody>
                    <a:bodyPr/>
                    <a:lstStyle/>
                    <a:p>
                      <a:r>
                        <a:rPr lang="en-US" dirty="0"/>
                        <a:t>5,539,106*</a:t>
                      </a:r>
                    </a:p>
                  </a:txBody>
                  <a:tcPr/>
                </a:tc>
                <a:extLst>
                  <a:ext uri="{0D108BD9-81ED-4DB2-BD59-A6C34878D82A}">
                    <a16:rowId xmlns:a16="http://schemas.microsoft.com/office/drawing/2014/main" val="3186100590"/>
                  </a:ext>
                </a:extLst>
              </a:tr>
            </a:tbl>
          </a:graphicData>
        </a:graphic>
      </p:graphicFrame>
    </p:spTree>
    <p:extLst>
      <p:ext uri="{BB962C8B-B14F-4D97-AF65-F5344CB8AC3E}">
        <p14:creationId xmlns:p14="http://schemas.microsoft.com/office/powerpoint/2010/main" val="329957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445</Words>
  <Application>Microsoft Office PowerPoint</Application>
  <PresentationFormat>Widescreen</PresentationFormat>
  <Paragraphs>151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Predicting Data Breach Size</vt:lpstr>
      <vt:lpstr>Introduction</vt:lpstr>
      <vt:lpstr>Models</vt:lpstr>
      <vt:lpstr>Methods</vt:lpstr>
      <vt:lpstr>Methods Continued</vt:lpstr>
      <vt:lpstr>Initial Data Set</vt:lpstr>
      <vt:lpstr>Reduced Data Set</vt:lpstr>
      <vt:lpstr>Results</vt:lpstr>
      <vt:lpstr>Results with Vulnerability</vt:lpstr>
      <vt:lpstr>Results with Daily Vulnerability</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Data Breach Size</dc:title>
  <dc:creator>Rauzi, Thomas</dc:creator>
  <cp:lastModifiedBy>Rauzi, Thomas</cp:lastModifiedBy>
  <cp:revision>48</cp:revision>
  <dcterms:created xsi:type="dcterms:W3CDTF">2020-04-28T18:03:58Z</dcterms:created>
  <dcterms:modified xsi:type="dcterms:W3CDTF">2020-05-08T18:43:05Z</dcterms:modified>
</cp:coreProperties>
</file>