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43" r:id="rId4"/>
    <p:sldId id="341" r:id="rId5"/>
    <p:sldId id="258" r:id="rId6"/>
    <p:sldId id="259" r:id="rId7"/>
    <p:sldId id="260" r:id="rId8"/>
    <p:sldId id="344" r:id="rId9"/>
    <p:sldId id="261" r:id="rId10"/>
    <p:sldId id="265" r:id="rId11"/>
    <p:sldId id="298" r:id="rId12"/>
    <p:sldId id="262" r:id="rId13"/>
    <p:sldId id="266" r:id="rId14"/>
    <p:sldId id="345" r:id="rId15"/>
    <p:sldId id="336" r:id="rId16"/>
    <p:sldId id="263" r:id="rId17"/>
    <p:sldId id="3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B3510-D3B8-4F12-8DDB-234B4B0027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C7ADE-0A10-4CD0-9D52-E008C89A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morning. My name is Thomas Rauzi, and my topic is investigating the relationship between public debt and economic debt.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C7ADE-0A10-4CD0-9D52-E008C89A4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C7ADE-0A10-4CD0-9D52-E008C89A44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6597-F59F-41E3-8FE1-15FF4CC85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F57C3-B901-4228-8D96-DE70206E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CA79-FBD7-469F-8C4F-C2F0AB2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973-8230-451E-B1BD-C22A1A4A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A221-05AE-42A0-B02A-F7C1BC48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DA68-D364-4728-AD81-472B0B65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C13AD-4CB6-40A6-AD2A-432BEEC4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89A7-784B-4405-B441-35F259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F177-522E-438E-98E0-14AE29F5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D48E-B114-45C0-876C-3713E3D9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98497-7ED8-4C77-970D-C85EB05FA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EB83-594D-4AD8-9BC3-8B84F2FA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659C-BFC8-4B63-B5B3-D758CC7E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56E6-75BC-45A0-A8DD-3ECBDF7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ADFC-5625-49DF-8583-E6FEC1F4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E948-5B13-48EC-9B61-175BC54D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901-DFCD-4BD1-90B1-A41A64CE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55FD-16DD-44AA-8409-840AE8D5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FE78-7D66-404D-9373-EB3E990F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D94D-4C03-4F45-9E13-DB667E4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47E-5A4A-48FA-84D6-E518343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AC6C-4693-4C40-8BA4-DFE485B1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299F-F06B-4619-861B-43E584AF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A0CE-3978-4831-B657-91362FA8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37A8-B974-4FFE-B95A-EA6FC198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21A3-0ABF-49AA-B62C-C62FE107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0C8F-7AFE-4248-9B85-A500BC139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E39F2-21F4-4578-812A-BFC91342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DFF7-6A3E-40CA-B71A-E526EE74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BE8E-DC00-4122-9DAF-E9A79DC6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7076-55B9-4351-B802-21C4D76D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3F5-59A3-48E5-A91C-BA4DD384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B676-BC17-46B5-8057-7144734D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8C3BB-A210-43AF-AC6E-323E20014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01482-151E-4255-855B-02BD9E1A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4DA8-600A-4E58-BF34-471A781C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59435-CE27-47EC-854C-AF87B4A3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1714A-1526-45BB-B7BB-342DDD5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105-F3B1-44B7-BC37-E902B64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0EB9-2D1D-47F5-8F37-BF17FC5C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09345-7976-4228-A8DC-A39DC854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4F810-EAD3-4055-89DD-DC889215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7895-B506-4B1D-993C-2547984D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28F2-96AB-44BC-855B-D645A634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F870B-5083-4053-BE3E-9F5892A2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9863D-935C-4750-8385-277CA30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1CC-9600-455D-B99C-B46D285C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3FF8-EDB5-41A3-A1FD-1635791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01D57-2669-4483-A25B-93DFC873D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A9E7-82F3-44D5-82D1-B7A8EF58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1502-E461-44EE-A780-A7A04D3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20ED-B2F1-4553-872C-3592EE8B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903-5733-4E80-B66E-2A3F25B2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471D-A606-4A50-A017-4DE807507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82C1-CE73-4027-988F-74EF8653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30A9-13E3-4AC2-B8B2-F61129E4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574E-63BE-4E03-9F5A-307351CD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0931D-D8D8-4CE1-AF6D-D55257DD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C2BA-5E2F-4122-A5E9-80689F47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C79D-5248-4AF6-81E9-2407AD36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F28B-6C2D-44BD-A391-10C2CB836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3521-06AB-4C6C-AD48-66C3532B41E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AFC1-8642-4B58-A124-D77CD7AC4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AC13-5971-4DBB-8A57-5401735B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7F8E-2016-4F88-B881-E0E6C428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525A-87B3-421A-B8AD-276815DA2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Debt and Economic Growth in LAC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61C25-0B90-4F53-B10C-2D780C8BF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Rauzi</a:t>
            </a:r>
          </a:p>
        </p:txBody>
      </p:sp>
    </p:spTree>
    <p:extLst>
      <p:ext uri="{BB962C8B-B14F-4D97-AF65-F5344CB8AC3E}">
        <p14:creationId xmlns:p14="http://schemas.microsoft.com/office/powerpoint/2010/main" val="5185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7" y="-1485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Continued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3619E-E871-43F0-8656-5381F1295F8B}"/>
              </a:ext>
            </a:extLst>
          </p:cNvPr>
          <p:cNvGrpSpPr/>
          <p:nvPr/>
        </p:nvGrpSpPr>
        <p:grpSpPr>
          <a:xfrm>
            <a:off x="0" y="811658"/>
            <a:ext cx="11966038" cy="3303141"/>
            <a:chOff x="249936" y="473090"/>
            <a:chExt cx="11966038" cy="33031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AE0835-73C2-44AB-B2F7-E0EA801B9B0C}"/>
                </a:ext>
              </a:extLst>
            </p:cNvPr>
            <p:cNvGrpSpPr/>
            <p:nvPr/>
          </p:nvGrpSpPr>
          <p:grpSpPr>
            <a:xfrm>
              <a:off x="271272" y="905256"/>
              <a:ext cx="11944702" cy="2870975"/>
              <a:chOff x="0" y="960120"/>
              <a:chExt cx="11944702" cy="28709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ACC2007-E4FC-468F-AB8B-4C0B074A2F12}"/>
                  </a:ext>
                </a:extLst>
              </p:cNvPr>
              <p:cNvGrpSpPr/>
              <p:nvPr/>
            </p:nvGrpSpPr>
            <p:grpSpPr>
              <a:xfrm>
                <a:off x="0" y="960120"/>
                <a:ext cx="6096000" cy="2852928"/>
                <a:chOff x="0" y="960120"/>
                <a:chExt cx="6096000" cy="285292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C13E447-9016-479C-A829-D4AAE99433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960120"/>
                  <a:ext cx="2922809" cy="2468881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E4523B8D-77E5-40E3-847E-568CC431A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9624" y="960120"/>
                  <a:ext cx="3186376" cy="246888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630FB51-D3E7-4B95-89F4-E80ACD10AB94}"/>
                    </a:ext>
                  </a:extLst>
                </p:cNvPr>
                <p:cNvSpPr/>
                <p:nvPr/>
              </p:nvSpPr>
              <p:spPr>
                <a:xfrm>
                  <a:off x="0" y="3429000"/>
                  <a:ext cx="2898648" cy="3840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2(a): Included in Sample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20829BC-42A3-4C14-841B-A792A6FE1DCC}"/>
                    </a:ext>
                  </a:extLst>
                </p:cNvPr>
                <p:cNvSpPr/>
                <p:nvPr/>
              </p:nvSpPr>
              <p:spPr>
                <a:xfrm>
                  <a:off x="2904744" y="3429000"/>
                  <a:ext cx="3191256" cy="3840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2(b): Excluded from Sample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C12BE5-25C4-4CCD-B51A-B159F1C7A85C}"/>
                  </a:ext>
                </a:extLst>
              </p:cNvPr>
              <p:cNvGrpSpPr/>
              <p:nvPr/>
            </p:nvGrpSpPr>
            <p:grpSpPr>
              <a:xfrm>
                <a:off x="6123398" y="975120"/>
                <a:ext cx="5821304" cy="2855975"/>
                <a:chOff x="6123398" y="975120"/>
                <a:chExt cx="5821304" cy="285597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4CC5516-75C1-401B-A3C7-14717791D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3398" y="975120"/>
                  <a:ext cx="2926080" cy="2468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729FDFF5-97FD-4065-AC0B-B4310110F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7114" y="975120"/>
                  <a:ext cx="2867588" cy="246888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A6415A-92BB-4635-B269-C4681123B676}"/>
                    </a:ext>
                  </a:extLst>
                </p:cNvPr>
                <p:cNvSpPr/>
                <p:nvPr/>
              </p:nvSpPr>
              <p:spPr>
                <a:xfrm>
                  <a:off x="6123398" y="3440952"/>
                  <a:ext cx="2935224" cy="3840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2(c): Included in Sample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FCE8FB7-48CC-4254-8303-D89A73AD55F4}"/>
                    </a:ext>
                  </a:extLst>
                </p:cNvPr>
                <p:cNvSpPr/>
                <p:nvPr/>
              </p:nvSpPr>
              <p:spPr>
                <a:xfrm>
                  <a:off x="9055574" y="3466362"/>
                  <a:ext cx="2878854" cy="3647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2(d): Excluded in Sample</a:t>
                  </a:r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71AD2E-2498-4B47-86E8-4596B50C328D}"/>
                </a:ext>
              </a:extLst>
            </p:cNvPr>
            <p:cNvSpPr/>
            <p:nvPr/>
          </p:nvSpPr>
          <p:spPr>
            <a:xfrm>
              <a:off x="249936" y="473090"/>
              <a:ext cx="11966038" cy="410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Figure 2: Caribbean Island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8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417C190-915B-4E80-A7AD-A8B1937F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7" y="-1485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Continued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960284-18CC-4660-99DA-F57CE77F0BDC}"/>
              </a:ext>
            </a:extLst>
          </p:cNvPr>
          <p:cNvGrpSpPr/>
          <p:nvPr/>
        </p:nvGrpSpPr>
        <p:grpSpPr>
          <a:xfrm>
            <a:off x="516418" y="1442685"/>
            <a:ext cx="10994775" cy="3311466"/>
            <a:chOff x="598612" y="425543"/>
            <a:chExt cx="10994775" cy="33114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7C3026-F507-4C94-99E7-800F37939F33}"/>
                </a:ext>
              </a:extLst>
            </p:cNvPr>
            <p:cNvGrpSpPr/>
            <p:nvPr/>
          </p:nvGrpSpPr>
          <p:grpSpPr>
            <a:xfrm>
              <a:off x="598612" y="798897"/>
              <a:ext cx="10994775" cy="2938112"/>
              <a:chOff x="863548" y="490888"/>
              <a:chExt cx="10994775" cy="29381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FD769C-410C-4D77-8F6F-6C89886952A6}"/>
                  </a:ext>
                </a:extLst>
              </p:cNvPr>
              <p:cNvSpPr/>
              <p:nvPr/>
            </p:nvSpPr>
            <p:spPr>
              <a:xfrm>
                <a:off x="3619099" y="2935705"/>
                <a:ext cx="2743200" cy="493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Figure 3(b): Excluded from Sample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B81355-1A51-4870-954F-86BF2C0B2C85}"/>
                  </a:ext>
                </a:extLst>
              </p:cNvPr>
              <p:cNvGrpSpPr/>
              <p:nvPr/>
            </p:nvGrpSpPr>
            <p:grpSpPr>
              <a:xfrm>
                <a:off x="863548" y="490888"/>
                <a:ext cx="10994775" cy="2918861"/>
                <a:chOff x="882799" y="510139"/>
                <a:chExt cx="10994775" cy="2918861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46454D6-A2DF-47D2-BF78-08013B24C2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24750" y="519765"/>
                  <a:ext cx="2743201" cy="2456848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7CD1841-7FBC-4B83-AD56-F8DA2B572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5078" y="519764"/>
                  <a:ext cx="2733273" cy="2456847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28ADF6D-5AE7-45C5-B24C-AEAFDD6AB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7976" y="510139"/>
                  <a:ext cx="2727159" cy="2466472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13214CD-207F-4BA9-8A83-81FAE5D13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5133" y="539014"/>
                  <a:ext cx="2739993" cy="2437598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478C8C-FE1F-4C09-807D-067485008EBD}"/>
                    </a:ext>
                  </a:extLst>
                </p:cNvPr>
                <p:cNvSpPr/>
                <p:nvPr/>
              </p:nvSpPr>
              <p:spPr>
                <a:xfrm>
                  <a:off x="882799" y="2996664"/>
                  <a:ext cx="2745926" cy="4323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3(a): Included in Sample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AE4017C-7097-40AA-8EE8-54F6191B02C9}"/>
                    </a:ext>
                  </a:extLst>
                </p:cNvPr>
                <p:cNvSpPr/>
                <p:nvPr/>
              </p:nvSpPr>
              <p:spPr>
                <a:xfrm>
                  <a:off x="6367594" y="2996664"/>
                  <a:ext cx="2745926" cy="4323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3(c): Included in Sample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AAFC886-1B7A-49E4-958B-3CBB71129B32}"/>
                    </a:ext>
                  </a:extLst>
                </p:cNvPr>
                <p:cNvSpPr/>
                <p:nvPr/>
              </p:nvSpPr>
              <p:spPr>
                <a:xfrm>
                  <a:off x="9103893" y="2983833"/>
                  <a:ext cx="2773681" cy="44356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Figure 3(d): Excluded from Sample</a:t>
                  </a: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71F83F-8BD0-4E41-BAE0-53EB330D6283}"/>
                </a:ext>
              </a:extLst>
            </p:cNvPr>
            <p:cNvSpPr txBox="1"/>
            <p:nvPr/>
          </p:nvSpPr>
          <p:spPr>
            <a:xfrm>
              <a:off x="604254" y="425543"/>
              <a:ext cx="1098456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 3 Non-island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71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unit Roots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4F1218-2A18-42FB-B2AE-2ADC38C76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42285"/>
              </p:ext>
            </p:extLst>
          </p:nvPr>
        </p:nvGraphicFramePr>
        <p:xfrm>
          <a:off x="1313380" y="1667944"/>
          <a:ext cx="1016285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02">
                  <a:extLst>
                    <a:ext uri="{9D8B030D-6E8A-4147-A177-3AD203B41FA5}">
                      <a16:colId xmlns:a16="http://schemas.microsoft.com/office/drawing/2014/main" val="3812592594"/>
                    </a:ext>
                  </a:extLst>
                </a:gridCol>
                <a:gridCol w="1920172">
                  <a:extLst>
                    <a:ext uri="{9D8B030D-6E8A-4147-A177-3AD203B41FA5}">
                      <a16:colId xmlns:a16="http://schemas.microsoft.com/office/drawing/2014/main" val="97444301"/>
                    </a:ext>
                  </a:extLst>
                </a:gridCol>
                <a:gridCol w="1451836">
                  <a:extLst>
                    <a:ext uri="{9D8B030D-6E8A-4147-A177-3AD203B41FA5}">
                      <a16:colId xmlns:a16="http://schemas.microsoft.com/office/drawing/2014/main" val="1437344950"/>
                    </a:ext>
                  </a:extLst>
                </a:gridCol>
                <a:gridCol w="1451836">
                  <a:extLst>
                    <a:ext uri="{9D8B030D-6E8A-4147-A177-3AD203B41FA5}">
                      <a16:colId xmlns:a16="http://schemas.microsoft.com/office/drawing/2014/main" val="1396365314"/>
                    </a:ext>
                  </a:extLst>
                </a:gridCol>
                <a:gridCol w="1451836">
                  <a:extLst>
                    <a:ext uri="{9D8B030D-6E8A-4147-A177-3AD203B41FA5}">
                      <a16:colId xmlns:a16="http://schemas.microsoft.com/office/drawing/2014/main" val="1631643476"/>
                    </a:ext>
                  </a:extLst>
                </a:gridCol>
                <a:gridCol w="1451836">
                  <a:extLst>
                    <a:ext uri="{9D8B030D-6E8A-4147-A177-3AD203B41FA5}">
                      <a16:colId xmlns:a16="http://schemas.microsoft.com/office/drawing/2014/main" val="1098294714"/>
                    </a:ext>
                  </a:extLst>
                </a:gridCol>
                <a:gridCol w="1451836">
                  <a:extLst>
                    <a:ext uri="{9D8B030D-6E8A-4147-A177-3AD203B41FA5}">
                      <a16:colId xmlns:a16="http://schemas.microsoft.com/office/drawing/2014/main" val="389471732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Root Summary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14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 Real 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 debt per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Capital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Bolivia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0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8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El 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Guyana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St.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9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32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Results: Granger Causality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A0AF528-590D-409D-BAFB-B558A416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05648"/>
              </p:ext>
            </p:extLst>
          </p:nvPr>
        </p:nvGraphicFramePr>
        <p:xfrm>
          <a:off x="3450404" y="1441913"/>
          <a:ext cx="469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202">
                  <a:extLst>
                    <a:ext uri="{9D8B030D-6E8A-4147-A177-3AD203B41FA5}">
                      <a16:colId xmlns:a16="http://schemas.microsoft.com/office/drawing/2014/main" val="97444301"/>
                    </a:ext>
                  </a:extLst>
                </a:gridCol>
                <a:gridCol w="1413299">
                  <a:extLst>
                    <a:ext uri="{9D8B030D-6E8A-4147-A177-3AD203B41FA5}">
                      <a16:colId xmlns:a16="http://schemas.microsoft.com/office/drawing/2014/main" val="2973403032"/>
                    </a:ext>
                  </a:extLst>
                </a:gridCol>
                <a:gridCol w="1413299">
                  <a:extLst>
                    <a:ext uri="{9D8B030D-6E8A-4147-A177-3AD203B41FA5}">
                      <a16:colId xmlns:a16="http://schemas.microsoft.com/office/drawing/2014/main" val="424908319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Same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9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This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Butts (2009)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3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Paraguay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GDP-Debt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GDP-Debt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8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07D985-23E2-4375-8086-95EF37F7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38725"/>
              </p:ext>
            </p:extLst>
          </p:nvPr>
        </p:nvGraphicFramePr>
        <p:xfrm>
          <a:off x="811657" y="3760342"/>
          <a:ext cx="9565241" cy="2239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463">
                  <a:extLst>
                    <a:ext uri="{9D8B030D-6E8A-4147-A177-3AD203B41FA5}">
                      <a16:colId xmlns:a16="http://schemas.microsoft.com/office/drawing/2014/main" val="3740261392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2408765350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1396365314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3931311909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1959395680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469230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3237973960"/>
                    </a:ext>
                  </a:extLst>
                </a:gridCol>
              </a:tblGrid>
              <a:tr h="40978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Relationship (1)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 causes Growth     (2)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Growth Causes Debt (3)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Unidirectional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Bidirectional(6)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17867"/>
                  </a:ext>
                </a:extLst>
              </a:tr>
              <a:tr h="10104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 causes Growth</a:t>
                      </a:r>
                    </a:p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Causes Debt</a:t>
                      </a:r>
                    </a:p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  <a:tr h="409782">
                <a:tc>
                  <a:txBody>
                    <a:bodyPr/>
                    <a:lstStyle/>
                    <a:p>
                      <a:r>
                        <a:rPr lang="en-US" dirty="0"/>
                        <a:t>This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4748"/>
                  </a:ext>
                </a:extLst>
              </a:tr>
              <a:tr h="409782">
                <a:tc>
                  <a:txBody>
                    <a:bodyPr/>
                    <a:lstStyle/>
                    <a:p>
                      <a:r>
                        <a:rPr lang="en-US" dirty="0"/>
                        <a:t>Butts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6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Results: Impulse Response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44541-3562-4190-A425-66EA43F1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52827"/>
              </p:ext>
            </p:extLst>
          </p:nvPr>
        </p:nvGraphicFramePr>
        <p:xfrm>
          <a:off x="1456698" y="3735436"/>
          <a:ext cx="871129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34">
                  <a:extLst>
                    <a:ext uri="{9D8B030D-6E8A-4147-A177-3AD203B41FA5}">
                      <a16:colId xmlns:a16="http://schemas.microsoft.com/office/drawing/2014/main" val="3812592594"/>
                    </a:ext>
                  </a:extLst>
                </a:gridCol>
                <a:gridCol w="1920231">
                  <a:extLst>
                    <a:ext uri="{9D8B030D-6E8A-4147-A177-3AD203B41FA5}">
                      <a16:colId xmlns:a16="http://schemas.microsoft.com/office/drawing/2014/main" val="97444301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4197808615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1665630050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422481599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3298387564"/>
                    </a:ext>
                  </a:extLst>
                </a:gridCol>
              </a:tblGrid>
              <a:tr h="346163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Mixed Results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1407"/>
                  </a:ext>
                </a:extLst>
              </a:tr>
              <a:tr h="346163">
                <a:tc rowSpan="2"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Debt causes GDP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GDP causes debt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9303"/>
                  </a:ext>
                </a:extLst>
              </a:tr>
              <a:tr h="6057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relationship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33312"/>
                  </a:ext>
                </a:extLst>
              </a:tr>
              <a:tr h="6057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14336"/>
                  </a:ext>
                </a:extLst>
              </a:tr>
              <a:tr h="35826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US" b="1" dirty="0"/>
                        <a:t>: Data Limitation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836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DEC95-AC9A-4493-98C8-8BC61F95F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79629"/>
              </p:ext>
            </p:extLst>
          </p:nvPr>
        </p:nvGraphicFramePr>
        <p:xfrm>
          <a:off x="205484" y="723015"/>
          <a:ext cx="11394036" cy="2635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004">
                  <a:extLst>
                    <a:ext uri="{9D8B030D-6E8A-4147-A177-3AD203B41FA5}">
                      <a16:colId xmlns:a16="http://schemas.microsoft.com/office/drawing/2014/main" val="2128809848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1396365314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4197808615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1577576680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871220870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3931311909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1614126136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2672922634"/>
                    </a:ext>
                  </a:extLst>
                </a:gridCol>
                <a:gridCol w="1266004">
                  <a:extLst>
                    <a:ext uri="{9D8B030D-6E8A-4147-A177-3AD203B41FA5}">
                      <a16:colId xmlns:a16="http://schemas.microsoft.com/office/drawing/2014/main" val="1421775465"/>
                    </a:ext>
                  </a:extLst>
                </a:gridCol>
              </a:tblGrid>
              <a:tr h="417754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17867"/>
                  </a:ext>
                </a:extLst>
              </a:tr>
              <a:tr h="417754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Debt causes Growth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Growth Causes Debt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  <a:tr h="66069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  <a:p>
                      <a:pPr algn="ctr"/>
                      <a:r>
                        <a:rPr lang="en-US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</a:t>
                      </a:r>
                    </a:p>
                    <a:p>
                      <a:pPr algn="ctr"/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  <a:p>
                      <a:pPr algn="ctr"/>
                      <a:r>
                        <a:rPr lang="en-US" dirty="0"/>
                        <a:t>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842"/>
                  </a:ext>
                </a:extLst>
              </a:tr>
              <a:tr h="721055">
                <a:tc>
                  <a:txBody>
                    <a:bodyPr/>
                    <a:lstStyle/>
                    <a:p>
                      <a:r>
                        <a:rPr lang="en-US" dirty="0"/>
                        <a:t>Number of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16436"/>
                  </a:ext>
                </a:extLst>
              </a:tr>
              <a:tr h="417754">
                <a:tc>
                  <a:txBody>
                    <a:bodyPr/>
                    <a:lstStyle/>
                    <a:p>
                      <a:r>
                        <a:rPr lang="en-US" dirty="0"/>
                        <a:t>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9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C133CD-F9D2-4BB0-839C-2A351DCF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3214"/>
              </p:ext>
            </p:extLst>
          </p:nvPr>
        </p:nvGraphicFramePr>
        <p:xfrm>
          <a:off x="645559" y="1056118"/>
          <a:ext cx="1054299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40">
                  <a:extLst>
                    <a:ext uri="{9D8B030D-6E8A-4147-A177-3AD203B41FA5}">
                      <a16:colId xmlns:a16="http://schemas.microsoft.com/office/drawing/2014/main" val="3812592594"/>
                    </a:ext>
                  </a:extLst>
                </a:gridCol>
                <a:gridCol w="2323995">
                  <a:extLst>
                    <a:ext uri="{9D8B030D-6E8A-4147-A177-3AD203B41FA5}">
                      <a16:colId xmlns:a16="http://schemas.microsoft.com/office/drawing/2014/main" val="97444301"/>
                    </a:ext>
                  </a:extLst>
                </a:gridCol>
                <a:gridCol w="1757166">
                  <a:extLst>
                    <a:ext uri="{9D8B030D-6E8A-4147-A177-3AD203B41FA5}">
                      <a16:colId xmlns:a16="http://schemas.microsoft.com/office/drawing/2014/main" val="4197808615"/>
                    </a:ext>
                  </a:extLst>
                </a:gridCol>
                <a:gridCol w="1757166">
                  <a:extLst>
                    <a:ext uri="{9D8B030D-6E8A-4147-A177-3AD203B41FA5}">
                      <a16:colId xmlns:a16="http://schemas.microsoft.com/office/drawing/2014/main" val="1665630050"/>
                    </a:ext>
                  </a:extLst>
                </a:gridCol>
                <a:gridCol w="1757166">
                  <a:extLst>
                    <a:ext uri="{9D8B030D-6E8A-4147-A177-3AD203B41FA5}">
                      <a16:colId xmlns:a16="http://schemas.microsoft.com/office/drawing/2014/main" val="422481599"/>
                    </a:ext>
                  </a:extLst>
                </a:gridCol>
                <a:gridCol w="1757166">
                  <a:extLst>
                    <a:ext uri="{9D8B030D-6E8A-4147-A177-3AD203B41FA5}">
                      <a16:colId xmlns:a16="http://schemas.microsoft.com/office/drawing/2014/main" val="3298387564"/>
                    </a:ext>
                  </a:extLst>
                </a:gridCol>
              </a:tblGrid>
              <a:tr h="331408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Stable Relationships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1407"/>
                  </a:ext>
                </a:extLst>
              </a:tr>
              <a:tr h="331408">
                <a:tc rowSpan="2"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Debt causes GDP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GDP causes debt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9303"/>
                  </a:ext>
                </a:extLst>
              </a:tr>
              <a:tr h="57996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relationship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33312"/>
                  </a:ext>
                </a:extLst>
              </a:tr>
              <a:tr h="331408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05803"/>
                  </a:ext>
                </a:extLst>
              </a:tr>
              <a:tr h="331408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St. Lucia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D044079-00F0-40B1-87CB-1E38A00910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Results: Bidirectional IRF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58A9D6-F06B-4409-9BAB-A3ACE6082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94532"/>
              </p:ext>
            </p:extLst>
          </p:nvPr>
        </p:nvGraphicFramePr>
        <p:xfrm>
          <a:off x="1436149" y="3605593"/>
          <a:ext cx="8711293" cy="3074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34">
                  <a:extLst>
                    <a:ext uri="{9D8B030D-6E8A-4147-A177-3AD203B41FA5}">
                      <a16:colId xmlns:a16="http://schemas.microsoft.com/office/drawing/2014/main" val="3812592594"/>
                    </a:ext>
                  </a:extLst>
                </a:gridCol>
                <a:gridCol w="1920231">
                  <a:extLst>
                    <a:ext uri="{9D8B030D-6E8A-4147-A177-3AD203B41FA5}">
                      <a16:colId xmlns:a16="http://schemas.microsoft.com/office/drawing/2014/main" val="97444301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4197808615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1665630050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422481599"/>
                    </a:ext>
                  </a:extLst>
                </a:gridCol>
                <a:gridCol w="1451882">
                  <a:extLst>
                    <a:ext uri="{9D8B030D-6E8A-4147-A177-3AD203B41FA5}">
                      <a16:colId xmlns:a16="http://schemas.microsoft.com/office/drawing/2014/main" val="3298387564"/>
                    </a:ext>
                  </a:extLst>
                </a:gridCol>
              </a:tblGrid>
              <a:tr h="346163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Unstable Relationships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1407"/>
                  </a:ext>
                </a:extLst>
              </a:tr>
              <a:tr h="346163">
                <a:tc rowSpan="2"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Debt causes GDP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GDP causes debt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9303"/>
                  </a:ext>
                </a:extLst>
              </a:tr>
              <a:tr h="6057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Granger Causality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relationship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33312"/>
                  </a:ext>
                </a:extLst>
              </a:tr>
              <a:tr h="6057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Haiti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05803"/>
                  </a:ext>
                </a:extLst>
              </a:tr>
              <a:tr h="34616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4336"/>
                  </a:ext>
                </a:extLst>
              </a:tr>
              <a:tr h="346163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Nicaragua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2842"/>
                  </a:ext>
                </a:extLst>
              </a:tr>
              <a:tr h="35826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US" b="1" dirty="0"/>
                        <a:t>: Data Limitation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8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42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Debt-Growth: Mixed</a:t>
            </a:r>
          </a:p>
          <a:p>
            <a:pPr lvl="1"/>
            <a:r>
              <a:rPr lang="en-US" dirty="0"/>
              <a:t>GDP-Debt: Negative</a:t>
            </a:r>
          </a:p>
          <a:p>
            <a:r>
              <a:rPr lang="en-US" dirty="0"/>
              <a:t>Bidirectional relationship</a:t>
            </a:r>
          </a:p>
          <a:p>
            <a:pPr lvl="1"/>
            <a:r>
              <a:rPr lang="en-US" dirty="0"/>
              <a:t>Stable Relationship</a:t>
            </a:r>
          </a:p>
          <a:p>
            <a:pPr lvl="1"/>
            <a:r>
              <a:rPr lang="en-US" dirty="0"/>
              <a:t>Unstable Relationship</a:t>
            </a:r>
          </a:p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Missing Political Events</a:t>
            </a:r>
          </a:p>
          <a:p>
            <a:pPr lvl="1"/>
            <a:r>
              <a:rPr lang="en-US" dirty="0"/>
              <a:t>IRF</a:t>
            </a:r>
          </a:p>
          <a:p>
            <a:r>
              <a:rPr lang="en-US" dirty="0"/>
              <a:t>Type of government spending</a:t>
            </a:r>
          </a:p>
        </p:txBody>
      </p:sp>
    </p:spTree>
    <p:extLst>
      <p:ext uri="{BB962C8B-B14F-4D97-AF65-F5344CB8AC3E}">
        <p14:creationId xmlns:p14="http://schemas.microsoft.com/office/powerpoint/2010/main" val="55725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A0616-65ED-450F-AC23-16F13794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574D7-78A6-4454-8185-615CFFDEA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40000A-7404-4DBD-BA35-8C90FA1B9B62}"/>
              </a:ext>
            </a:extLst>
          </p:cNvPr>
          <p:cNvGrpSpPr>
            <a:grpSpLocks noChangeAspect="1"/>
          </p:cNvGrpSpPr>
          <p:nvPr/>
        </p:nvGrpSpPr>
        <p:grpSpPr>
          <a:xfrm>
            <a:off x="287542" y="1407560"/>
            <a:ext cx="11341215" cy="4140485"/>
            <a:chOff x="133430" y="1500027"/>
            <a:chExt cx="9540129" cy="34829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2851B7-86DC-4BCA-9BD5-FD851F14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30" y="1510302"/>
              <a:ext cx="4772424" cy="34675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4E23A5-B1F8-499D-A1E2-4E49031F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650" y="1500027"/>
              <a:ext cx="4782909" cy="348293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614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93A852-9E73-47F1-B0E5-A9A56ABB3416}"/>
              </a:ext>
            </a:extLst>
          </p:cNvPr>
          <p:cNvGrpSpPr/>
          <p:nvPr/>
        </p:nvGrpSpPr>
        <p:grpSpPr>
          <a:xfrm>
            <a:off x="0" y="1520575"/>
            <a:ext cx="12233469" cy="4464121"/>
            <a:chOff x="0" y="2393878"/>
            <a:chExt cx="12233469" cy="44641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E7354-5D3F-420B-B751-07589081A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3878"/>
              <a:ext cx="6094541" cy="44641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5568C9-61FF-42CD-A48D-61CA9EC0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465" y="2393878"/>
              <a:ext cx="6131004" cy="44641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822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causal relationship between public debt and economic growth in LAC?</a:t>
            </a:r>
          </a:p>
          <a:p>
            <a:r>
              <a:rPr lang="en-US" dirty="0"/>
              <a:t>Mechanism</a:t>
            </a:r>
          </a:p>
          <a:p>
            <a:pPr lvl="1"/>
            <a:r>
              <a:rPr lang="en-US" dirty="0"/>
              <a:t>Growth causing debt: counter-cyclical </a:t>
            </a:r>
          </a:p>
          <a:p>
            <a:pPr lvl="1"/>
            <a:r>
              <a:rPr lang="en-US" dirty="0"/>
              <a:t>Debt causing growth: Ricardian, Crowding out, and productivity</a:t>
            </a:r>
          </a:p>
          <a:p>
            <a:r>
              <a:rPr lang="en-US" dirty="0"/>
              <a:t>Toda and Yamamoto VAR</a:t>
            </a:r>
          </a:p>
          <a:p>
            <a:r>
              <a:rPr lang="en-US" dirty="0"/>
              <a:t>29 LAC from 1982-2015</a:t>
            </a:r>
          </a:p>
          <a:p>
            <a:r>
              <a:rPr lang="en-US" dirty="0"/>
              <a:t>Contribution: </a:t>
            </a:r>
          </a:p>
          <a:p>
            <a:pPr lvl="1"/>
            <a:r>
              <a:rPr lang="en-US" dirty="0"/>
              <a:t>Toda and Yamamoto method</a:t>
            </a:r>
          </a:p>
          <a:p>
            <a:pPr lvl="1"/>
            <a:r>
              <a:rPr lang="en-US" dirty="0"/>
              <a:t>Control for capital, imports, and government revenue</a:t>
            </a:r>
          </a:p>
        </p:txBody>
      </p:sp>
    </p:spTree>
    <p:extLst>
      <p:ext uri="{BB962C8B-B14F-4D97-AF65-F5344CB8AC3E}">
        <p14:creationId xmlns:p14="http://schemas.microsoft.com/office/powerpoint/2010/main" val="30389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OLS</a:t>
            </a:r>
          </a:p>
          <a:p>
            <a:pPr lvl="1"/>
            <a:r>
              <a:rPr lang="en-US" dirty="0"/>
              <a:t>Negative: Geiger (1990)</a:t>
            </a:r>
          </a:p>
          <a:p>
            <a:pPr lvl="1"/>
            <a:r>
              <a:rPr lang="en-US" dirty="0"/>
              <a:t>Insignificant: Lin and </a:t>
            </a:r>
            <a:r>
              <a:rPr lang="en-US" dirty="0" err="1"/>
              <a:t>Sosin</a:t>
            </a:r>
            <a:r>
              <a:rPr lang="en-US" dirty="0"/>
              <a:t> (2001) </a:t>
            </a:r>
          </a:p>
          <a:p>
            <a:r>
              <a:rPr lang="en-US" dirty="0"/>
              <a:t>FE</a:t>
            </a:r>
          </a:p>
          <a:p>
            <a:pPr lvl="1"/>
            <a:r>
              <a:rPr lang="en-US" dirty="0"/>
              <a:t>Inverted U: </a:t>
            </a:r>
            <a:r>
              <a:rPr lang="en-US" dirty="0" err="1"/>
              <a:t>Checherita</a:t>
            </a:r>
            <a:r>
              <a:rPr lang="en-US" dirty="0"/>
              <a:t>-Westphal and Rother (2012)</a:t>
            </a:r>
          </a:p>
          <a:p>
            <a:pPr lvl="1"/>
            <a:r>
              <a:rPr lang="en-US" dirty="0"/>
              <a:t>Negative: Kumar and Woo (2010) </a:t>
            </a:r>
          </a:p>
          <a:p>
            <a:r>
              <a:rPr lang="en-US" dirty="0"/>
              <a:t>Unidirectional Causality</a:t>
            </a:r>
          </a:p>
          <a:p>
            <a:pPr lvl="1"/>
            <a:r>
              <a:rPr lang="en-US" dirty="0"/>
              <a:t>IV</a:t>
            </a:r>
          </a:p>
          <a:p>
            <a:pPr lvl="2"/>
            <a:r>
              <a:rPr lang="en-US" dirty="0"/>
              <a:t>Negative: </a:t>
            </a:r>
            <a:r>
              <a:rPr lang="en-US" dirty="0" err="1"/>
              <a:t>Megersa</a:t>
            </a:r>
            <a:r>
              <a:rPr lang="en-US" dirty="0"/>
              <a:t> and </a:t>
            </a:r>
            <a:r>
              <a:rPr lang="en-US" dirty="0" err="1"/>
              <a:t>Cassimon</a:t>
            </a:r>
            <a:r>
              <a:rPr lang="en-US" dirty="0"/>
              <a:t> (2015) </a:t>
            </a:r>
          </a:p>
          <a:p>
            <a:pPr lvl="2"/>
            <a:r>
              <a:rPr lang="en-US" dirty="0"/>
              <a:t>Insignificant: Panizza and </a:t>
            </a:r>
            <a:r>
              <a:rPr lang="en-US" dirty="0" err="1"/>
              <a:t>Presbitero</a:t>
            </a:r>
            <a:r>
              <a:rPr lang="en-US" dirty="0"/>
              <a:t> (2014)</a:t>
            </a:r>
          </a:p>
          <a:p>
            <a:pPr lvl="1"/>
            <a:r>
              <a:rPr lang="en-US" dirty="0"/>
              <a:t>ECM:</a:t>
            </a:r>
          </a:p>
          <a:p>
            <a:pPr lvl="2"/>
            <a:r>
              <a:rPr lang="en-US" dirty="0"/>
              <a:t> Negative Non-linear: </a:t>
            </a:r>
            <a:r>
              <a:rPr lang="en-US" dirty="0" err="1"/>
              <a:t>Égert</a:t>
            </a:r>
            <a:r>
              <a:rPr lang="en-US" dirty="0"/>
              <a:t> (2015)</a:t>
            </a:r>
          </a:p>
          <a:p>
            <a:pPr lvl="2"/>
            <a:r>
              <a:rPr lang="en-US" dirty="0"/>
              <a:t>Negative: </a:t>
            </a:r>
            <a:r>
              <a:rPr lang="en-US" dirty="0" err="1"/>
              <a:t>Balassone</a:t>
            </a:r>
            <a:r>
              <a:rPr lang="en-US" dirty="0"/>
              <a:t>, </a:t>
            </a:r>
            <a:r>
              <a:rPr lang="en-US" dirty="0" err="1"/>
              <a:t>Francese</a:t>
            </a:r>
            <a:r>
              <a:rPr lang="en-US" dirty="0"/>
              <a:t>, and Pace (2011)</a:t>
            </a:r>
          </a:p>
          <a:p>
            <a:pPr lvl="1"/>
            <a:r>
              <a:rPr lang="en-US" dirty="0"/>
              <a:t>ARDL: </a:t>
            </a:r>
            <a:r>
              <a:rPr lang="en-US" dirty="0" err="1"/>
              <a:t>Onafowora</a:t>
            </a:r>
            <a:r>
              <a:rPr lang="en-US" dirty="0"/>
              <a:t> and </a:t>
            </a:r>
            <a:r>
              <a:rPr lang="en-US" dirty="0" err="1"/>
              <a:t>Owoye</a:t>
            </a:r>
            <a:r>
              <a:rPr lang="en-US" dirty="0"/>
              <a:t> (2019)</a:t>
            </a:r>
          </a:p>
          <a:p>
            <a:r>
              <a:rPr lang="en-US" dirty="0"/>
              <a:t>VAR: Butts(2009)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888" cy="4351338"/>
          </a:xfrm>
        </p:spPr>
        <p:txBody>
          <a:bodyPr>
            <a:normAutofit/>
          </a:bodyPr>
          <a:lstStyle/>
          <a:p>
            <a:r>
              <a:rPr lang="en-US" i="1" dirty="0"/>
              <a:t>Debt’s impact on Growth</a:t>
            </a:r>
          </a:p>
          <a:p>
            <a:pPr lvl="1"/>
            <a:r>
              <a:rPr lang="en-US" i="1" dirty="0">
                <a:effectLst/>
              </a:rPr>
              <a:t>Crowding Out</a:t>
            </a:r>
          </a:p>
          <a:p>
            <a:pPr lvl="1"/>
            <a:r>
              <a:rPr lang="en-US" i="1" dirty="0"/>
              <a:t>Ricardian Principle</a:t>
            </a:r>
          </a:p>
          <a:p>
            <a:pPr lvl="1"/>
            <a:r>
              <a:rPr lang="en-US" i="1" dirty="0"/>
              <a:t>Productivity </a:t>
            </a:r>
          </a:p>
          <a:p>
            <a:r>
              <a:rPr lang="en-US" i="1" dirty="0">
                <a:effectLst/>
              </a:rPr>
              <a:t>Growth impacts Debt: Counter-cyclical</a:t>
            </a: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Empirical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79735-C482-44A4-B73A-7A3DE420B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0119" y="1808020"/>
                <a:ext cx="1117229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𝑔𝑑𝑝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𝑑𝑒𝑏𝑡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𝑔𝑟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79735-C482-44A4-B73A-7A3DE420B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119" y="1808020"/>
                <a:ext cx="1117229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1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 and Yamamoto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55" y="1766923"/>
            <a:ext cx="11172290" cy="4351338"/>
          </a:xfrm>
        </p:spPr>
        <p:txBody>
          <a:bodyPr/>
          <a:lstStyle/>
          <a:p>
            <a:r>
              <a:rPr lang="en-US" dirty="0"/>
              <a:t>Toda and Yamamoto:</a:t>
            </a:r>
          </a:p>
          <a:p>
            <a:pPr lvl="1"/>
            <a:r>
              <a:rPr lang="en-US" dirty="0"/>
              <a:t>Step 1: maximum order of integration</a:t>
            </a:r>
          </a:p>
          <a:p>
            <a:pPr lvl="1"/>
            <a:r>
              <a:rPr lang="en-US" dirty="0"/>
              <a:t>Step 2: Lag Selection</a:t>
            </a:r>
          </a:p>
          <a:p>
            <a:pPr lvl="1"/>
            <a:r>
              <a:rPr lang="en-US" dirty="0"/>
              <a:t>Step 3: Granger causality</a:t>
            </a:r>
          </a:p>
          <a:p>
            <a:r>
              <a:rPr lang="en-US" dirty="0"/>
              <a:t>Impulse Response Functions</a:t>
            </a:r>
          </a:p>
        </p:txBody>
      </p:sp>
    </p:spTree>
    <p:extLst>
      <p:ext uri="{BB962C8B-B14F-4D97-AF65-F5344CB8AC3E}">
        <p14:creationId xmlns:p14="http://schemas.microsoft.com/office/powerpoint/2010/main" val="116734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52E0-BDC1-4B9B-AF0B-D5EB74D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735-C482-44A4-B73A-7A3DE420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 34 Countries</a:t>
            </a:r>
          </a:p>
          <a:p>
            <a:r>
              <a:rPr lang="en-US" dirty="0"/>
              <a:t>Five Removed</a:t>
            </a:r>
          </a:p>
          <a:p>
            <a:pPr lvl="1"/>
            <a:r>
              <a:rPr lang="en-US" dirty="0"/>
              <a:t>British Virgin Islands, Cuba, Suriname, and Turks and Caicos</a:t>
            </a:r>
          </a:p>
          <a:p>
            <a:pPr lvl="1"/>
            <a:r>
              <a:rPr lang="en-US" dirty="0"/>
              <a:t>Puerto Rico</a:t>
            </a:r>
          </a:p>
          <a:p>
            <a:r>
              <a:rPr lang="en-US" dirty="0"/>
              <a:t>Ten Countries Data Limitations</a:t>
            </a:r>
          </a:p>
          <a:p>
            <a:pPr lvl="1"/>
            <a:r>
              <a:rPr lang="en-US" dirty="0"/>
              <a:t>Missing capital: Antigua, Dominica, and Grenada</a:t>
            </a:r>
          </a:p>
          <a:p>
            <a:pPr lvl="1"/>
            <a:r>
              <a:rPr lang="en-US" dirty="0"/>
              <a:t>Capital and import data: Trinidad and Tobago:</a:t>
            </a:r>
          </a:p>
          <a:p>
            <a:pPr lvl="1"/>
            <a:r>
              <a:rPr lang="en-US" dirty="0"/>
              <a:t>Limited capital: St. Vincent</a:t>
            </a:r>
          </a:p>
          <a:p>
            <a:pPr lvl="1"/>
            <a:r>
              <a:rPr lang="en-US" dirty="0"/>
              <a:t>Gov. revenue: Ecuador, Guyana, Haiti, and Panama </a:t>
            </a:r>
          </a:p>
          <a:p>
            <a:pPr lvl="1"/>
            <a:r>
              <a:rPr lang="en-US" dirty="0"/>
              <a:t>Venezuela (1992-1997)</a:t>
            </a:r>
          </a:p>
          <a:p>
            <a:r>
              <a:rPr lang="en-US" dirty="0"/>
              <a:t>1982-2015</a:t>
            </a:r>
          </a:p>
        </p:txBody>
      </p:sp>
    </p:spTree>
    <p:extLst>
      <p:ext uri="{BB962C8B-B14F-4D97-AF65-F5344CB8AC3E}">
        <p14:creationId xmlns:p14="http://schemas.microsoft.com/office/powerpoint/2010/main" val="149984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822</Words>
  <Application>Microsoft Office PowerPoint</Application>
  <PresentationFormat>Widescreen</PresentationFormat>
  <Paragraphs>275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Public Debt and Economic Growth in LAC</vt:lpstr>
      <vt:lpstr>Motivation</vt:lpstr>
      <vt:lpstr>Motivation</vt:lpstr>
      <vt:lpstr>Introduction</vt:lpstr>
      <vt:lpstr>Literature Review</vt:lpstr>
      <vt:lpstr>Theoretical Framework</vt:lpstr>
      <vt:lpstr>Empirical Method</vt:lpstr>
      <vt:lpstr>Toda and Yamamoto</vt:lpstr>
      <vt:lpstr>Data</vt:lpstr>
      <vt:lpstr>Data Continued</vt:lpstr>
      <vt:lpstr>Data Continued</vt:lpstr>
      <vt:lpstr>Results: unit Roots</vt:lpstr>
      <vt:lpstr>Results: Granger Causality</vt:lpstr>
      <vt:lpstr>Results: Impulse Response Function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Debt and Economic Growth in LAC</dc:title>
  <dc:creator>Rauzi, Thomas</dc:creator>
  <cp:lastModifiedBy>Rauzi, Thomas</cp:lastModifiedBy>
  <cp:revision>166</cp:revision>
  <dcterms:created xsi:type="dcterms:W3CDTF">2020-02-26T13:16:29Z</dcterms:created>
  <dcterms:modified xsi:type="dcterms:W3CDTF">2020-05-08T20:27:25Z</dcterms:modified>
</cp:coreProperties>
</file>