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6" r:id="rId3"/>
    <p:sldId id="268" r:id="rId4"/>
    <p:sldId id="267" r:id="rId5"/>
    <p:sldId id="258" r:id="rId6"/>
    <p:sldId id="260" r:id="rId7"/>
    <p:sldId id="261" r:id="rId8"/>
    <p:sldId id="262" r:id="rId9"/>
    <p:sldId id="263" r:id="rId10"/>
    <p:sldId id="265" r:id="rId11"/>
    <p:sldId id="264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17.02.2015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17.02.2015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17.02.2015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17.02.2015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Unser Vorgehen heute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Erst Vorhaben erklären, dann Code ändern!</a:t>
            </a:r>
          </a:p>
          <a:p>
            <a:r>
              <a:rPr lang="de-DE" sz="2800" dirty="0" smtClean="0"/>
              <a:t>Programmstruktur als Klassendiagramm in </a:t>
            </a:r>
            <a:r>
              <a:rPr lang="de-DE" sz="2800" dirty="0" err="1" smtClean="0">
                <a:solidFill>
                  <a:srgbClr val="FF0000"/>
                </a:solidFill>
              </a:rPr>
              <a:t>ObjectAid</a:t>
            </a:r>
            <a:endParaRPr lang="de-DE" sz="2800" dirty="0" smtClean="0">
              <a:solidFill>
                <a:srgbClr val="FF0000"/>
              </a:solidFill>
            </a:endParaRPr>
          </a:p>
          <a:p>
            <a:r>
              <a:rPr lang="de-DE" sz="2800" dirty="0" smtClean="0">
                <a:solidFill>
                  <a:srgbClr val="FF0000"/>
                </a:solidFill>
              </a:rPr>
              <a:t>Semi-automatische</a:t>
            </a:r>
            <a:r>
              <a:rPr lang="de-DE" sz="2800" dirty="0" smtClean="0"/>
              <a:t> Aktualisierung des Diagramms</a:t>
            </a:r>
          </a:p>
          <a:p>
            <a:r>
              <a:rPr lang="de-DE" sz="2800" dirty="0" smtClean="0"/>
              <a:t>Nur Java 6 &amp; </a:t>
            </a:r>
            <a:r>
              <a:rPr lang="de-DE" sz="2800" dirty="0" err="1" smtClean="0"/>
              <a:t>JUnit</a:t>
            </a:r>
            <a:r>
              <a:rPr lang="de-DE" sz="2800" dirty="0" smtClean="0"/>
              <a:t> als Bibliotheken einsetzen</a:t>
            </a:r>
          </a:p>
          <a:p>
            <a:endParaRPr lang="de-DE" sz="2800" dirty="0" smtClean="0"/>
          </a:p>
          <a:p>
            <a:pPr marL="0" indent="0">
              <a:buNone/>
            </a:pPr>
            <a:r>
              <a:rPr lang="de-DE" sz="2800" b="1" dirty="0" smtClean="0"/>
              <a:t>Heutiger Fokus</a:t>
            </a:r>
            <a:r>
              <a:rPr lang="de-DE" sz="2800" dirty="0" smtClean="0"/>
              <a:t>: Programmierstil, insb. </a:t>
            </a:r>
            <a:r>
              <a:rPr lang="de-DE" sz="2800" dirty="0" smtClean="0">
                <a:solidFill>
                  <a:srgbClr val="FF0000"/>
                </a:solidFill>
              </a:rPr>
              <a:t>Bad </a:t>
            </a:r>
            <a:r>
              <a:rPr lang="de-DE" sz="2800" dirty="0" err="1" smtClean="0">
                <a:solidFill>
                  <a:srgbClr val="FF0000"/>
                </a:solidFill>
              </a:rPr>
              <a:t>Smells</a:t>
            </a:r>
            <a:r>
              <a:rPr lang="de-DE" sz="2800" dirty="0" smtClean="0">
                <a:solidFill>
                  <a:srgbClr val="FF0000"/>
                </a:solidFill>
              </a:rPr>
              <a:t> &amp; </a:t>
            </a:r>
            <a:r>
              <a:rPr lang="de-DE" sz="2800" dirty="0" err="1" smtClean="0">
                <a:solidFill>
                  <a:srgbClr val="FF0000"/>
                </a:solidFill>
              </a:rPr>
              <a:t>Refactoring</a:t>
            </a:r>
            <a:r>
              <a:rPr lang="de-DE" sz="2800" dirty="0" smtClean="0"/>
              <a:t>.</a:t>
            </a:r>
            <a:br>
              <a:rPr lang="de-DE" sz="2800" dirty="0" smtClean="0"/>
            </a:br>
            <a:r>
              <a:rPr lang="de-DE" sz="2800" dirty="0" smtClean="0"/>
              <a:t/>
            </a:r>
            <a:br>
              <a:rPr lang="de-DE" sz="2800" dirty="0" smtClean="0"/>
            </a:br>
            <a:r>
              <a:rPr lang="de-DE" sz="2800" dirty="0" smtClean="0"/>
              <a:t>Alle anderen Themen werden (heute) nicht diskutiert.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408824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Aufgabe: Taschenrechner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Zusätzliche Anforderung:</a:t>
            </a:r>
          </a:p>
          <a:p>
            <a:pPr marL="0" indent="0">
              <a:buNone/>
            </a:pPr>
            <a:r>
              <a:rPr lang="de-DE" dirty="0"/>
              <a:t>6</a:t>
            </a:r>
            <a:r>
              <a:rPr lang="de-DE" dirty="0" smtClean="0"/>
              <a:t>. Eine </a:t>
            </a:r>
            <a:r>
              <a:rPr lang="de-DE" dirty="0" err="1" smtClean="0"/>
              <a:t>multiply</a:t>
            </a:r>
            <a:r>
              <a:rPr lang="de-DE" dirty="0" smtClean="0"/>
              <a:t>-Methode zur Multiplikation von Zahlen soll ergänzt werden.</a:t>
            </a:r>
          </a:p>
          <a:p>
            <a:pPr lvl="1"/>
            <a:r>
              <a:rPr lang="de-DE" dirty="0" smtClean="0"/>
              <a:t>Die zu verwendende Operation soll per optionaler Zeile angegeben werden:</a:t>
            </a:r>
            <a:br>
              <a:rPr lang="de-DE" dirty="0" smtClean="0"/>
            </a:br>
            <a:r>
              <a:rPr lang="de-DE" dirty="0" smtClean="0"/>
              <a:t>„+\n5,3“ kennzeichnet die Operation 5 + 3</a:t>
            </a:r>
            <a:br>
              <a:rPr lang="de-DE" dirty="0" smtClean="0"/>
            </a:br>
            <a:r>
              <a:rPr lang="de-DE" dirty="0" smtClean="0"/>
              <a:t>„*\n5,3“ kennzeichnet die Operation 5 * 3</a:t>
            </a:r>
          </a:p>
          <a:p>
            <a:pPr lvl="1"/>
            <a:r>
              <a:rPr lang="de-DE" dirty="0" smtClean="0"/>
              <a:t>Wird nichts explizit angegeben, wird von einer Addition ausgegangen.</a:t>
            </a:r>
          </a:p>
        </p:txBody>
      </p:sp>
    </p:spTree>
    <p:extLst>
      <p:ext uri="{BB962C8B-B14F-4D97-AF65-F5344CB8AC3E}">
        <p14:creationId xmlns:p14="http://schemas.microsoft.com/office/powerpoint/2010/main" val="300381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Retrospektive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War die </a:t>
            </a:r>
            <a:r>
              <a:rPr lang="en-US" dirty="0" err="1" smtClean="0"/>
              <a:t>Anpassung</a:t>
            </a:r>
            <a:r>
              <a:rPr lang="en-US" dirty="0" smtClean="0"/>
              <a:t> der Tests und der </a:t>
            </a:r>
            <a:r>
              <a:rPr lang="en-US" dirty="0" err="1" smtClean="0"/>
              <a:t>Taschenrechner-Implementierung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neue</a:t>
            </a:r>
            <a:r>
              <a:rPr lang="en-US" dirty="0" smtClean="0"/>
              <a:t> </a:t>
            </a:r>
            <a:r>
              <a:rPr lang="en-US" dirty="0" err="1" smtClean="0"/>
              <a:t>Anforderungen</a:t>
            </a:r>
            <a:r>
              <a:rPr lang="en-US" dirty="0" smtClean="0"/>
              <a:t> </a:t>
            </a:r>
            <a:r>
              <a:rPr lang="en-US" dirty="0" err="1" smtClean="0"/>
              <a:t>aufwendig</a:t>
            </a:r>
            <a:r>
              <a:rPr lang="en-US" dirty="0" smtClean="0"/>
              <a:t>?</a:t>
            </a:r>
            <a:endParaRPr lang="en-US" dirty="0"/>
          </a:p>
          <a:p>
            <a:r>
              <a:rPr lang="en-US" dirty="0" err="1" smtClean="0"/>
              <a:t>Hätte</a:t>
            </a:r>
            <a:r>
              <a:rPr lang="en-US" dirty="0" smtClean="0"/>
              <a:t> man den </a:t>
            </a:r>
            <a:r>
              <a:rPr lang="en-US" dirty="0" err="1" smtClean="0"/>
              <a:t>Aufwand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anderes</a:t>
            </a:r>
            <a:r>
              <a:rPr lang="en-US" dirty="0" smtClean="0"/>
              <a:t> </a:t>
            </a:r>
            <a:r>
              <a:rPr lang="en-US" dirty="0" err="1" smtClean="0"/>
              <a:t>Vorgehen</a:t>
            </a:r>
            <a:r>
              <a:rPr lang="en-US" dirty="0" smtClean="0"/>
              <a:t> </a:t>
            </a:r>
            <a:r>
              <a:rPr lang="en-US" dirty="0" err="1" smtClean="0"/>
              <a:t>reduzieren</a:t>
            </a:r>
            <a:r>
              <a:rPr lang="en-US" dirty="0" smtClean="0"/>
              <a:t> </a:t>
            </a:r>
            <a:r>
              <a:rPr lang="en-US" dirty="0" err="1" smtClean="0"/>
              <a:t>können</a:t>
            </a:r>
            <a:r>
              <a:rPr lang="en-US" dirty="0" smtClean="0"/>
              <a:t> </a:t>
            </a:r>
            <a:r>
              <a:rPr lang="en-US" dirty="0" err="1" smtClean="0"/>
              <a:t>ohne</a:t>
            </a:r>
            <a:r>
              <a:rPr lang="en-US" dirty="0" smtClean="0"/>
              <a:t> </a:t>
            </a:r>
            <a:r>
              <a:rPr lang="en-US" dirty="0" err="1" smtClean="0"/>
              <a:t>Qualität</a:t>
            </a:r>
            <a:r>
              <a:rPr lang="en-US" dirty="0" smtClean="0"/>
              <a:t> </a:t>
            </a:r>
            <a:r>
              <a:rPr lang="en-US" dirty="0" err="1" smtClean="0"/>
              <a:t>einzubüßen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Waren</a:t>
            </a:r>
            <a:r>
              <a:rPr lang="en-US" dirty="0" smtClean="0"/>
              <a:t> </a:t>
            </a:r>
            <a:r>
              <a:rPr lang="en-US" dirty="0" err="1" smtClean="0"/>
              <a:t>nötige</a:t>
            </a:r>
            <a:r>
              <a:rPr lang="en-US" dirty="0" smtClean="0"/>
              <a:t> </a:t>
            </a:r>
            <a:r>
              <a:rPr lang="en-US" dirty="0" err="1" smtClean="0"/>
              <a:t>Refactorings</a:t>
            </a:r>
            <a:r>
              <a:rPr lang="en-US" dirty="0" smtClean="0"/>
              <a:t> </a:t>
            </a:r>
            <a:r>
              <a:rPr lang="en-US" dirty="0" err="1" smtClean="0"/>
              <a:t>leicht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erkennen</a:t>
            </a:r>
            <a:r>
              <a:rPr lang="en-US" dirty="0" smtClean="0"/>
              <a:t>? </a:t>
            </a:r>
            <a:r>
              <a:rPr lang="en-US" dirty="0"/>
              <a:t>Sind </a:t>
            </a:r>
            <a:r>
              <a:rPr lang="en-US" dirty="0" err="1"/>
              <a:t>euch</a:t>
            </a:r>
            <a:r>
              <a:rPr lang="en-US" dirty="0"/>
              <a:t> Bad Smells </a:t>
            </a:r>
            <a:r>
              <a:rPr lang="en-US" dirty="0" err="1"/>
              <a:t>schnell</a:t>
            </a:r>
            <a:r>
              <a:rPr lang="en-US" dirty="0"/>
              <a:t> </a:t>
            </a:r>
            <a:r>
              <a:rPr lang="en-US" dirty="0" err="1"/>
              <a:t>aufgefallen</a:t>
            </a:r>
            <a:r>
              <a:rPr lang="en-US" dirty="0"/>
              <a:t>?</a:t>
            </a:r>
          </a:p>
          <a:p>
            <a:r>
              <a:rPr lang="en-US" dirty="0" err="1" smtClean="0"/>
              <a:t>Haben</a:t>
            </a:r>
            <a:r>
              <a:rPr lang="en-US" dirty="0" smtClean="0"/>
              <a:t> </a:t>
            </a:r>
            <a:r>
              <a:rPr lang="en-US" dirty="0" err="1" smtClean="0"/>
              <a:t>Refactorings</a:t>
            </a:r>
            <a:r>
              <a:rPr lang="en-US" dirty="0" smtClean="0"/>
              <a:t> die </a:t>
            </a:r>
            <a:r>
              <a:rPr lang="en-US" dirty="0" err="1" smtClean="0"/>
              <a:t>Qualität</a:t>
            </a:r>
            <a:r>
              <a:rPr lang="en-US" dirty="0" smtClean="0"/>
              <a:t> </a:t>
            </a:r>
            <a:r>
              <a:rPr lang="en-US" dirty="0" err="1" smtClean="0"/>
              <a:t>verbessert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Haben</a:t>
            </a:r>
            <a:r>
              <a:rPr lang="en-US" dirty="0" smtClean="0"/>
              <a:t> </a:t>
            </a:r>
            <a:r>
              <a:rPr lang="en-US" dirty="0" err="1" smtClean="0"/>
              <a:t>Refactorings</a:t>
            </a:r>
            <a:r>
              <a:rPr lang="en-US" dirty="0" smtClean="0"/>
              <a:t> </a:t>
            </a:r>
            <a:r>
              <a:rPr lang="en-US" dirty="0" err="1" smtClean="0"/>
              <a:t>euch</a:t>
            </a:r>
            <a:r>
              <a:rPr lang="en-US" dirty="0" smtClean="0"/>
              <a:t> </a:t>
            </a:r>
            <a:r>
              <a:rPr lang="en-US" dirty="0" err="1" smtClean="0"/>
              <a:t>merkbar</a:t>
            </a:r>
            <a:r>
              <a:rPr lang="en-US" dirty="0" smtClean="0"/>
              <a:t> </a:t>
            </a:r>
            <a:r>
              <a:rPr lang="en-US" dirty="0" err="1" smtClean="0"/>
              <a:t>aufgehalten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Haben</a:t>
            </a:r>
            <a:r>
              <a:rPr lang="en-US" dirty="0" smtClean="0"/>
              <a:t> </a:t>
            </a:r>
            <a:r>
              <a:rPr lang="en-US" dirty="0" err="1" smtClean="0"/>
              <a:t>euch</a:t>
            </a:r>
            <a:r>
              <a:rPr lang="en-US" dirty="0" smtClean="0"/>
              <a:t> </a:t>
            </a:r>
            <a:r>
              <a:rPr lang="en-US" dirty="0" err="1" smtClean="0"/>
              <a:t>Refactorings</a:t>
            </a:r>
            <a:r>
              <a:rPr lang="en-US" dirty="0" smtClean="0"/>
              <a:t> </a:t>
            </a:r>
            <a:r>
              <a:rPr lang="en-US" dirty="0" err="1" smtClean="0"/>
              <a:t>beim</a:t>
            </a:r>
            <a:r>
              <a:rPr lang="en-US" dirty="0" smtClean="0"/>
              <a:t> </a:t>
            </a:r>
            <a:r>
              <a:rPr lang="en-US" dirty="0" err="1" smtClean="0"/>
              <a:t>Verständnis</a:t>
            </a:r>
            <a:r>
              <a:rPr lang="en-US" dirty="0" smtClean="0"/>
              <a:t> des Codes </a:t>
            </a:r>
            <a:r>
              <a:rPr lang="en-US" dirty="0" err="1" smtClean="0"/>
              <a:t>geholfen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Klassendiagramm</a:t>
            </a:r>
            <a:r>
              <a:rPr lang="en-US" dirty="0" smtClean="0"/>
              <a:t> </a:t>
            </a:r>
            <a:r>
              <a:rPr lang="en-US" dirty="0" err="1" smtClean="0"/>
              <a:t>auch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r>
              <a:rPr lang="en-US" dirty="0" smtClean="0"/>
              <a:t> </a:t>
            </a:r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Übersicht</a:t>
            </a:r>
            <a:r>
              <a:rPr lang="en-US" dirty="0" smtClean="0"/>
              <a:t> </a:t>
            </a:r>
            <a:r>
              <a:rPr lang="en-US" dirty="0" err="1" smtClean="0"/>
              <a:t>hilfreich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5647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Aktueller Stand &amp; nächste Schritte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800" b="1" dirty="0" smtClean="0"/>
              <a:t>Stand:</a:t>
            </a:r>
          </a:p>
          <a:p>
            <a:r>
              <a:rPr lang="de-DE" sz="2800" dirty="0" smtClean="0"/>
              <a:t>Eine kompilierbare Lösung (Parser &amp; Rechner getrennt)</a:t>
            </a:r>
          </a:p>
          <a:p>
            <a:r>
              <a:rPr lang="de-DE" sz="2800" dirty="0" smtClean="0"/>
              <a:t>Weitere Lösungen zum </a:t>
            </a:r>
            <a:r>
              <a:rPr lang="de-DE" sz="2800" dirty="0" smtClean="0"/>
              <a:t>Vergleich</a:t>
            </a:r>
            <a:endParaRPr lang="de-DE" sz="2800" dirty="0" smtClean="0"/>
          </a:p>
        </p:txBody>
      </p:sp>
    </p:spTree>
    <p:extLst>
      <p:ext uri="{BB962C8B-B14F-4D97-AF65-F5344CB8AC3E}">
        <p14:creationId xmlns:p14="http://schemas.microsoft.com/office/powerpoint/2010/main" val="179231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Aktueller Stand &amp; nächste Schritte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800" b="1" dirty="0" smtClean="0"/>
              <a:t>Stand:</a:t>
            </a:r>
          </a:p>
          <a:p>
            <a:r>
              <a:rPr lang="de-DE" sz="2800" dirty="0" smtClean="0"/>
              <a:t>Eine kompilierbare Lösung (Parser &amp; Rechner getrennt)</a:t>
            </a:r>
          </a:p>
          <a:p>
            <a:r>
              <a:rPr lang="de-DE" sz="2800" dirty="0" smtClean="0"/>
              <a:t>Weitere Lösungen zum Vergleich</a:t>
            </a:r>
          </a:p>
          <a:p>
            <a:pPr marL="0" indent="0">
              <a:buNone/>
            </a:pPr>
            <a:endParaRPr lang="de-DE" sz="2800" dirty="0"/>
          </a:p>
          <a:p>
            <a:pPr marL="0" indent="0">
              <a:buNone/>
            </a:pPr>
            <a:r>
              <a:rPr lang="de-DE" sz="2800" b="1" dirty="0" smtClean="0"/>
              <a:t>Nächste Schritte: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/>
              <a:t>Bad </a:t>
            </a:r>
            <a:r>
              <a:rPr lang="de-DE" sz="2800" dirty="0" err="1" smtClean="0"/>
              <a:t>Smells</a:t>
            </a:r>
            <a:r>
              <a:rPr lang="de-DE" sz="2800" dirty="0" smtClean="0"/>
              <a:t> kennen lernen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/>
              <a:t>Gemeinsames </a:t>
            </a:r>
            <a:r>
              <a:rPr lang="de-DE" sz="2800" dirty="0" err="1" smtClean="0"/>
              <a:t>Refactoring</a:t>
            </a:r>
            <a:endParaRPr lang="de-DE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/>
              <a:t>Vergleich fertiger Lösungen miteinander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/>
              <a:t>Ausblick und Retrospektive</a:t>
            </a:r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75637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Bad </a:t>
            </a:r>
            <a:r>
              <a:rPr lang="de-DE" dirty="0" err="1" smtClean="0"/>
              <a:t>Smells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3600" dirty="0" smtClean="0"/>
              <a:t>Was sind Bad </a:t>
            </a:r>
            <a:r>
              <a:rPr lang="de-DE" sz="3600" dirty="0" err="1" smtClean="0"/>
              <a:t>Smells</a:t>
            </a:r>
            <a:r>
              <a:rPr lang="de-DE" sz="3600" dirty="0" smtClean="0"/>
              <a:t> in der Softwareentwicklung?</a:t>
            </a:r>
          </a:p>
          <a:p>
            <a:pPr marL="0" indent="0">
              <a:buNone/>
            </a:pPr>
            <a:endParaRPr lang="de-DE" sz="2800" dirty="0"/>
          </a:p>
          <a:p>
            <a:pPr marL="0" indent="0">
              <a:buNone/>
            </a:pPr>
            <a:r>
              <a:rPr lang="de-DE" sz="3600" dirty="0" smtClean="0"/>
              <a:t>Kennt ihr Beispiele für Bad </a:t>
            </a:r>
            <a:r>
              <a:rPr lang="de-DE" sz="3600" dirty="0" err="1" smtClean="0"/>
              <a:t>Smells</a:t>
            </a:r>
            <a:r>
              <a:rPr lang="de-DE" sz="3600" dirty="0" smtClean="0"/>
              <a:t>?</a:t>
            </a:r>
          </a:p>
          <a:p>
            <a:pPr marL="0" indent="0">
              <a:buNone/>
            </a:pPr>
            <a:endParaRPr lang="de-DE" sz="3600" dirty="0"/>
          </a:p>
          <a:p>
            <a:pPr marL="0" indent="0">
              <a:buNone/>
            </a:pPr>
            <a:r>
              <a:rPr lang="de-DE" sz="3600" dirty="0" smtClean="0"/>
              <a:t>Wozu dienen Bad </a:t>
            </a:r>
            <a:r>
              <a:rPr lang="de-DE" sz="3600" dirty="0" err="1" smtClean="0"/>
              <a:t>Smells</a:t>
            </a:r>
            <a:r>
              <a:rPr lang="de-DE" sz="3600" dirty="0" smtClean="0"/>
              <a:t>?</a:t>
            </a:r>
            <a:endParaRPr lang="de-DE" sz="3600" dirty="0"/>
          </a:p>
        </p:txBody>
      </p:sp>
      <p:pic>
        <p:nvPicPr>
          <p:cNvPr id="1026" name="Picture 2" descr="http://sr.photos3.fotosearch.com/bthumb/CSP/CSP229/k229640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15457" y="3365106"/>
            <a:ext cx="2088232" cy="2350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bgerundetes Rechteck 3"/>
          <p:cNvSpPr/>
          <p:nvPr/>
        </p:nvSpPr>
        <p:spPr>
          <a:xfrm rot="492780">
            <a:off x="2969511" y="5371384"/>
            <a:ext cx="4470124" cy="10726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err="1" smtClean="0">
                <a:solidFill>
                  <a:schemeClr val="tx2"/>
                </a:solidFill>
              </a:rPr>
              <a:t>If</a:t>
            </a:r>
            <a:r>
              <a:rPr lang="de-DE" sz="3600" dirty="0" smtClean="0">
                <a:solidFill>
                  <a:schemeClr val="tx2"/>
                </a:solidFill>
              </a:rPr>
              <a:t> </a:t>
            </a:r>
            <a:r>
              <a:rPr lang="de-DE" sz="3600" dirty="0" err="1" smtClean="0">
                <a:solidFill>
                  <a:schemeClr val="tx2"/>
                </a:solidFill>
              </a:rPr>
              <a:t>it</a:t>
            </a:r>
            <a:r>
              <a:rPr lang="de-DE" sz="3600" dirty="0" smtClean="0">
                <a:solidFill>
                  <a:schemeClr val="tx2"/>
                </a:solidFill>
              </a:rPr>
              <a:t> </a:t>
            </a:r>
            <a:r>
              <a:rPr lang="de-DE" sz="3600" dirty="0" err="1" smtClean="0">
                <a:solidFill>
                  <a:schemeClr val="tx2"/>
                </a:solidFill>
              </a:rPr>
              <a:t>smells</a:t>
            </a:r>
            <a:r>
              <a:rPr lang="de-DE" sz="3600" dirty="0" smtClean="0">
                <a:solidFill>
                  <a:schemeClr val="tx2"/>
                </a:solidFill>
              </a:rPr>
              <a:t>, </a:t>
            </a:r>
            <a:r>
              <a:rPr lang="de-DE" sz="3600" dirty="0" err="1" smtClean="0">
                <a:solidFill>
                  <a:schemeClr val="tx2"/>
                </a:solidFill>
              </a:rPr>
              <a:t>change</a:t>
            </a:r>
            <a:r>
              <a:rPr lang="de-DE" sz="3600" dirty="0" smtClean="0">
                <a:solidFill>
                  <a:schemeClr val="tx2"/>
                </a:solidFill>
              </a:rPr>
              <a:t> </a:t>
            </a:r>
            <a:r>
              <a:rPr lang="de-DE" sz="3600" dirty="0" err="1" smtClean="0">
                <a:solidFill>
                  <a:schemeClr val="tx2"/>
                </a:solidFill>
              </a:rPr>
              <a:t>it!</a:t>
            </a:r>
            <a:endParaRPr lang="de-DE" sz="3600" dirty="0" smtClean="0">
              <a:solidFill>
                <a:schemeClr val="tx2"/>
              </a:solidFill>
            </a:endParaRPr>
          </a:p>
          <a:p>
            <a:pPr algn="ctr"/>
            <a:r>
              <a:rPr lang="de-DE" sz="3600" dirty="0" smtClean="0">
                <a:solidFill>
                  <a:schemeClr val="tx2"/>
                </a:solidFill>
                <a:sym typeface="Wingdings" panose="05000000000000000000" pitchFamily="2" charset="2"/>
              </a:rPr>
              <a:t> </a:t>
            </a:r>
            <a:r>
              <a:rPr lang="de-DE" sz="3600" dirty="0" err="1" smtClean="0">
                <a:solidFill>
                  <a:schemeClr val="tx2"/>
                </a:solidFill>
                <a:sym typeface="Wingdings" panose="05000000000000000000" pitchFamily="2" charset="2"/>
              </a:rPr>
              <a:t>Refactoring</a:t>
            </a:r>
            <a:endParaRPr lang="de-DE" sz="3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68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Aufgabe: Taschenrechner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Entwickelt eine Taschenrechner-Anwendung mit folgenden Eigenschaften:</a:t>
            </a:r>
          </a:p>
          <a:p>
            <a:pPr marL="0" indent="0">
              <a:buNone/>
            </a:pPr>
            <a:r>
              <a:rPr lang="de-DE" dirty="0" smtClean="0"/>
              <a:t>1. Rechner hat Methode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String):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de-D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 smtClean="0"/>
              <a:t>Sie nimmt 0, 1 oder </a:t>
            </a:r>
            <a:r>
              <a:rPr lang="de-DE" dirty="0"/>
              <a:t>2 Zahlen Komma-separiert entgegen </a:t>
            </a:r>
            <a:r>
              <a:rPr lang="de-DE" dirty="0" smtClean="0"/>
              <a:t>und gibt ihre Summe zurück.</a:t>
            </a:r>
            <a:br>
              <a:rPr lang="de-DE" dirty="0" smtClean="0"/>
            </a:br>
            <a:r>
              <a:rPr lang="de-DE" dirty="0" smtClean="0"/>
              <a:t>Eingaben: „“ oder „1“ oder „1,2“</a:t>
            </a:r>
          </a:p>
          <a:p>
            <a:pPr marL="514350" indent="-514350">
              <a:buFont typeface="+mj-lt"/>
              <a:buAutoNum type="arabicPeriod"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94074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Aufgabe: Taschenrechner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Zusätzliche Anforderung:</a:t>
            </a:r>
          </a:p>
          <a:p>
            <a:pPr marL="0" indent="0">
              <a:buNone/>
            </a:pPr>
            <a:r>
              <a:rPr lang="de-DE" dirty="0"/>
              <a:t>2</a:t>
            </a:r>
            <a:r>
              <a:rPr lang="de-DE" dirty="0" smtClean="0"/>
              <a:t>. Die Methode </a:t>
            </a:r>
            <a:r>
              <a:rPr lang="de-DE" dirty="0" err="1" smtClean="0"/>
              <a:t>add</a:t>
            </a:r>
            <a:r>
              <a:rPr lang="de-DE" dirty="0" smtClean="0"/>
              <a:t> soll eine beliebige Anzahl von Zahlen entgegennehmen können.</a:t>
            </a:r>
          </a:p>
        </p:txBody>
      </p:sp>
    </p:spTree>
    <p:extLst>
      <p:ext uri="{BB962C8B-B14F-4D97-AF65-F5344CB8AC3E}">
        <p14:creationId xmlns:p14="http://schemas.microsoft.com/office/powerpoint/2010/main" val="251487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Aufgabe: Taschenrechner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Zusätzliche Anforderung:</a:t>
            </a:r>
          </a:p>
          <a:p>
            <a:pPr marL="0" indent="0">
              <a:buNone/>
            </a:pPr>
            <a:r>
              <a:rPr lang="de-DE" dirty="0" smtClean="0"/>
              <a:t>3. Die Methode </a:t>
            </a:r>
            <a:r>
              <a:rPr lang="de-DE" dirty="0" err="1" smtClean="0"/>
              <a:t>add</a:t>
            </a:r>
            <a:r>
              <a:rPr lang="de-DE" dirty="0" smtClean="0"/>
              <a:t> soll Zeilenumbrüche statt der Kommas als </a:t>
            </a:r>
            <a:r>
              <a:rPr lang="de-DE" dirty="0" err="1" smtClean="0"/>
              <a:t>Trenner</a:t>
            </a:r>
            <a:r>
              <a:rPr lang="de-DE" dirty="0" smtClean="0"/>
              <a:t> zwischen eingegebenen Zahlen erlauben.</a:t>
            </a:r>
            <a:br>
              <a:rPr lang="de-DE" dirty="0" smtClean="0"/>
            </a:br>
            <a:r>
              <a:rPr lang="de-DE" dirty="0"/>
              <a:t>Bsp</a:t>
            </a:r>
            <a:r>
              <a:rPr lang="de-DE" dirty="0" smtClean="0"/>
              <a:t>.:</a:t>
            </a:r>
          </a:p>
          <a:p>
            <a:r>
              <a:rPr lang="de-DE" dirty="0" smtClean="0"/>
              <a:t>gültige Eingabe: „1\n2,3“</a:t>
            </a:r>
          </a:p>
          <a:p>
            <a:r>
              <a:rPr lang="de-DE" dirty="0" smtClean="0"/>
              <a:t>Ungültige Eingabe: „1,\n“ (muss hier nicht speziell behandelt werden)</a:t>
            </a:r>
          </a:p>
        </p:txBody>
      </p:sp>
    </p:spTree>
    <p:extLst>
      <p:ext uri="{BB962C8B-B14F-4D97-AF65-F5344CB8AC3E}">
        <p14:creationId xmlns:p14="http://schemas.microsoft.com/office/powerpoint/2010/main" val="334507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Aufgabe: Taschenrechner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Zusätzliche Anforderung:</a:t>
            </a:r>
          </a:p>
          <a:p>
            <a:pPr marL="0" indent="0">
              <a:buNone/>
            </a:pPr>
            <a:r>
              <a:rPr lang="de-DE" dirty="0"/>
              <a:t>4</a:t>
            </a:r>
            <a:r>
              <a:rPr lang="de-DE" dirty="0" smtClean="0"/>
              <a:t>. Trennzeichen sollen frei wählbar sein.</a:t>
            </a:r>
          </a:p>
          <a:p>
            <a:pPr lvl="1"/>
            <a:r>
              <a:rPr lang="de-DE" dirty="0" smtClean="0"/>
              <a:t>Zum Ändern des Trennzeichens soll der Eingabestring mit einer zusätzlichen Zeile beginnen, die wie </a:t>
            </a:r>
            <a:r>
              <a:rPr lang="de-DE" dirty="0"/>
              <a:t>folgt aussieht:</a:t>
            </a:r>
            <a:br>
              <a:rPr lang="de-DE" dirty="0"/>
            </a:br>
            <a:r>
              <a:rPr lang="de-DE" dirty="0" smtClean="0"/>
              <a:t>„//[</a:t>
            </a:r>
            <a:r>
              <a:rPr lang="de-DE" dirty="0" err="1"/>
              <a:t>delimiter</a:t>
            </a:r>
            <a:r>
              <a:rPr lang="de-DE" dirty="0"/>
              <a:t>]\n[</a:t>
            </a:r>
            <a:r>
              <a:rPr lang="de-DE" dirty="0" err="1"/>
              <a:t>numbers</a:t>
            </a:r>
            <a:r>
              <a:rPr lang="de-DE" dirty="0" smtClean="0"/>
              <a:t>…]“, Bsp.: „//;\n1;2“</a:t>
            </a:r>
          </a:p>
          <a:p>
            <a:pPr lvl="1"/>
            <a:r>
              <a:rPr lang="de-DE" dirty="0" smtClean="0"/>
              <a:t>Die Zeile zum Bestimmen des Trennzeichens soll optional sein.</a:t>
            </a:r>
          </a:p>
        </p:txBody>
      </p:sp>
    </p:spTree>
    <p:extLst>
      <p:ext uri="{BB962C8B-B14F-4D97-AF65-F5344CB8AC3E}">
        <p14:creationId xmlns:p14="http://schemas.microsoft.com/office/powerpoint/2010/main" val="161603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Aufgabe: Taschenrechner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Zusätzliche Anforderung:</a:t>
            </a:r>
          </a:p>
          <a:p>
            <a:pPr marL="0" indent="0">
              <a:buNone/>
            </a:pPr>
            <a:r>
              <a:rPr lang="de-DE" dirty="0" smtClean="0"/>
              <a:t>5. Der Aufruf der </a:t>
            </a:r>
            <a:r>
              <a:rPr lang="de-DE" dirty="0" err="1" smtClean="0"/>
              <a:t>add</a:t>
            </a:r>
            <a:r>
              <a:rPr lang="de-DE" dirty="0" smtClean="0"/>
              <a:t>-Methode mit einer negativen Zahl soll eine </a:t>
            </a:r>
            <a:r>
              <a:rPr lang="de-DE" dirty="0" err="1" smtClean="0"/>
              <a:t>Exception</a:t>
            </a:r>
            <a:r>
              <a:rPr lang="de-DE" dirty="0" smtClean="0"/>
              <a:t> „Negative Zahlen sind nicht erlaubt.“ werfen.</a:t>
            </a:r>
          </a:p>
          <a:p>
            <a:pPr lvl="1"/>
            <a:r>
              <a:rPr lang="de-DE" dirty="0" smtClean="0"/>
              <a:t>Die </a:t>
            </a:r>
            <a:r>
              <a:rPr lang="de-DE" dirty="0" err="1" smtClean="0"/>
              <a:t>Exception</a:t>
            </a:r>
            <a:r>
              <a:rPr lang="de-DE" dirty="0" smtClean="0"/>
              <a:t> soll die negative Zahl enthalten.</a:t>
            </a:r>
          </a:p>
          <a:p>
            <a:pPr lvl="1"/>
            <a:r>
              <a:rPr lang="de-DE" dirty="0" smtClean="0"/>
              <a:t>Bei mehreren negativen Zahlen sollen alle in der </a:t>
            </a:r>
            <a:r>
              <a:rPr lang="de-DE" dirty="0" err="1" smtClean="0"/>
              <a:t>Exception</a:t>
            </a:r>
            <a:r>
              <a:rPr lang="de-DE" dirty="0" smtClean="0"/>
              <a:t> aufgelistet werden.</a:t>
            </a:r>
          </a:p>
        </p:txBody>
      </p:sp>
    </p:spTree>
    <p:extLst>
      <p:ext uri="{BB962C8B-B14F-4D97-AF65-F5344CB8AC3E}">
        <p14:creationId xmlns:p14="http://schemas.microsoft.com/office/powerpoint/2010/main" val="185817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386</Words>
  <Application>Microsoft Office PowerPoint</Application>
  <PresentationFormat>Bildschirmpräsentation (4:3)</PresentationFormat>
  <Paragraphs>64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Larissa-Design</vt:lpstr>
      <vt:lpstr>Unser Vorgehen heute</vt:lpstr>
      <vt:lpstr>Aktueller Stand &amp; nächste Schritte</vt:lpstr>
      <vt:lpstr>Aktueller Stand &amp; nächste Schritte</vt:lpstr>
      <vt:lpstr>Bad Smells</vt:lpstr>
      <vt:lpstr>Aufgabe: Taschenrechner</vt:lpstr>
      <vt:lpstr>Aufgabe: Taschenrechner</vt:lpstr>
      <vt:lpstr>Aufgabe: Taschenrechner</vt:lpstr>
      <vt:lpstr>Aufgabe: Taschenrechner</vt:lpstr>
      <vt:lpstr>Aufgabe: Taschenrechner</vt:lpstr>
      <vt:lpstr>Aufgabe: Taschenrechner</vt:lpstr>
      <vt:lpstr>Retrospektive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Dietrich Travkin</dc:creator>
  <cp:lastModifiedBy>Dietrich Travkin</cp:lastModifiedBy>
  <cp:revision>14</cp:revision>
  <dcterms:created xsi:type="dcterms:W3CDTF">2015-01-20T19:31:54Z</dcterms:created>
  <dcterms:modified xsi:type="dcterms:W3CDTF">2015-02-17T20:23:49Z</dcterms:modified>
</cp:coreProperties>
</file>