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8" r:id="rId3"/>
    <p:sldId id="267" r:id="rId4"/>
    <p:sldId id="273" r:id="rId5"/>
    <p:sldId id="272" r:id="rId6"/>
    <p:sldId id="274" r:id="rId7"/>
    <p:sldId id="271" r:id="rId8"/>
    <p:sldId id="258" r:id="rId9"/>
    <p:sldId id="260" r:id="rId10"/>
    <p:sldId id="261" r:id="rId11"/>
    <p:sldId id="262" r:id="rId12"/>
    <p:sldId id="263" r:id="rId13"/>
    <p:sldId id="265" r:id="rId14"/>
    <p:sldId id="275" r:id="rId15"/>
    <p:sldId id="276" r:id="rId16"/>
    <p:sldId id="277" r:id="rId17"/>
    <p:sldId id="278" r:id="rId18"/>
    <p:sldId id="264" r:id="rId19"/>
    <p:sldId id="270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making.com/refactoring/bad-smells-in-code" TargetMode="External"/><Relationship Id="rId2" Type="http://schemas.openxmlformats.org/officeDocument/2006/relationships/hyperlink" Target="http://sourcemaking.com/refacto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Regeln für </a:t>
            </a:r>
            <a:r>
              <a:rPr lang="de-DE" dirty="0" smtClean="0"/>
              <a:t>heute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Erst Vorhaben erklären, dann Code ändern!</a:t>
            </a:r>
          </a:p>
          <a:p>
            <a:r>
              <a:rPr lang="de-DE" sz="2800" dirty="0" smtClean="0"/>
              <a:t>Programmstruktur als Klassendiagramm in </a:t>
            </a:r>
            <a:r>
              <a:rPr lang="de-DE" sz="2800" dirty="0" err="1" smtClean="0">
                <a:solidFill>
                  <a:srgbClr val="FF0000"/>
                </a:solidFill>
              </a:rPr>
              <a:t>ObjectAid</a:t>
            </a:r>
            <a:endParaRPr lang="de-DE" sz="2800" dirty="0" smtClean="0">
              <a:solidFill>
                <a:srgbClr val="FF0000"/>
              </a:solidFill>
            </a:endParaRPr>
          </a:p>
          <a:p>
            <a:r>
              <a:rPr lang="de-DE" sz="2800" dirty="0" smtClean="0"/>
              <a:t>Aktualisierung </a:t>
            </a:r>
            <a:r>
              <a:rPr lang="de-DE" sz="2800" dirty="0" smtClean="0"/>
              <a:t>des </a:t>
            </a:r>
            <a:r>
              <a:rPr lang="de-DE" sz="2800" dirty="0" smtClean="0"/>
              <a:t>Diagramms spätestens bei Wechsel des Piloten / Co-Piloten</a:t>
            </a:r>
            <a:endParaRPr lang="de-DE" sz="2800" dirty="0" smtClean="0"/>
          </a:p>
          <a:p>
            <a:r>
              <a:rPr lang="de-DE" sz="2800" dirty="0" smtClean="0"/>
              <a:t>Nur Java 6 &amp; </a:t>
            </a:r>
            <a:r>
              <a:rPr lang="de-DE" sz="2800" dirty="0" err="1" smtClean="0"/>
              <a:t>JUnit</a:t>
            </a:r>
            <a:r>
              <a:rPr lang="de-DE" sz="2800" dirty="0" smtClean="0"/>
              <a:t> als Bibliotheken einsetzen</a:t>
            </a:r>
          </a:p>
          <a:p>
            <a:endParaRPr lang="de-DE" sz="2800" dirty="0" smtClean="0"/>
          </a:p>
          <a:p>
            <a:pPr marL="0" indent="0">
              <a:buNone/>
            </a:pPr>
            <a:r>
              <a:rPr lang="de-DE" sz="2800" b="1" dirty="0" smtClean="0"/>
              <a:t>Heutiger Fokus</a:t>
            </a:r>
            <a:r>
              <a:rPr lang="de-DE" sz="2800" dirty="0" smtClean="0"/>
              <a:t>:</a:t>
            </a:r>
            <a:br>
              <a:rPr lang="de-DE" sz="2800" dirty="0" smtClean="0"/>
            </a:br>
            <a:r>
              <a:rPr lang="de-DE" sz="2800" dirty="0" smtClean="0"/>
              <a:t>Programmierstil</a:t>
            </a:r>
            <a:r>
              <a:rPr lang="de-DE" sz="2800" dirty="0" smtClean="0"/>
              <a:t>, insb. </a:t>
            </a:r>
            <a:r>
              <a:rPr lang="de-DE" sz="2800" dirty="0" smtClean="0">
                <a:solidFill>
                  <a:srgbClr val="FF0000"/>
                </a:solidFill>
              </a:rPr>
              <a:t>Bad </a:t>
            </a:r>
            <a:r>
              <a:rPr lang="de-DE" sz="2800" dirty="0" err="1" smtClean="0">
                <a:solidFill>
                  <a:srgbClr val="FF0000"/>
                </a:solidFill>
              </a:rPr>
              <a:t>Smells</a:t>
            </a:r>
            <a:r>
              <a:rPr lang="de-DE" sz="2800" dirty="0" smtClean="0">
                <a:solidFill>
                  <a:srgbClr val="FF0000"/>
                </a:solidFill>
              </a:rPr>
              <a:t> &amp; </a:t>
            </a:r>
            <a:r>
              <a:rPr lang="de-DE" sz="2800" dirty="0" err="1" smtClean="0">
                <a:solidFill>
                  <a:srgbClr val="FF0000"/>
                </a:solidFill>
              </a:rPr>
              <a:t>Refactoring</a:t>
            </a:r>
            <a:r>
              <a:rPr lang="de-DE" sz="2800" dirty="0" smtClean="0"/>
              <a:t>.</a:t>
            </a:r>
            <a:br>
              <a:rPr lang="de-DE" sz="2800" dirty="0" smtClean="0"/>
            </a:b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Alle anderen Themen werden (heute) nicht diskutiert.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882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 smtClean="0"/>
              <a:t>3. Die Methode </a:t>
            </a:r>
            <a:r>
              <a:rPr lang="de-DE" dirty="0" err="1" smtClean="0"/>
              <a:t>add</a:t>
            </a:r>
            <a:r>
              <a:rPr lang="de-DE" dirty="0" smtClean="0"/>
              <a:t> soll Zeilenumbrüche statt der Kommas als </a:t>
            </a:r>
            <a:r>
              <a:rPr lang="de-DE" dirty="0" err="1" smtClean="0"/>
              <a:t>Trenner</a:t>
            </a:r>
            <a:r>
              <a:rPr lang="de-DE" dirty="0" smtClean="0"/>
              <a:t> zwischen eingegebenen Zahlen erlauben.</a:t>
            </a:r>
            <a:br>
              <a:rPr lang="de-DE" dirty="0" smtClean="0"/>
            </a:br>
            <a:r>
              <a:rPr lang="de-DE" dirty="0"/>
              <a:t>Bsp</a:t>
            </a:r>
            <a:r>
              <a:rPr lang="de-DE" dirty="0" smtClean="0"/>
              <a:t>.:</a:t>
            </a:r>
          </a:p>
          <a:p>
            <a:r>
              <a:rPr lang="de-DE" dirty="0" smtClean="0"/>
              <a:t>gültige Eingabe: „1\n2,3“</a:t>
            </a:r>
          </a:p>
          <a:p>
            <a:r>
              <a:rPr lang="de-DE" dirty="0" smtClean="0"/>
              <a:t>Ungültige Eingabe: „1,\n“ (muss hier nicht speziell behandelt werden)</a:t>
            </a:r>
          </a:p>
        </p:txBody>
      </p:sp>
      <p:sp>
        <p:nvSpPr>
          <p:cNvPr id="4" name="Abgerundetes Rechteck 3"/>
          <p:cNvSpPr/>
          <p:nvPr/>
        </p:nvSpPr>
        <p:spPr>
          <a:xfrm rot="21114850">
            <a:off x="6002621" y="5015152"/>
            <a:ext cx="2122235" cy="6558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2"/>
                </a:solidFill>
              </a:rPr>
              <a:t>erledigt</a:t>
            </a:r>
          </a:p>
        </p:txBody>
      </p:sp>
    </p:spTree>
    <p:extLst>
      <p:ext uri="{BB962C8B-B14F-4D97-AF65-F5344CB8AC3E}">
        <p14:creationId xmlns:p14="http://schemas.microsoft.com/office/powerpoint/2010/main" val="334507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/>
              <a:t>4</a:t>
            </a:r>
            <a:r>
              <a:rPr lang="de-DE" dirty="0" smtClean="0"/>
              <a:t>. Trennzeichen sollen frei wählbar sein.</a:t>
            </a:r>
          </a:p>
          <a:p>
            <a:pPr lvl="1"/>
            <a:r>
              <a:rPr lang="de-DE" dirty="0" smtClean="0"/>
              <a:t>Zum Ändern des Trennzeichens soll der Eingabestring mit einer zusätzlichen Zeile beginnen, die wie </a:t>
            </a:r>
            <a:r>
              <a:rPr lang="de-DE" dirty="0"/>
              <a:t>folgt aussieht:</a:t>
            </a:r>
            <a:br>
              <a:rPr lang="de-DE" dirty="0"/>
            </a:br>
            <a:r>
              <a:rPr lang="de-DE" dirty="0" smtClean="0"/>
              <a:t>„//[</a:t>
            </a:r>
            <a:r>
              <a:rPr lang="de-DE" dirty="0" err="1"/>
              <a:t>delimiter</a:t>
            </a:r>
            <a:r>
              <a:rPr lang="de-DE" dirty="0"/>
              <a:t>]\n[</a:t>
            </a:r>
            <a:r>
              <a:rPr lang="de-DE" dirty="0" err="1"/>
              <a:t>numbers</a:t>
            </a:r>
            <a:r>
              <a:rPr lang="de-DE" dirty="0" smtClean="0"/>
              <a:t>…]“, Bsp.: „//;\n1;2“</a:t>
            </a:r>
          </a:p>
          <a:p>
            <a:pPr lvl="1"/>
            <a:r>
              <a:rPr lang="de-DE" dirty="0" smtClean="0"/>
              <a:t>Die Zeile zum Bestimmen des Trennzeichens soll optional sein.</a:t>
            </a:r>
          </a:p>
        </p:txBody>
      </p:sp>
      <p:sp>
        <p:nvSpPr>
          <p:cNvPr id="4" name="Abgerundetes Rechteck 3"/>
          <p:cNvSpPr/>
          <p:nvPr/>
        </p:nvSpPr>
        <p:spPr>
          <a:xfrm rot="21114850">
            <a:off x="5975728" y="4655112"/>
            <a:ext cx="2122235" cy="6558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2"/>
                </a:solidFill>
              </a:rPr>
              <a:t>erledigt</a:t>
            </a:r>
          </a:p>
        </p:txBody>
      </p:sp>
    </p:spTree>
    <p:extLst>
      <p:ext uri="{BB962C8B-B14F-4D97-AF65-F5344CB8AC3E}">
        <p14:creationId xmlns:p14="http://schemas.microsoft.com/office/powerpoint/2010/main" val="161603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 smtClean="0"/>
              <a:t>5. Der Aufruf der </a:t>
            </a:r>
            <a:r>
              <a:rPr lang="de-DE" dirty="0" err="1" smtClean="0"/>
              <a:t>add</a:t>
            </a:r>
            <a:r>
              <a:rPr lang="de-DE" dirty="0" smtClean="0"/>
              <a:t>-Methode mit einer negativen Zahl soll eine </a:t>
            </a:r>
            <a:r>
              <a:rPr lang="de-DE" dirty="0" err="1" smtClean="0"/>
              <a:t>Exception</a:t>
            </a:r>
            <a:r>
              <a:rPr lang="de-DE" dirty="0" smtClean="0"/>
              <a:t> „Negative Zahlen sind nicht erlaubt.“ werfen.</a:t>
            </a:r>
          </a:p>
          <a:p>
            <a:pPr lvl="1"/>
            <a:r>
              <a:rPr lang="de-DE" dirty="0" smtClean="0"/>
              <a:t>Die </a:t>
            </a:r>
            <a:r>
              <a:rPr lang="de-DE" dirty="0" err="1" smtClean="0"/>
              <a:t>Exception</a:t>
            </a:r>
            <a:r>
              <a:rPr lang="de-DE" dirty="0" smtClean="0"/>
              <a:t> soll die negative Zahl enthalten.</a:t>
            </a:r>
          </a:p>
          <a:p>
            <a:pPr lvl="1"/>
            <a:r>
              <a:rPr lang="de-DE" dirty="0" smtClean="0"/>
              <a:t>Bei mehreren negativen Zahlen sollen alle in der </a:t>
            </a:r>
            <a:r>
              <a:rPr lang="de-DE" dirty="0" err="1" smtClean="0"/>
              <a:t>Exception</a:t>
            </a:r>
            <a:r>
              <a:rPr lang="de-DE" dirty="0" smtClean="0"/>
              <a:t> aufgelistet werden.</a:t>
            </a:r>
          </a:p>
        </p:txBody>
      </p:sp>
      <p:sp>
        <p:nvSpPr>
          <p:cNvPr id="4" name="Abgerundetes Rechteck 3"/>
          <p:cNvSpPr/>
          <p:nvPr/>
        </p:nvSpPr>
        <p:spPr>
          <a:xfrm rot="21114850">
            <a:off x="5975728" y="4367081"/>
            <a:ext cx="2122235" cy="6558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2"/>
                </a:solidFill>
              </a:rPr>
              <a:t>erledigt</a:t>
            </a:r>
          </a:p>
        </p:txBody>
      </p:sp>
    </p:spTree>
    <p:extLst>
      <p:ext uri="{BB962C8B-B14F-4D97-AF65-F5344CB8AC3E}">
        <p14:creationId xmlns:p14="http://schemas.microsoft.com/office/powerpoint/2010/main" val="185817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/>
              <a:t>6</a:t>
            </a:r>
            <a:r>
              <a:rPr lang="de-DE" dirty="0" smtClean="0"/>
              <a:t>. Eine </a:t>
            </a:r>
            <a:r>
              <a:rPr lang="de-DE" dirty="0" err="1" smtClean="0"/>
              <a:t>multiply</a:t>
            </a:r>
            <a:r>
              <a:rPr lang="de-DE" dirty="0" smtClean="0"/>
              <a:t>-Methode zur Multiplikation von Zahlen soll ergänzt werden.</a:t>
            </a:r>
          </a:p>
          <a:p>
            <a:pPr lvl="1"/>
            <a:r>
              <a:rPr lang="de-DE" dirty="0" smtClean="0"/>
              <a:t>Die zu verwendende Operation soll per optionaler Zeile angegeben werden:</a:t>
            </a:r>
            <a:br>
              <a:rPr lang="de-DE" dirty="0" smtClean="0"/>
            </a:br>
            <a:r>
              <a:rPr lang="de-DE" dirty="0" smtClean="0"/>
              <a:t>„+\n5,3“ kennzeichnet die Operation 5 + 3</a:t>
            </a:r>
            <a:br>
              <a:rPr lang="de-DE" dirty="0" smtClean="0"/>
            </a:br>
            <a:r>
              <a:rPr lang="de-DE" dirty="0" smtClean="0"/>
              <a:t>„*\n5,3“ kennzeichnet die Operation 5 * 3</a:t>
            </a:r>
          </a:p>
          <a:p>
            <a:pPr lvl="1"/>
            <a:r>
              <a:rPr lang="de-DE" dirty="0" smtClean="0"/>
              <a:t>Wird nichts explizit angegeben, wird von einer Addition ausgegangen.</a:t>
            </a:r>
          </a:p>
        </p:txBody>
      </p:sp>
    </p:spTree>
    <p:extLst>
      <p:ext uri="{BB962C8B-B14F-4D97-AF65-F5344CB8AC3E}">
        <p14:creationId xmlns:p14="http://schemas.microsoft.com/office/powerpoint/2010/main" val="30038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Nächste </a:t>
            </a:r>
            <a:r>
              <a:rPr lang="de-DE" dirty="0" smtClean="0"/>
              <a:t>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Begriffe klären (ca. 20 Min.)</a:t>
            </a:r>
          </a:p>
          <a:p>
            <a:pPr lvl="1"/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Was ist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</a:rPr>
              <a:t>Refactoring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lvl="1"/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Was sind Bad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</a:rPr>
              <a:t>Smells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Refactoring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des bisherigen Codes</a:t>
            </a:r>
            <a:b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(ca. 45 Min., bis max. 17:15 Uhr)</a:t>
            </a:r>
            <a:endParaRPr lang="de-DE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Vergleich </a:t>
            </a:r>
            <a:r>
              <a:rPr lang="de-DE" sz="2800" dirty="0" smtClean="0"/>
              <a:t>der anderen Lösungen miteinander </a:t>
            </a:r>
            <a:br>
              <a:rPr lang="de-DE" sz="2800" dirty="0" smtClean="0"/>
            </a:br>
            <a:r>
              <a:rPr lang="de-DE" sz="2800" dirty="0" smtClean="0"/>
              <a:t>(ca. 30 Min.)</a:t>
            </a:r>
            <a:endParaRPr lang="de-DE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Ausblick und </a:t>
            </a:r>
            <a:r>
              <a:rPr lang="de-DE" sz="2800" dirty="0" smtClean="0"/>
              <a:t>Retrospektive</a:t>
            </a:r>
            <a:br>
              <a:rPr lang="de-DE" sz="2800" dirty="0" smtClean="0"/>
            </a:br>
            <a:r>
              <a:rPr lang="de-DE" sz="2800" dirty="0" smtClean="0"/>
              <a:t>(15 Min.)</a:t>
            </a:r>
            <a:endParaRPr lang="de-DE" sz="2800" dirty="0" smtClean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7849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Lösung von Daniel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4" name="Picture 2" descr="C:\work\Git-Repositories\Coding Dojo - itbastianAtGitHub\CodingDojoDPA-CodingDojoPilot\CodingDojoDPA\StringCalculator\doc\Classes 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02128" cy="573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33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Lösung von Dietrich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098" name="Picture 2" descr="C:\work\Git-Repositories\Coding Dojo - itbastianAtGitHub\CodingDojoDPA-CodingDojoPilot\CodingDojoDPA\StringCalculator\doc\Classes 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8019002" cy="530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Nächste </a:t>
            </a:r>
            <a:r>
              <a:rPr lang="de-DE" dirty="0" smtClean="0"/>
              <a:t>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Begriffe klären (ca. 20 Min.)</a:t>
            </a:r>
          </a:p>
          <a:p>
            <a:pPr lvl="1"/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Was ist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</a:rPr>
              <a:t>Refactoring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lvl="1"/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Was sind Bad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</a:rPr>
              <a:t>Smells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Refactoring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des bisherigen Codes</a:t>
            </a:r>
            <a:b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(ca. 45 Min., bis max. 17:15 Uhr)</a:t>
            </a:r>
            <a:endParaRPr lang="de-DE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Vergleich 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der anderen Lösungen miteinander </a:t>
            </a:r>
            <a:b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(ca. 30 Min.)</a:t>
            </a:r>
            <a:endParaRPr lang="de-DE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Ausblick und </a:t>
            </a:r>
            <a:r>
              <a:rPr lang="de-DE" sz="2800" dirty="0" smtClean="0"/>
              <a:t>Retrospektive</a:t>
            </a:r>
            <a:br>
              <a:rPr lang="de-DE" sz="2800" dirty="0" smtClean="0"/>
            </a:br>
            <a:r>
              <a:rPr lang="de-DE" sz="2800" dirty="0" smtClean="0"/>
              <a:t>(15 Min.)</a:t>
            </a:r>
            <a:endParaRPr lang="de-DE" sz="2800" dirty="0" smtClean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125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Retrospektive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Kanntet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Bad Smells </a:t>
            </a:r>
            <a:r>
              <a:rPr lang="en-US" dirty="0" err="1" smtClean="0"/>
              <a:t>vorher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Ist</a:t>
            </a:r>
            <a:r>
              <a:rPr lang="en-US" dirty="0" smtClean="0"/>
              <a:t> der </a:t>
            </a:r>
            <a:r>
              <a:rPr lang="en-US" dirty="0" err="1" smtClean="0"/>
              <a:t>Begriff</a:t>
            </a:r>
            <a:r>
              <a:rPr lang="en-US" dirty="0" smtClean="0"/>
              <a:t> Bad Smell (nun) </a:t>
            </a:r>
            <a:r>
              <a:rPr lang="en-US" dirty="0" err="1" smtClean="0"/>
              <a:t>klar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Haben</a:t>
            </a:r>
            <a:r>
              <a:rPr lang="en-US" dirty="0" smtClean="0"/>
              <a:t> die </a:t>
            </a:r>
            <a:r>
              <a:rPr lang="en-US" dirty="0" err="1" smtClean="0"/>
              <a:t>Refactorings</a:t>
            </a:r>
            <a:r>
              <a:rPr lang="en-US" dirty="0" smtClean="0"/>
              <a:t> die </a:t>
            </a:r>
            <a:r>
              <a:rPr lang="en-US" dirty="0" err="1" smtClean="0"/>
              <a:t>Qualität</a:t>
            </a:r>
            <a:r>
              <a:rPr lang="en-US" dirty="0" smtClean="0"/>
              <a:t> </a:t>
            </a:r>
            <a:r>
              <a:rPr lang="en-US" dirty="0" err="1" smtClean="0"/>
              <a:t>verbessert</a:t>
            </a:r>
            <a:r>
              <a:rPr lang="en-US" dirty="0" smtClean="0"/>
              <a:t>?</a:t>
            </a:r>
          </a:p>
          <a:p>
            <a:r>
              <a:rPr lang="en-US" dirty="0" smtClean="0"/>
              <a:t>Sind die </a:t>
            </a:r>
            <a:r>
              <a:rPr lang="en-US" dirty="0" err="1" smtClean="0"/>
              <a:t>Alternativen</a:t>
            </a:r>
            <a:r>
              <a:rPr lang="en-US" dirty="0" smtClean="0"/>
              <a:t> </a:t>
            </a:r>
            <a:r>
              <a:rPr lang="en-US" dirty="0" err="1" smtClean="0"/>
              <a:t>Lösungsansätze</a:t>
            </a:r>
            <a:r>
              <a:rPr lang="en-US" dirty="0" smtClean="0"/>
              <a:t> </a:t>
            </a:r>
            <a:r>
              <a:rPr lang="en-US" dirty="0" err="1" smtClean="0"/>
              <a:t>hilfreich</a:t>
            </a:r>
            <a:r>
              <a:rPr lang="en-US" dirty="0" smtClean="0"/>
              <a:t> </a:t>
            </a:r>
            <a:r>
              <a:rPr lang="en-US" dirty="0" err="1" smtClean="0"/>
              <a:t>gewesen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welchen</a:t>
            </a:r>
            <a:r>
              <a:rPr lang="en-US" dirty="0" smtClean="0"/>
              <a:t> </a:t>
            </a:r>
            <a:r>
              <a:rPr lang="en-US" dirty="0" err="1" smtClean="0"/>
              <a:t>Themen</a:t>
            </a:r>
            <a:r>
              <a:rPr lang="en-US" dirty="0" smtClean="0"/>
              <a:t> </a:t>
            </a:r>
            <a:r>
              <a:rPr lang="en-US" dirty="0" err="1" smtClean="0"/>
              <a:t>würdet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</a:t>
            </a:r>
            <a:r>
              <a:rPr lang="en-US" dirty="0" err="1" smtClean="0"/>
              <a:t>gerne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erfahren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64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Code Coverage</a:t>
            </a:r>
          </a:p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Code Coverage?</a:t>
            </a:r>
          </a:p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hilft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Entwicklung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239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Nächste </a:t>
            </a:r>
            <a:r>
              <a:rPr lang="de-DE" dirty="0" smtClean="0"/>
              <a:t>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Begriffe klären (ca. 20 Min.)</a:t>
            </a:r>
          </a:p>
          <a:p>
            <a:pPr lvl="1"/>
            <a:r>
              <a:rPr lang="de-DE" sz="2400" dirty="0" smtClean="0"/>
              <a:t>Was ist </a:t>
            </a:r>
            <a:r>
              <a:rPr lang="de-DE" sz="2400" dirty="0" err="1" smtClean="0"/>
              <a:t>Refactoring</a:t>
            </a:r>
            <a:r>
              <a:rPr lang="de-DE" sz="2400" dirty="0" smtClean="0"/>
              <a:t>?</a:t>
            </a:r>
          </a:p>
          <a:p>
            <a:pPr lvl="1"/>
            <a:r>
              <a:rPr lang="de-DE" sz="2400" dirty="0" smtClean="0"/>
              <a:t>Was sind Bad </a:t>
            </a:r>
            <a:r>
              <a:rPr lang="de-DE" sz="2400" dirty="0" err="1" smtClean="0"/>
              <a:t>Smells</a:t>
            </a:r>
            <a:r>
              <a:rPr lang="de-DE" sz="24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err="1" smtClean="0"/>
              <a:t>Refactoring</a:t>
            </a:r>
            <a:r>
              <a:rPr lang="de-DE" sz="2800" dirty="0" smtClean="0"/>
              <a:t> des bisherigen Codes</a:t>
            </a:r>
            <a:br>
              <a:rPr lang="de-DE" sz="2800" dirty="0" smtClean="0"/>
            </a:br>
            <a:r>
              <a:rPr lang="de-DE" sz="2800" dirty="0" smtClean="0"/>
              <a:t>(ca. 45 Min., bis max. 17:15 Uhr)</a:t>
            </a:r>
            <a:endParaRPr lang="de-DE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Vergleich </a:t>
            </a:r>
            <a:r>
              <a:rPr lang="de-DE" sz="2800" dirty="0" smtClean="0"/>
              <a:t>der anderen Lösungen miteinander </a:t>
            </a:r>
            <a:br>
              <a:rPr lang="de-DE" sz="2800" dirty="0" smtClean="0"/>
            </a:br>
            <a:r>
              <a:rPr lang="de-DE" sz="2800" dirty="0" smtClean="0"/>
              <a:t>(ca. 30 Min.)</a:t>
            </a:r>
            <a:endParaRPr lang="de-DE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Ausblick und </a:t>
            </a:r>
            <a:r>
              <a:rPr lang="de-DE" sz="2800" dirty="0" smtClean="0"/>
              <a:t>Retrospektive</a:t>
            </a:r>
            <a:br>
              <a:rPr lang="de-DE" sz="2800" dirty="0" smtClean="0"/>
            </a:br>
            <a:r>
              <a:rPr lang="de-DE" sz="2800" dirty="0" smtClean="0"/>
              <a:t>(15 Min.)</a:t>
            </a:r>
            <a:endParaRPr lang="de-DE" sz="2800" dirty="0" smtClean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7563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Refactoring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Vorschläge?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2051720" y="1712836"/>
            <a:ext cx="3528392" cy="4308452"/>
          </a:xfrm>
          <a:prstGeom prst="roundRect">
            <a:avLst>
              <a:gd name="adj" fmla="val 6601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In my refactoring book, I gave a couple of definitions of refactoring.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Refactoring (noun):</a:t>
            </a:r>
            <a:r>
              <a:rPr lang="en-US" dirty="0">
                <a:solidFill>
                  <a:schemeClr val="tx2"/>
                </a:solidFill>
              </a:rPr>
              <a:t> a change made to the internal structure of software to make it easier to understand and cheaper to modify without changing its observable behavior.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Refactoring (verb):</a:t>
            </a:r>
            <a:r>
              <a:rPr lang="en-US" dirty="0">
                <a:solidFill>
                  <a:schemeClr val="tx2"/>
                </a:solidFill>
              </a:rPr>
              <a:t> to restructure software by applying a series of </a:t>
            </a:r>
            <a:r>
              <a:rPr lang="en-US" dirty="0" err="1">
                <a:solidFill>
                  <a:schemeClr val="tx2"/>
                </a:solidFill>
              </a:rPr>
              <a:t>refactorings</a:t>
            </a:r>
            <a:r>
              <a:rPr lang="en-US" dirty="0">
                <a:solidFill>
                  <a:schemeClr val="tx2"/>
                </a:solidFill>
              </a:rPr>
              <a:t> without changing its observable behavior.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://martinfowler.com/m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2" y="1799425"/>
            <a:ext cx="179505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38502" y="3573016"/>
            <a:ext cx="18002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Martin Fowler</a:t>
            </a:r>
            <a:r>
              <a:rPr lang="en-US" sz="1200" dirty="0" smtClean="0">
                <a:solidFill>
                  <a:schemeClr val="tx2"/>
                </a:solidFill>
              </a:rPr>
              <a:t>,</a:t>
            </a:r>
            <a:br>
              <a:rPr lang="en-US" sz="1200" dirty="0" smtClean="0">
                <a:solidFill>
                  <a:schemeClr val="tx2"/>
                </a:solidFill>
              </a:rPr>
            </a:br>
            <a:r>
              <a:rPr lang="en-US" sz="1200" dirty="0" smtClean="0">
                <a:solidFill>
                  <a:schemeClr val="tx2"/>
                </a:solidFill>
              </a:rPr>
              <a:t>1. </a:t>
            </a:r>
            <a:r>
              <a:rPr lang="en-US" sz="1200" dirty="0">
                <a:solidFill>
                  <a:schemeClr val="tx2"/>
                </a:solidFill>
              </a:rPr>
              <a:t>September </a:t>
            </a:r>
            <a:r>
              <a:rPr lang="en-US" sz="1200" dirty="0" smtClean="0">
                <a:solidFill>
                  <a:schemeClr val="tx2"/>
                </a:solidFill>
              </a:rPr>
              <a:t>2004</a:t>
            </a:r>
            <a:endParaRPr lang="de-DE" sz="1200" dirty="0">
              <a:solidFill>
                <a:schemeClr val="tx2"/>
              </a:solidFill>
            </a:endParaRPr>
          </a:p>
        </p:txBody>
      </p:sp>
      <p:pic>
        <p:nvPicPr>
          <p:cNvPr id="2052" name="Picture 4" descr="http://martinfowler.com/books/refactoringBo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502" y="1412776"/>
            <a:ext cx="3346455" cy="427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bgerundetes Rechteck 9"/>
          <p:cNvSpPr/>
          <p:nvPr/>
        </p:nvSpPr>
        <p:spPr>
          <a:xfrm rot="21257925">
            <a:off x="2584051" y="5827020"/>
            <a:ext cx="6262901" cy="5233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2"/>
                </a:solidFill>
              </a:rPr>
              <a:t>Ist das Implementieren neuer Tests </a:t>
            </a:r>
            <a:r>
              <a:rPr lang="de-DE" sz="2400" dirty="0" err="1" smtClean="0">
                <a:solidFill>
                  <a:schemeClr val="tx2"/>
                </a:solidFill>
              </a:rPr>
              <a:t>Refactoring</a:t>
            </a:r>
            <a:r>
              <a:rPr lang="de-DE" sz="2400" dirty="0" smtClean="0">
                <a:solidFill>
                  <a:schemeClr val="tx2"/>
                </a:solidFill>
              </a:rPr>
              <a:t>?</a:t>
            </a:r>
            <a:endParaRPr lang="de-DE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8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Wann/warum macht man </a:t>
            </a:r>
            <a:r>
              <a:rPr lang="de-DE" dirty="0" err="1" smtClean="0"/>
              <a:t>Refactoring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Zur Qualitätsverbesserung</a:t>
            </a:r>
          </a:p>
          <a:p>
            <a:pPr lvl="1"/>
            <a:r>
              <a:rPr lang="de-DE" dirty="0" smtClean="0"/>
              <a:t>Lesbarkeit &amp; Verständlichkeit</a:t>
            </a:r>
          </a:p>
          <a:p>
            <a:pPr lvl="1"/>
            <a:r>
              <a:rPr lang="de-DE" dirty="0" smtClean="0"/>
              <a:t>Flexibilität  &amp; Anpassbarkeit</a:t>
            </a:r>
          </a:p>
          <a:p>
            <a:r>
              <a:rPr lang="de-DE" sz="3600" dirty="0" smtClean="0"/>
              <a:t>Beim Einarbeiten (verstehen)</a:t>
            </a:r>
          </a:p>
          <a:p>
            <a:r>
              <a:rPr lang="de-DE" sz="3600" dirty="0" smtClean="0"/>
              <a:t>Bei geplanten Änderungen (anpassen)</a:t>
            </a:r>
          </a:p>
          <a:p>
            <a:r>
              <a:rPr lang="de-DE" sz="3600" dirty="0" smtClean="0"/>
              <a:t>Bei Code </a:t>
            </a:r>
            <a:r>
              <a:rPr lang="de-DE" sz="3600" dirty="0" err="1" smtClean="0"/>
              <a:t>Smells</a:t>
            </a:r>
            <a:r>
              <a:rPr lang="de-DE" sz="3600" dirty="0" smtClean="0"/>
              <a:t> / Bad </a:t>
            </a:r>
            <a:r>
              <a:rPr lang="de-DE" sz="3600" dirty="0" err="1" smtClean="0"/>
              <a:t>Smells</a:t>
            </a:r>
            <a:endParaRPr lang="de-DE" sz="3600" dirty="0" smtClean="0"/>
          </a:p>
          <a:p>
            <a:pPr lvl="1"/>
            <a:r>
              <a:rPr lang="de-DE" dirty="0" smtClean="0"/>
              <a:t>Diese sind Hinweise für schlechte Qualität!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703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sind Bad </a:t>
            </a:r>
            <a:r>
              <a:rPr lang="de-DE" dirty="0" err="1" smtClean="0"/>
              <a:t>Smells</a:t>
            </a:r>
            <a:r>
              <a:rPr lang="de-DE" dirty="0" smtClean="0"/>
              <a:t> / Code </a:t>
            </a:r>
            <a:r>
              <a:rPr lang="de-DE" dirty="0" err="1" smtClean="0"/>
              <a:t>Smells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Vorschläge?</a:t>
            </a:r>
            <a:endParaRPr lang="de-DE" sz="3600" dirty="0" smtClean="0"/>
          </a:p>
          <a:p>
            <a:pPr marL="0" indent="0">
              <a:buNone/>
            </a:pPr>
            <a:r>
              <a:rPr lang="de-DE" sz="3600" dirty="0" smtClean="0"/>
              <a:t>Kennt </a:t>
            </a:r>
            <a:r>
              <a:rPr lang="de-DE" sz="3600" dirty="0" smtClean="0"/>
              <a:t>ihr Beispiele für Bad </a:t>
            </a:r>
            <a:r>
              <a:rPr lang="de-DE" sz="3600" dirty="0" err="1" smtClean="0"/>
              <a:t>Smells</a:t>
            </a:r>
            <a:r>
              <a:rPr lang="de-DE" sz="3600" dirty="0" smtClean="0"/>
              <a:t>?</a:t>
            </a:r>
          </a:p>
          <a:p>
            <a:pPr marL="0" indent="0">
              <a:buNone/>
            </a:pPr>
            <a:r>
              <a:rPr lang="de-DE" sz="2400" dirty="0" smtClean="0"/>
              <a:t>Bad </a:t>
            </a:r>
            <a:r>
              <a:rPr lang="de-DE" sz="2400" dirty="0" err="1" smtClean="0"/>
              <a:t>Smells</a:t>
            </a:r>
            <a:r>
              <a:rPr lang="de-DE" sz="2400" dirty="0" smtClean="0"/>
              <a:t> und </a:t>
            </a:r>
            <a:r>
              <a:rPr lang="de-DE" sz="2400" dirty="0" err="1" smtClean="0"/>
              <a:t>Refactorings</a:t>
            </a:r>
            <a:r>
              <a:rPr lang="de-DE" sz="2400" dirty="0" smtClean="0"/>
              <a:t> </a:t>
            </a:r>
            <a:r>
              <a:rPr lang="de-DE" sz="2400" dirty="0"/>
              <a:t>online: </a:t>
            </a:r>
            <a:r>
              <a:rPr lang="de-DE" sz="2400" dirty="0">
                <a:hlinkClick r:id="rId2"/>
              </a:rPr>
              <a:t>http://sourcemaking.com/refactoring</a:t>
            </a:r>
            <a:endParaRPr lang="de-DE" sz="2400" dirty="0"/>
          </a:p>
          <a:p>
            <a:pPr marL="0" indent="0">
              <a:buNone/>
            </a:pPr>
            <a:r>
              <a:rPr lang="de-DE" sz="2400" dirty="0">
                <a:hlinkClick r:id="rId3"/>
              </a:rPr>
              <a:t>http://sourcemaking.com/refactoring/bad-smells-in-code</a:t>
            </a:r>
            <a:endParaRPr lang="de-DE" sz="2400" dirty="0"/>
          </a:p>
          <a:p>
            <a:pPr marL="0" indent="0">
              <a:buNone/>
            </a:pPr>
            <a:endParaRPr lang="de-DE" sz="3600" dirty="0" smtClean="0"/>
          </a:p>
          <a:p>
            <a:pPr marL="0" indent="0">
              <a:buNone/>
            </a:pPr>
            <a:r>
              <a:rPr lang="de-DE" sz="3600" dirty="0" smtClean="0"/>
              <a:t>Wozu </a:t>
            </a:r>
            <a:r>
              <a:rPr lang="de-DE" sz="3600" dirty="0" smtClean="0"/>
              <a:t>dienen Bad </a:t>
            </a:r>
            <a:r>
              <a:rPr lang="de-DE" sz="3600" dirty="0" err="1" smtClean="0"/>
              <a:t>Smells</a:t>
            </a:r>
            <a:r>
              <a:rPr lang="de-DE" sz="3600" dirty="0" smtClean="0"/>
              <a:t>?</a:t>
            </a:r>
            <a:endParaRPr lang="de-DE" sz="3600" dirty="0"/>
          </a:p>
        </p:txBody>
      </p:sp>
      <p:pic>
        <p:nvPicPr>
          <p:cNvPr id="1026" name="Picture 2" descr="http://sr.photos3.fotosearch.com/bthumb/CSP/CSP229/k229640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39395" y="3645024"/>
            <a:ext cx="2088232" cy="235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bgerundetes Rechteck 3"/>
          <p:cNvSpPr/>
          <p:nvPr/>
        </p:nvSpPr>
        <p:spPr>
          <a:xfrm rot="492780">
            <a:off x="2825495" y="5255124"/>
            <a:ext cx="4470124" cy="1072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 smtClean="0">
                <a:solidFill>
                  <a:schemeClr val="tx2"/>
                </a:solidFill>
              </a:rPr>
              <a:t>If</a:t>
            </a:r>
            <a:r>
              <a:rPr lang="de-DE" sz="3600" dirty="0" smtClean="0">
                <a:solidFill>
                  <a:schemeClr val="tx2"/>
                </a:solidFill>
              </a:rPr>
              <a:t> </a:t>
            </a:r>
            <a:r>
              <a:rPr lang="de-DE" sz="3600" dirty="0" err="1" smtClean="0">
                <a:solidFill>
                  <a:schemeClr val="tx2"/>
                </a:solidFill>
              </a:rPr>
              <a:t>it</a:t>
            </a:r>
            <a:r>
              <a:rPr lang="de-DE" sz="3600" dirty="0" smtClean="0">
                <a:solidFill>
                  <a:schemeClr val="tx2"/>
                </a:solidFill>
              </a:rPr>
              <a:t> </a:t>
            </a:r>
            <a:r>
              <a:rPr lang="de-DE" sz="3600" dirty="0" err="1" smtClean="0">
                <a:solidFill>
                  <a:schemeClr val="tx2"/>
                </a:solidFill>
              </a:rPr>
              <a:t>smells</a:t>
            </a:r>
            <a:r>
              <a:rPr lang="de-DE" sz="3600" dirty="0" smtClean="0">
                <a:solidFill>
                  <a:schemeClr val="tx2"/>
                </a:solidFill>
              </a:rPr>
              <a:t>, </a:t>
            </a:r>
            <a:r>
              <a:rPr lang="de-DE" sz="3600" dirty="0" err="1" smtClean="0">
                <a:solidFill>
                  <a:schemeClr val="tx2"/>
                </a:solidFill>
              </a:rPr>
              <a:t>change</a:t>
            </a:r>
            <a:r>
              <a:rPr lang="de-DE" sz="3600" dirty="0" smtClean="0">
                <a:solidFill>
                  <a:schemeClr val="tx2"/>
                </a:solidFill>
              </a:rPr>
              <a:t> </a:t>
            </a:r>
            <a:r>
              <a:rPr lang="de-DE" sz="3600" dirty="0" err="1" smtClean="0">
                <a:solidFill>
                  <a:schemeClr val="tx2"/>
                </a:solidFill>
              </a:rPr>
              <a:t>it!</a:t>
            </a:r>
            <a:endParaRPr lang="de-DE" sz="3600" dirty="0" smtClean="0">
              <a:solidFill>
                <a:schemeClr val="tx2"/>
              </a:solidFill>
            </a:endParaRPr>
          </a:p>
          <a:p>
            <a:pPr algn="ctr"/>
            <a:r>
              <a:rPr lang="de-DE" sz="36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 </a:t>
            </a:r>
            <a:r>
              <a:rPr lang="de-DE" sz="360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Refactor</a:t>
            </a:r>
            <a:r>
              <a:rPr lang="de-DE" sz="3600" dirty="0" smtClean="0">
                <a:solidFill>
                  <a:schemeClr val="tx2"/>
                </a:solidFill>
                <a:sym typeface="Wingdings" panose="05000000000000000000" pitchFamily="2" charset="2"/>
              </a:rPr>
              <a:t>!</a:t>
            </a:r>
            <a:endParaRPr lang="de-DE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09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Nächste </a:t>
            </a:r>
            <a:r>
              <a:rPr lang="de-DE" dirty="0" smtClean="0"/>
              <a:t>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Begriffe klären (ca. 20 Min.)</a:t>
            </a:r>
          </a:p>
          <a:p>
            <a:pPr lvl="1"/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Was ist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</a:rPr>
              <a:t>Refactoring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lvl="1"/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Was sind Bad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</a:rPr>
              <a:t>Smells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err="1" smtClean="0"/>
              <a:t>Refactoring</a:t>
            </a:r>
            <a:r>
              <a:rPr lang="de-DE" sz="2800" dirty="0" smtClean="0"/>
              <a:t> des bisherigen Codes</a:t>
            </a:r>
            <a:br>
              <a:rPr lang="de-DE" sz="2800" dirty="0" smtClean="0"/>
            </a:br>
            <a:r>
              <a:rPr lang="de-DE" sz="2800" dirty="0" smtClean="0"/>
              <a:t>(ca. 45 Min., bis max. 17:15 Uhr)</a:t>
            </a:r>
            <a:endParaRPr lang="de-DE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Vergleich </a:t>
            </a:r>
            <a:r>
              <a:rPr lang="de-DE" sz="2800" dirty="0" smtClean="0"/>
              <a:t>der anderen Lösungen miteinander </a:t>
            </a:r>
            <a:br>
              <a:rPr lang="de-DE" sz="2800" dirty="0" smtClean="0"/>
            </a:br>
            <a:r>
              <a:rPr lang="de-DE" sz="2800" dirty="0" smtClean="0"/>
              <a:t>(ca. 30 Min.)</a:t>
            </a:r>
            <a:endParaRPr lang="de-DE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Ausblick und </a:t>
            </a:r>
            <a:r>
              <a:rPr lang="de-DE" sz="2800" dirty="0" smtClean="0"/>
              <a:t>Retrospektive</a:t>
            </a:r>
            <a:br>
              <a:rPr lang="de-DE" sz="2800" dirty="0" smtClean="0"/>
            </a:br>
            <a:r>
              <a:rPr lang="de-DE" sz="2800" dirty="0" smtClean="0"/>
              <a:t>(15 Min.)</a:t>
            </a:r>
            <a:endParaRPr lang="de-DE" sz="2800" dirty="0" smtClean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75433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Letzter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4"/>
            <a:ext cx="2962672" cy="4281339"/>
          </a:xfrm>
        </p:spPr>
        <p:txBody>
          <a:bodyPr>
            <a:normAutofit lnSpcReduction="10000"/>
          </a:bodyPr>
          <a:lstStyle/>
          <a:p>
            <a:r>
              <a:rPr lang="de-DE" sz="2800" dirty="0" smtClean="0"/>
              <a:t>Code wieder kompilierbar</a:t>
            </a:r>
          </a:p>
          <a:p>
            <a:r>
              <a:rPr lang="de-DE" sz="2800" dirty="0" smtClean="0"/>
              <a:t>Parser- &amp;</a:t>
            </a:r>
            <a:br>
              <a:rPr lang="de-DE" sz="2800" dirty="0" smtClean="0"/>
            </a:br>
            <a:r>
              <a:rPr lang="de-DE" sz="2800" dirty="0" smtClean="0"/>
              <a:t>Rechner-Code getrennt</a:t>
            </a:r>
          </a:p>
          <a:p>
            <a:endParaRPr lang="de-DE" sz="2800" dirty="0" smtClean="0"/>
          </a:p>
          <a:p>
            <a:r>
              <a:rPr lang="de-DE" sz="2800" dirty="0" smtClean="0"/>
              <a:t>Außerdem 2 weitere </a:t>
            </a:r>
            <a:r>
              <a:rPr lang="de-DE" sz="2800" dirty="0" smtClean="0"/>
              <a:t>Lösungen zum Vergleich</a:t>
            </a:r>
          </a:p>
          <a:p>
            <a:pPr marL="0" indent="0">
              <a:buNone/>
            </a:pPr>
            <a:endParaRPr lang="de-DE" sz="2800" dirty="0"/>
          </a:p>
        </p:txBody>
      </p:sp>
      <p:pic>
        <p:nvPicPr>
          <p:cNvPr id="1026" name="Picture 2" descr="C:\work\Git-Repositories\Coding Dojo - itbastianAtGitHub\CodingDojoDPA-CodingDojoPilot\CodingDojoDPA\StringCalculator\doc\Classes 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12776"/>
            <a:ext cx="5811887" cy="53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bgerundetes Rechteck 4"/>
          <p:cNvSpPr/>
          <p:nvPr/>
        </p:nvSpPr>
        <p:spPr>
          <a:xfrm rot="307552">
            <a:off x="272512" y="867633"/>
            <a:ext cx="3944972" cy="6465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2"/>
                </a:solidFill>
              </a:rPr>
              <a:t>Was bisher geschah…</a:t>
            </a:r>
            <a:endParaRPr lang="de-DE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2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Entwickelt eine Taschenrechner-Anwendung mit folgenden Eigenschaften:</a:t>
            </a:r>
          </a:p>
          <a:p>
            <a:pPr marL="0" indent="0">
              <a:buNone/>
            </a:pPr>
            <a:r>
              <a:rPr lang="de-DE" dirty="0" smtClean="0"/>
              <a:t>1. Rechner hat Methode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String):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/>
              <a:t>Sie nimmt 0, 1 oder </a:t>
            </a:r>
            <a:r>
              <a:rPr lang="de-DE" dirty="0"/>
              <a:t>2 Zahlen Komma-separiert entgegen </a:t>
            </a:r>
            <a:r>
              <a:rPr lang="de-DE" dirty="0" smtClean="0"/>
              <a:t>und gibt ihre Summe zurück.</a:t>
            </a:r>
            <a:br>
              <a:rPr lang="de-DE" dirty="0" smtClean="0"/>
            </a:br>
            <a:r>
              <a:rPr lang="de-DE" dirty="0" smtClean="0"/>
              <a:t>Eingaben: „“ oder „1“ oder „1,2“</a:t>
            </a:r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Abgerundetes Rechteck 3"/>
          <p:cNvSpPr/>
          <p:nvPr/>
        </p:nvSpPr>
        <p:spPr>
          <a:xfrm rot="21114850">
            <a:off x="5975728" y="4367081"/>
            <a:ext cx="2122235" cy="6558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2"/>
                </a:solidFill>
              </a:rPr>
              <a:t>erledigt</a:t>
            </a:r>
          </a:p>
        </p:txBody>
      </p:sp>
    </p:spTree>
    <p:extLst>
      <p:ext uri="{BB962C8B-B14F-4D97-AF65-F5344CB8AC3E}">
        <p14:creationId xmlns:p14="http://schemas.microsoft.com/office/powerpoint/2010/main" val="294074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/>
              <a:t>2</a:t>
            </a:r>
            <a:r>
              <a:rPr lang="de-DE" dirty="0" smtClean="0"/>
              <a:t>. Die Methode </a:t>
            </a:r>
            <a:r>
              <a:rPr lang="de-DE" dirty="0" err="1" smtClean="0"/>
              <a:t>add</a:t>
            </a:r>
            <a:r>
              <a:rPr lang="de-DE" dirty="0" smtClean="0"/>
              <a:t> soll eine beliebige Anzahl von Zahlen entgegennehmen können.</a:t>
            </a:r>
          </a:p>
        </p:txBody>
      </p:sp>
      <p:sp>
        <p:nvSpPr>
          <p:cNvPr id="4" name="Abgerundetes Rechteck 3"/>
          <p:cNvSpPr/>
          <p:nvPr/>
        </p:nvSpPr>
        <p:spPr>
          <a:xfrm rot="21114850">
            <a:off x="5975728" y="4367081"/>
            <a:ext cx="2122235" cy="6558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2"/>
                </a:solidFill>
              </a:rPr>
              <a:t>erledigt</a:t>
            </a:r>
          </a:p>
        </p:txBody>
      </p:sp>
    </p:spTree>
    <p:extLst>
      <p:ext uri="{BB962C8B-B14F-4D97-AF65-F5344CB8AC3E}">
        <p14:creationId xmlns:p14="http://schemas.microsoft.com/office/powerpoint/2010/main" val="251487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Bildschirmpräsentation (4:3)</PresentationFormat>
  <Paragraphs>111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Larissa-Design</vt:lpstr>
      <vt:lpstr>Regeln für heute</vt:lpstr>
      <vt:lpstr>Nächste Schritte</vt:lpstr>
      <vt:lpstr>Was ist Refactoring?</vt:lpstr>
      <vt:lpstr>Wann/warum macht man Refactoring?</vt:lpstr>
      <vt:lpstr>Was sind Bad Smells / Code Smells?</vt:lpstr>
      <vt:lpstr>Nächste Schritte</vt:lpstr>
      <vt:lpstr>Letzter Stand</vt:lpstr>
      <vt:lpstr>Aufgabe: Taschenrechner</vt:lpstr>
      <vt:lpstr>Aufgabe: Taschenrechner</vt:lpstr>
      <vt:lpstr>Aufgabe: Taschenrechner</vt:lpstr>
      <vt:lpstr>Aufgabe: Taschenrechner</vt:lpstr>
      <vt:lpstr>Aufgabe: Taschenrechner</vt:lpstr>
      <vt:lpstr>Aufgabe: Taschenrechner</vt:lpstr>
      <vt:lpstr>Nächste Schritte</vt:lpstr>
      <vt:lpstr>Lösung von Daniel</vt:lpstr>
      <vt:lpstr>Lösung von Dietrich</vt:lpstr>
      <vt:lpstr>Nächste Schritte</vt:lpstr>
      <vt:lpstr>Retrospektive</vt:lpstr>
      <vt:lpstr>Ausblick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Dietrich Travkin</dc:creator>
  <cp:lastModifiedBy>Travkin, Dietrich</cp:lastModifiedBy>
  <cp:revision>21</cp:revision>
  <dcterms:created xsi:type="dcterms:W3CDTF">2015-01-20T19:31:54Z</dcterms:created>
  <dcterms:modified xsi:type="dcterms:W3CDTF">2015-02-18T14:40:11Z</dcterms:modified>
</cp:coreProperties>
</file>