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75" r:id="rId4"/>
    <p:sldId id="269" r:id="rId5"/>
    <p:sldId id="273" r:id="rId6"/>
    <p:sldId id="268" r:id="rId7"/>
    <p:sldId id="272" r:id="rId8"/>
    <p:sldId id="274" r:id="rId9"/>
    <p:sldId id="271"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researchgate.net/publication/356065656_E-Tourism_A_Study_of_Tourist_Satisfa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academia.edu/207150/website_evaluation_in_tourism_research" TargetMode="External"/><Relationship Id="rId3" Type="http://schemas.openxmlformats.org/officeDocument/2006/relationships/hyperlink" Target="https://www.researchgate.net/publication/317261872_Travel_Websites_A_Relevant_Source_of_Statistical_Information" TargetMode="External"/><Relationship Id="rId7" Type="http://schemas.openxmlformats.org/officeDocument/2006/relationships/hyperlink" Target="https://www.academia.edu/19777604/Tourism_Website_Evaluation_Assessing_the_website_effectiveness_of_top_ten_tourist_attracting_nations" TargetMode="External"/><Relationship Id="rId2" Type="http://schemas.openxmlformats.org/officeDocument/2006/relationships/hyperlink" Target="https://www.researchgate.net/publication/333603242_ONLINE_TRAVEL_PORTAL_AND_THEIR_EFFECT_ON_TRAVEL_AGENCY_A_STUDY_ON_OUTBOUND_VISITORS_OF_VARANASI"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16073831530030X" TargetMode="External"/><Relationship Id="rId5" Type="http://schemas.openxmlformats.org/officeDocument/2006/relationships/hyperlink" Target="https://www.researchgate.net/publication/329537933_Impact_of_E-Commerce_on_Retail_Tourism" TargetMode="External"/><Relationship Id="rId4" Type="http://schemas.openxmlformats.org/officeDocument/2006/relationships/hyperlink" Target="https://www.researchgate.net/publication/329537976_A_CASE_STUDY_ON_MAKE_MY_TRIP-A_LEADING_ONLINE_TRAVEL_PORTAL" TargetMode="External"/><Relationship Id="rId9" Type="http://schemas.openxmlformats.org/officeDocument/2006/relationships/hyperlink" Target="https://www.tandfonline.com/doi/full/10.1080/10548408.2021.188705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ravel-gen/onestopsolution.g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 one stop solution focusing on tourism software </a:t>
            </a:r>
            <a:r>
              <a:rPr lang="en-GB">
                <a:solidFill>
                  <a:schemeClr val="tx1"/>
                </a:solidFill>
                <a:latin typeface="Cambria" panose="02040503050406030204" pitchFamily="18" charset="0"/>
                <a:ea typeface="Cambria" panose="02040503050406030204" pitchFamily="18" charset="0"/>
              </a:rPr>
              <a:t>using Gen </a:t>
            </a:r>
            <a:r>
              <a:rPr lang="en-GB" dirty="0">
                <a:solidFill>
                  <a:schemeClr val="tx1"/>
                </a:solidFill>
                <a:latin typeface="Cambria" panose="02040503050406030204" pitchFamily="18" charset="0"/>
                <a:ea typeface="Cambria" panose="02040503050406030204" pitchFamily="18" charset="0"/>
              </a:rPr>
              <a:t>AI</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6954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599475228"/>
              </p:ext>
            </p:extLst>
          </p:nvPr>
        </p:nvGraphicFramePr>
        <p:xfrm>
          <a:off x="553347" y="2721840"/>
          <a:ext cx="5418675" cy="3065927"/>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14117">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20211CAI0055               </a:t>
                      </a:r>
                    </a:p>
                    <a:p>
                      <a:pPr marL="0" marR="0" lvl="0" indent="0" algn="ctr" rtl="0">
                        <a:spcBef>
                          <a:spcPts val="0"/>
                        </a:spcBef>
                        <a:spcAft>
                          <a:spcPts val="0"/>
                        </a:spcAft>
                        <a:buFont typeface="+mj-lt"/>
                        <a:buNone/>
                      </a:pPr>
                      <a:r>
                        <a:rPr lang="en-US" sz="1800" u="none" strike="noStrike" cap="none" dirty="0"/>
                        <a:t>20221LCA0006</a:t>
                      </a:r>
                    </a:p>
                    <a:p>
                      <a:pPr marL="0" marR="0" lvl="0" indent="0" algn="ctr" rtl="0">
                        <a:spcBef>
                          <a:spcPts val="0"/>
                        </a:spcBef>
                        <a:spcAft>
                          <a:spcPts val="0"/>
                        </a:spcAft>
                        <a:buFont typeface="+mj-lt"/>
                        <a:buNone/>
                      </a:pPr>
                      <a:r>
                        <a:rPr lang="en-US" sz="1800" u="none" strike="noStrike" cap="none" dirty="0"/>
                        <a:t>20211CAI0186</a:t>
                      </a:r>
                    </a:p>
                    <a:p>
                      <a:pPr marL="0" marR="0" lvl="0" indent="0" algn="ctr" rtl="0">
                        <a:spcBef>
                          <a:spcPts val="0"/>
                        </a:spcBef>
                        <a:spcAft>
                          <a:spcPts val="0"/>
                        </a:spcAft>
                        <a:buFont typeface="+mj-lt"/>
                        <a:buNone/>
                      </a:pPr>
                      <a:r>
                        <a:rPr lang="en-US" sz="1800" u="none" strike="noStrike" cap="none" dirty="0"/>
                        <a:t>20221LCA0003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algn="ctr">
              <a:buClr>
                <a:srgbClr val="17365D"/>
              </a:buClr>
              <a:buSzPts val="2000"/>
            </a:pPr>
            <a:r>
              <a:rPr lang="en-US" sz="2200" b="1" dirty="0">
                <a:solidFill>
                  <a:schemeClr val="tx1"/>
                </a:solidFill>
                <a:latin typeface="Cambria" panose="02040503050406030204" pitchFamily="18" charset="0"/>
                <a:ea typeface="Cambria" panose="02040503050406030204" pitchFamily="18" charset="0"/>
                <a:cs typeface="Verdana"/>
                <a:sym typeface="Verdana"/>
              </a:rPr>
              <a:t>Dr. J ALAMELU MANGAI</a:t>
            </a:r>
            <a:endParaRPr lang="en-US" sz="22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 AIML</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B50A0486-5FA6-FA12-EF61-A564A02B4391}"/>
              </a:ext>
            </a:extLst>
          </p:cNvPr>
          <p:cNvSpPr txBox="1"/>
          <p:nvPr/>
        </p:nvSpPr>
        <p:spPr>
          <a:xfrm>
            <a:off x="3380670" y="3009893"/>
            <a:ext cx="1958245" cy="1345048"/>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VIDHUL V</a:t>
            </a:r>
          </a:p>
          <a:p>
            <a:pPr>
              <a:lnSpc>
                <a:spcPct val="150000"/>
              </a:lnSpc>
            </a:pPr>
            <a:r>
              <a:rPr lang="en-US" dirty="0">
                <a:latin typeface="Times New Roman" panose="02020603050405020304" pitchFamily="18" charset="0"/>
                <a:cs typeface="Times New Roman" panose="02020603050405020304" pitchFamily="18" charset="0"/>
              </a:rPr>
              <a:t>MOHAMMED EISA</a:t>
            </a:r>
          </a:p>
          <a:p>
            <a:pPr>
              <a:lnSpc>
                <a:spcPct val="150000"/>
              </a:lnSpc>
            </a:pPr>
            <a:r>
              <a:rPr lang="en-US" dirty="0">
                <a:latin typeface="Times New Roman" panose="02020603050405020304" pitchFamily="18" charset="0"/>
                <a:cs typeface="Times New Roman" panose="02020603050405020304" pitchFamily="18" charset="0"/>
              </a:rPr>
              <a:t>SHAIK FAWAZ ALI</a:t>
            </a:r>
          </a:p>
          <a:p>
            <a:pPr>
              <a:lnSpc>
                <a:spcPct val="150000"/>
              </a:lnSpc>
            </a:pPr>
            <a:r>
              <a:rPr lang="en-US" dirty="0">
                <a:latin typeface="Times New Roman" panose="02020603050405020304" pitchFamily="18" charset="0"/>
                <a:cs typeface="Times New Roman" panose="02020603050405020304" pitchFamily="18" charset="0"/>
              </a:rPr>
              <a:t>KIRAN KUMAR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14FF1F08-4A77-3B7E-CA87-D7854BCFC5A8}"/>
              </a:ext>
            </a:extLst>
          </p:cNvPr>
          <p:cNvGraphicFramePr>
            <a:graphicFrameLocks noGrp="1"/>
          </p:cNvGraphicFramePr>
          <p:nvPr>
            <p:extLst>
              <p:ext uri="{D42A27DB-BD31-4B8C-83A1-F6EECF244321}">
                <p14:modId xmlns:p14="http://schemas.microsoft.com/office/powerpoint/2010/main" val="64316368"/>
              </p:ext>
            </p:extLst>
          </p:nvPr>
        </p:nvGraphicFramePr>
        <p:xfrm>
          <a:off x="1056859" y="1679711"/>
          <a:ext cx="9919255" cy="4194315"/>
        </p:xfrm>
        <a:graphic>
          <a:graphicData uri="http://schemas.openxmlformats.org/drawingml/2006/table">
            <a:tbl>
              <a:tblPr firstRow="1" bandRow="1"/>
              <a:tblGrid>
                <a:gridCol w="1910000">
                  <a:extLst>
                    <a:ext uri="{9D8B030D-6E8A-4147-A177-3AD203B41FA5}">
                      <a16:colId xmlns:a16="http://schemas.microsoft.com/office/drawing/2014/main" val="646948454"/>
                    </a:ext>
                  </a:extLst>
                </a:gridCol>
                <a:gridCol w="907399">
                  <a:extLst>
                    <a:ext uri="{9D8B030D-6E8A-4147-A177-3AD203B41FA5}">
                      <a16:colId xmlns:a16="http://schemas.microsoft.com/office/drawing/2014/main" val="3781479033"/>
                    </a:ext>
                  </a:extLst>
                </a:gridCol>
                <a:gridCol w="887732">
                  <a:extLst>
                    <a:ext uri="{9D8B030D-6E8A-4147-A177-3AD203B41FA5}">
                      <a16:colId xmlns:a16="http://schemas.microsoft.com/office/drawing/2014/main" val="3318466571"/>
                    </a:ext>
                  </a:extLst>
                </a:gridCol>
                <a:gridCol w="887732">
                  <a:extLst>
                    <a:ext uri="{9D8B030D-6E8A-4147-A177-3AD203B41FA5}">
                      <a16:colId xmlns:a16="http://schemas.microsoft.com/office/drawing/2014/main" val="1829439294"/>
                    </a:ext>
                  </a:extLst>
                </a:gridCol>
                <a:gridCol w="887732">
                  <a:extLst>
                    <a:ext uri="{9D8B030D-6E8A-4147-A177-3AD203B41FA5}">
                      <a16:colId xmlns:a16="http://schemas.microsoft.com/office/drawing/2014/main" val="148845310"/>
                    </a:ext>
                  </a:extLst>
                </a:gridCol>
                <a:gridCol w="887732">
                  <a:extLst>
                    <a:ext uri="{9D8B030D-6E8A-4147-A177-3AD203B41FA5}">
                      <a16:colId xmlns:a16="http://schemas.microsoft.com/office/drawing/2014/main" val="2799464153"/>
                    </a:ext>
                  </a:extLst>
                </a:gridCol>
                <a:gridCol w="887732">
                  <a:extLst>
                    <a:ext uri="{9D8B030D-6E8A-4147-A177-3AD203B41FA5}">
                      <a16:colId xmlns:a16="http://schemas.microsoft.com/office/drawing/2014/main" val="4200169129"/>
                    </a:ext>
                  </a:extLst>
                </a:gridCol>
                <a:gridCol w="887732">
                  <a:extLst>
                    <a:ext uri="{9D8B030D-6E8A-4147-A177-3AD203B41FA5}">
                      <a16:colId xmlns:a16="http://schemas.microsoft.com/office/drawing/2014/main" val="50189132"/>
                    </a:ext>
                  </a:extLst>
                </a:gridCol>
                <a:gridCol w="887732">
                  <a:extLst>
                    <a:ext uri="{9D8B030D-6E8A-4147-A177-3AD203B41FA5}">
                      <a16:colId xmlns:a16="http://schemas.microsoft.com/office/drawing/2014/main" val="2509128861"/>
                    </a:ext>
                  </a:extLst>
                </a:gridCol>
                <a:gridCol w="887732">
                  <a:extLst>
                    <a:ext uri="{9D8B030D-6E8A-4147-A177-3AD203B41FA5}">
                      <a16:colId xmlns:a16="http://schemas.microsoft.com/office/drawing/2014/main" val="3359009388"/>
                    </a:ext>
                  </a:extLst>
                </a:gridCol>
              </a:tblGrid>
              <a:tr h="452125">
                <a:tc rowSpan="2">
                  <a:txBody>
                    <a:bodyPr/>
                    <a:lstStyle/>
                    <a:p>
                      <a:pPr algn="ctr"/>
                      <a:endParaRPr lang="en-US" dirty="0"/>
                    </a:p>
                    <a:p>
                      <a:pPr algn="ctr"/>
                      <a:r>
                        <a:rPr lang="en-US" sz="1800" b="1" dirty="0"/>
                        <a:t>PROCESS</a:t>
                      </a:r>
                    </a:p>
                  </a:txBody>
                  <a:tcPr/>
                </a:tc>
                <a:tc gridSpan="3">
                  <a:txBody>
                    <a:bodyPr/>
                    <a:lstStyle/>
                    <a:p>
                      <a:pPr algn="ctr"/>
                      <a:r>
                        <a:rPr lang="en-US" b="1" dirty="0"/>
                        <a:t>QUARTER 1</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b="1" dirty="0"/>
                        <a:t>QUARTER 2</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b="1" dirty="0"/>
                        <a:t>QUARTER 3</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56917603"/>
                  </a:ext>
                </a:extLst>
              </a:tr>
              <a:tr h="452125">
                <a:tc vMerge="1">
                  <a:txBody>
                    <a:bodyPr/>
                    <a:lstStyle/>
                    <a:p>
                      <a:endParaRPr lang="en-US" dirty="0"/>
                    </a:p>
                  </a:txBody>
                  <a:tcPr/>
                </a:tc>
                <a:tc>
                  <a:txBody>
                    <a:bodyPr/>
                    <a:lstStyle/>
                    <a:p>
                      <a:r>
                        <a:rPr lang="en-US" dirty="0"/>
                        <a:t>WEEK 1</a:t>
                      </a:r>
                    </a:p>
                  </a:txBody>
                  <a:tcPr/>
                </a:tc>
                <a:tc>
                  <a:txBody>
                    <a:bodyPr/>
                    <a:lstStyle/>
                    <a:p>
                      <a:r>
                        <a:rPr lang="en-US" dirty="0"/>
                        <a:t>WEEK 2</a:t>
                      </a:r>
                    </a:p>
                  </a:txBody>
                  <a:tcPr/>
                </a:tc>
                <a:tc>
                  <a:txBody>
                    <a:bodyPr/>
                    <a:lstStyle/>
                    <a:p>
                      <a:r>
                        <a:rPr lang="en-US" dirty="0"/>
                        <a:t>WEEK 3</a:t>
                      </a:r>
                    </a:p>
                  </a:txBody>
                  <a:tcPr/>
                </a:tc>
                <a:tc>
                  <a:txBody>
                    <a:bodyPr/>
                    <a:lstStyle/>
                    <a:p>
                      <a:r>
                        <a:rPr lang="en-US" dirty="0"/>
                        <a:t>WEEK 4</a:t>
                      </a:r>
                    </a:p>
                  </a:txBody>
                  <a:tcPr/>
                </a:tc>
                <a:tc>
                  <a:txBody>
                    <a:bodyPr/>
                    <a:lstStyle/>
                    <a:p>
                      <a:r>
                        <a:rPr lang="en-US" dirty="0"/>
                        <a:t>WEEK 5</a:t>
                      </a:r>
                    </a:p>
                  </a:txBody>
                  <a:tcPr/>
                </a:tc>
                <a:tc>
                  <a:txBody>
                    <a:bodyPr/>
                    <a:lstStyle/>
                    <a:p>
                      <a:r>
                        <a:rPr lang="en-US" dirty="0"/>
                        <a:t>WEEK 6</a:t>
                      </a:r>
                    </a:p>
                  </a:txBody>
                  <a:tcPr/>
                </a:tc>
                <a:tc>
                  <a:txBody>
                    <a:bodyPr/>
                    <a:lstStyle/>
                    <a:p>
                      <a:r>
                        <a:rPr lang="en-US" dirty="0"/>
                        <a:t>WEEK 7</a:t>
                      </a:r>
                    </a:p>
                  </a:txBody>
                  <a:tcPr/>
                </a:tc>
                <a:tc>
                  <a:txBody>
                    <a:bodyPr/>
                    <a:lstStyle/>
                    <a:p>
                      <a:r>
                        <a:rPr lang="en-US" dirty="0"/>
                        <a:t>WEEK 8</a:t>
                      </a:r>
                    </a:p>
                  </a:txBody>
                  <a:tcPr/>
                </a:tc>
                <a:tc>
                  <a:txBody>
                    <a:bodyPr/>
                    <a:lstStyle/>
                    <a:p>
                      <a:r>
                        <a:rPr lang="en-US" dirty="0"/>
                        <a:t>WEEK 9</a:t>
                      </a:r>
                    </a:p>
                  </a:txBody>
                  <a:tcPr/>
                </a:tc>
                <a:extLst>
                  <a:ext uri="{0D108BD9-81ED-4DB2-BD59-A6C34878D82A}">
                    <a16:rowId xmlns:a16="http://schemas.microsoft.com/office/drawing/2014/main" val="3440600103"/>
                  </a:ext>
                </a:extLst>
              </a:tr>
              <a:tr h="552743">
                <a:tc>
                  <a:txBody>
                    <a:bodyPr/>
                    <a:lstStyle/>
                    <a:p>
                      <a:r>
                        <a:rPr lang="en-US" dirty="0"/>
                        <a:t>PLANNING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56615779"/>
                  </a:ext>
                </a:extLst>
              </a:tr>
              <a:tr h="524325">
                <a:tc>
                  <a:txBody>
                    <a:bodyPr/>
                    <a:lstStyle/>
                    <a:p>
                      <a:r>
                        <a:rPr lang="en-US" dirty="0"/>
                        <a:t>WIRE FRAMING</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6921144"/>
                  </a:ext>
                </a:extLst>
              </a:tr>
              <a:tr h="554768">
                <a:tc>
                  <a:txBody>
                    <a:bodyPr/>
                    <a:lstStyle/>
                    <a:p>
                      <a:r>
                        <a:rPr lang="en-US" dirty="0"/>
                        <a:t>DESIGN PROCESS</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68937863"/>
                  </a:ext>
                </a:extLst>
              </a:tr>
              <a:tr h="552743">
                <a:tc>
                  <a:txBody>
                    <a:bodyPr/>
                    <a:lstStyle/>
                    <a:p>
                      <a:r>
                        <a:rPr lang="en-US" dirty="0"/>
                        <a:t>FRONT END</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65892196"/>
                  </a:ext>
                </a:extLst>
              </a:tr>
              <a:tr h="552743">
                <a:tc>
                  <a:txBody>
                    <a:bodyPr/>
                    <a:lstStyle/>
                    <a:p>
                      <a:r>
                        <a:rPr lang="en-US" dirty="0"/>
                        <a:t>BACK END</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2212827"/>
                  </a:ext>
                </a:extLst>
              </a:tr>
              <a:tr h="552743">
                <a:tc>
                  <a:txBody>
                    <a:bodyPr/>
                    <a:lstStyle/>
                    <a:p>
                      <a:r>
                        <a:rPr lang="en-US" dirty="0"/>
                        <a:t>DEPLOYMENT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01754542"/>
                  </a:ext>
                </a:extLst>
              </a:tr>
            </a:tbl>
          </a:graphicData>
        </a:graphic>
      </p:graphicFrame>
      <p:pic>
        <p:nvPicPr>
          <p:cNvPr id="4" name="Graphic 3" descr="Checkmark with solid fill">
            <a:extLst>
              <a:ext uri="{FF2B5EF4-FFF2-40B4-BE49-F238E27FC236}">
                <a16:creationId xmlns:a16="http://schemas.microsoft.com/office/drawing/2014/main" id="{8A004DC2-564F-493F-2760-6C229AC57E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5532" y="2636232"/>
            <a:ext cx="431764" cy="395201"/>
          </a:xfrm>
          <a:prstGeom prst="rect">
            <a:avLst/>
          </a:prstGeom>
        </p:spPr>
      </p:pic>
      <p:pic>
        <p:nvPicPr>
          <p:cNvPr id="5" name="Graphic 4" descr="Checkmark with solid fill">
            <a:extLst>
              <a:ext uri="{FF2B5EF4-FFF2-40B4-BE49-F238E27FC236}">
                <a16:creationId xmlns:a16="http://schemas.microsoft.com/office/drawing/2014/main" id="{18AC6DC6-5F20-03DE-F99B-C73500417D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7147" y="2636232"/>
            <a:ext cx="431764" cy="395201"/>
          </a:xfrm>
          <a:prstGeom prst="rect">
            <a:avLst/>
          </a:prstGeom>
        </p:spPr>
      </p:pic>
      <p:pic>
        <p:nvPicPr>
          <p:cNvPr id="6" name="Graphic 5" descr="Checkmark with solid fill">
            <a:extLst>
              <a:ext uri="{FF2B5EF4-FFF2-40B4-BE49-F238E27FC236}">
                <a16:creationId xmlns:a16="http://schemas.microsoft.com/office/drawing/2014/main" id="{6A273983-EDFF-8A6C-BE71-4AD885F2CE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7147" y="3172943"/>
            <a:ext cx="431764" cy="395201"/>
          </a:xfrm>
          <a:prstGeom prst="rect">
            <a:avLst/>
          </a:prstGeom>
        </p:spPr>
      </p:pic>
      <p:pic>
        <p:nvPicPr>
          <p:cNvPr id="7" name="Graphic 6" descr="Checkmark with solid fill">
            <a:extLst>
              <a:ext uri="{FF2B5EF4-FFF2-40B4-BE49-F238E27FC236}">
                <a16:creationId xmlns:a16="http://schemas.microsoft.com/office/drawing/2014/main" id="{1ED3E6AE-05F9-6458-B1ED-2FC8AA5995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2295" y="5392212"/>
            <a:ext cx="431764" cy="395201"/>
          </a:xfrm>
          <a:prstGeom prst="rect">
            <a:avLst/>
          </a:prstGeom>
        </p:spPr>
      </p:pic>
      <p:pic>
        <p:nvPicPr>
          <p:cNvPr id="8" name="Graphic 7" descr="Checkmark with solid fill">
            <a:extLst>
              <a:ext uri="{FF2B5EF4-FFF2-40B4-BE49-F238E27FC236}">
                <a16:creationId xmlns:a16="http://schemas.microsoft.com/office/drawing/2014/main" id="{D2C37285-CC61-C9FF-D14B-1E77AA4D42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2620" y="5392212"/>
            <a:ext cx="431764" cy="395201"/>
          </a:xfrm>
          <a:prstGeom prst="rect">
            <a:avLst/>
          </a:prstGeom>
        </p:spPr>
      </p:pic>
      <p:pic>
        <p:nvPicPr>
          <p:cNvPr id="10" name="Graphic 9" descr="Checkmark with solid fill">
            <a:extLst>
              <a:ext uri="{FF2B5EF4-FFF2-40B4-BE49-F238E27FC236}">
                <a16:creationId xmlns:a16="http://schemas.microsoft.com/office/drawing/2014/main" id="{F67696D3-8729-B717-F57A-E524D340A8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73069" y="4875847"/>
            <a:ext cx="431764" cy="395201"/>
          </a:xfrm>
          <a:prstGeom prst="rect">
            <a:avLst/>
          </a:prstGeom>
        </p:spPr>
      </p:pic>
      <p:pic>
        <p:nvPicPr>
          <p:cNvPr id="11" name="Graphic 10" descr="Checkmark with solid fill">
            <a:extLst>
              <a:ext uri="{FF2B5EF4-FFF2-40B4-BE49-F238E27FC236}">
                <a16:creationId xmlns:a16="http://schemas.microsoft.com/office/drawing/2014/main" id="{E23921EF-2AE3-2871-3C33-446C1A9FE7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36619" y="4875846"/>
            <a:ext cx="431764" cy="395201"/>
          </a:xfrm>
          <a:prstGeom prst="rect">
            <a:avLst/>
          </a:prstGeom>
        </p:spPr>
      </p:pic>
      <p:pic>
        <p:nvPicPr>
          <p:cNvPr id="12" name="Graphic 11" descr="Checkmark with solid fill">
            <a:extLst>
              <a:ext uri="{FF2B5EF4-FFF2-40B4-BE49-F238E27FC236}">
                <a16:creationId xmlns:a16="http://schemas.microsoft.com/office/drawing/2014/main" id="{E523FCFC-8AF2-1277-2376-40378D5C34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5042" y="3776868"/>
            <a:ext cx="431764" cy="395201"/>
          </a:xfrm>
          <a:prstGeom prst="rect">
            <a:avLst/>
          </a:prstGeom>
        </p:spPr>
      </p:pic>
      <p:pic>
        <p:nvPicPr>
          <p:cNvPr id="13" name="Graphic 12" descr="Checkmark with solid fill">
            <a:extLst>
              <a:ext uri="{FF2B5EF4-FFF2-40B4-BE49-F238E27FC236}">
                <a16:creationId xmlns:a16="http://schemas.microsoft.com/office/drawing/2014/main" id="{54C1B27A-CFF7-F9BE-5E65-07256765D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0118" y="4296063"/>
            <a:ext cx="431764" cy="395201"/>
          </a:xfrm>
          <a:prstGeom prst="rect">
            <a:avLst/>
          </a:prstGeom>
        </p:spPr>
      </p:pic>
      <p:pic>
        <p:nvPicPr>
          <p:cNvPr id="14" name="Graphic 13" descr="Checkmark with solid fill">
            <a:extLst>
              <a:ext uri="{FF2B5EF4-FFF2-40B4-BE49-F238E27FC236}">
                <a16:creationId xmlns:a16="http://schemas.microsoft.com/office/drawing/2014/main" id="{A4EDB3AD-0159-6768-8F36-B26F063AB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773" y="4296064"/>
            <a:ext cx="431764" cy="395201"/>
          </a:xfrm>
          <a:prstGeom prst="rect">
            <a:avLst/>
          </a:prstGeom>
        </p:spPr>
      </p:pic>
      <p:pic>
        <p:nvPicPr>
          <p:cNvPr id="15" name="Graphic 14" descr="Checkmark with solid fill">
            <a:extLst>
              <a:ext uri="{FF2B5EF4-FFF2-40B4-BE49-F238E27FC236}">
                <a16:creationId xmlns:a16="http://schemas.microsoft.com/office/drawing/2014/main" id="{5C0E05D7-7882-903B-469D-9ED1F8814E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5039" y="3747045"/>
            <a:ext cx="431764" cy="395201"/>
          </a:xfrm>
          <a:prstGeom prst="rect">
            <a:avLst/>
          </a:prstGeom>
        </p:spPr>
      </p:pic>
      <p:pic>
        <p:nvPicPr>
          <p:cNvPr id="16" name="Graphic 15" descr="Checkmark with solid fill">
            <a:extLst>
              <a:ext uri="{FF2B5EF4-FFF2-40B4-BE49-F238E27FC236}">
                <a16:creationId xmlns:a16="http://schemas.microsoft.com/office/drawing/2014/main" id="{61F63688-51B5-819C-696F-2272F4942D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773" y="4874526"/>
            <a:ext cx="431764" cy="395201"/>
          </a:xfrm>
          <a:prstGeom prst="rect">
            <a:avLst/>
          </a:prstGeom>
        </p:spPr>
      </p:pic>
      <p:pic>
        <p:nvPicPr>
          <p:cNvPr id="17" name="Graphic 16" descr="Checkmark with solid fill">
            <a:extLst>
              <a:ext uri="{FF2B5EF4-FFF2-40B4-BE49-F238E27FC236}">
                <a16:creationId xmlns:a16="http://schemas.microsoft.com/office/drawing/2014/main" id="{18BAB420-7A1A-B09B-92A7-3546ECB91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7147" y="3776867"/>
            <a:ext cx="431764" cy="395201"/>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76200" indent="0" algn="l">
              <a:buNone/>
            </a:pPr>
            <a:r>
              <a:rPr lang="en-US" sz="2000" b="0" i="0" dirty="0">
                <a:solidFill>
                  <a:srgbClr val="111111"/>
                </a:solidFill>
                <a:effectLst/>
                <a:latin typeface="Times New Roman" panose="02020603050405020304" pitchFamily="18" charset="0"/>
                <a:cs typeface="Times New Roman" panose="02020603050405020304" pitchFamily="18" charset="0"/>
              </a:rPr>
              <a:t>&gt; ONLINE TRAVEL PORTAL AND THEIR EFFECT ON TRAVEL AGENCY</a:t>
            </a:r>
          </a:p>
          <a:p>
            <a:pPr marL="152400" indent="0">
              <a:spcBef>
                <a:spcPts val="0"/>
              </a:spcBef>
              <a:buNone/>
            </a:pPr>
            <a:r>
              <a:rPr lang="en-US" sz="1600" dirty="0">
                <a:latin typeface="Cambria" panose="02040503050406030204" pitchFamily="18" charset="0"/>
                <a:ea typeface="Cambria" panose="02040503050406030204" pitchFamily="18" charset="0"/>
                <a:hlinkClick r:id="rId3"/>
              </a:rPr>
              <a:t>https://www.researchgate.net</a:t>
            </a: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2800" dirty="0">
                <a:latin typeface="Times New Roman" panose="02020603050405020304" pitchFamily="18" charset="0"/>
                <a:ea typeface="Cambria" panose="02040503050406030204" pitchFamily="18" charset="0"/>
                <a:cs typeface="Times New Roman" panose="02020603050405020304" pitchFamily="18" charset="0"/>
              </a:rPr>
              <a:t>&gt; </a:t>
            </a:r>
            <a:r>
              <a:rPr lang="en-US" sz="2000" b="0" i="0" dirty="0">
                <a:solidFill>
                  <a:srgbClr val="111111"/>
                </a:solidFill>
                <a:effectLst/>
                <a:latin typeface="Times New Roman" panose="02020603050405020304" pitchFamily="18" charset="0"/>
                <a:cs typeface="Times New Roman" panose="02020603050405020304" pitchFamily="18" charset="0"/>
              </a:rPr>
              <a:t>E-Tourism: A Study of Tourist Satisfaction</a:t>
            </a:r>
          </a:p>
          <a:p>
            <a:pPr marL="152400" indent="0">
              <a:spcBef>
                <a:spcPts val="0"/>
              </a:spcBef>
              <a:buNone/>
            </a:pPr>
            <a:r>
              <a:rPr lang="en-US" sz="1600" dirty="0">
                <a:latin typeface="Cambria" panose="02040503050406030204" pitchFamily="18" charset="0"/>
                <a:ea typeface="Cambria" panose="02040503050406030204" pitchFamily="18" charset="0"/>
                <a:hlinkClick r:id="rId4"/>
              </a:rPr>
              <a:t>https://www.researchgate.net</a:t>
            </a:r>
            <a:endParaRPr sz="1600"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5A6F-48B4-147F-20B9-4938AC23C66D}"/>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E20B42B3-73FE-E04B-E9B6-7E53A441AC47}"/>
              </a:ext>
            </a:extLst>
          </p:cNvPr>
          <p:cNvSpPr>
            <a:spLocks noGrp="1"/>
          </p:cNvSpPr>
          <p:nvPr>
            <p:ph type="body" idx="1"/>
          </p:nvPr>
        </p:nvSpPr>
        <p:spPr/>
        <p:txBody>
          <a:bodyPr/>
          <a:lstStyle/>
          <a:p>
            <a:r>
              <a:rPr lang="en-US" b="0" i="0" dirty="0">
                <a:solidFill>
                  <a:srgbClr val="111111"/>
                </a:solidFill>
                <a:effectLst/>
                <a:latin typeface="Roboto" panose="02000000000000000000" pitchFamily="2" charset="0"/>
                <a:hlinkClick r:id="rId2"/>
              </a:rPr>
              <a:t>ONLINE TRAVEL PORTAL AND THEIR EFFECT ON TRAVEL AGENCY</a:t>
            </a:r>
            <a:endParaRPr lang="en-US" b="0" i="0" dirty="0">
              <a:solidFill>
                <a:srgbClr val="111111"/>
              </a:solidFill>
              <a:effectLst/>
              <a:latin typeface="Roboto" panose="02000000000000000000" pitchFamily="2" charset="0"/>
            </a:endParaRPr>
          </a:p>
          <a:p>
            <a:r>
              <a:rPr lang="en-US" b="0" i="0" dirty="0">
                <a:solidFill>
                  <a:srgbClr val="111111"/>
                </a:solidFill>
                <a:effectLst/>
                <a:latin typeface="Roboto" panose="02000000000000000000" pitchFamily="2" charset="0"/>
                <a:hlinkClick r:id="rId3"/>
              </a:rPr>
              <a:t>Travel Websites: A Relevant Source of Statistical Information</a:t>
            </a:r>
            <a:endParaRPr lang="en-US" b="0" i="0" dirty="0">
              <a:solidFill>
                <a:srgbClr val="111111"/>
              </a:solidFill>
              <a:effectLst/>
              <a:latin typeface="Roboto" panose="02000000000000000000" pitchFamily="2" charset="0"/>
            </a:endParaRPr>
          </a:p>
          <a:p>
            <a:r>
              <a:rPr lang="en-US" b="0" i="0" dirty="0">
                <a:solidFill>
                  <a:srgbClr val="111111"/>
                </a:solidFill>
                <a:effectLst/>
                <a:latin typeface="Roboto" panose="02000000000000000000" pitchFamily="2" charset="0"/>
                <a:hlinkClick r:id="rId4"/>
              </a:rPr>
              <a:t>A CASE STUDY ON MAKE MY TRIP-A LEADING ONLINE TRAVEL PORTAL</a:t>
            </a:r>
            <a:endParaRPr lang="en-US" b="0" i="0" dirty="0">
              <a:solidFill>
                <a:srgbClr val="111111"/>
              </a:solidFill>
              <a:effectLst/>
              <a:latin typeface="Roboto" panose="02000000000000000000" pitchFamily="2" charset="0"/>
            </a:endParaRPr>
          </a:p>
          <a:p>
            <a:r>
              <a:rPr lang="en-US" b="0" i="0" dirty="0">
                <a:solidFill>
                  <a:srgbClr val="111111"/>
                </a:solidFill>
                <a:effectLst/>
                <a:latin typeface="Roboto" panose="02000000000000000000" pitchFamily="2" charset="0"/>
                <a:hlinkClick r:id="rId5"/>
              </a:rPr>
              <a:t>Impact of E-Commerce on Retail Tourism</a:t>
            </a:r>
            <a:endParaRPr lang="en-US" b="0" i="0" dirty="0">
              <a:solidFill>
                <a:srgbClr val="111111"/>
              </a:solidFill>
              <a:effectLst/>
              <a:latin typeface="Roboto" panose="02000000000000000000" pitchFamily="2" charset="0"/>
            </a:endParaRPr>
          </a:p>
          <a:p>
            <a:r>
              <a:rPr lang="en-US" b="0" i="0" dirty="0">
                <a:solidFill>
                  <a:srgbClr val="1F1F1F"/>
                </a:solidFill>
                <a:effectLst/>
                <a:latin typeface="ElsevierGulliver"/>
                <a:hlinkClick r:id="rId6"/>
              </a:rPr>
              <a:t>Travel websites: Changing visits, evaluations and posts</a:t>
            </a:r>
            <a:endParaRPr lang="en-US" b="0" i="0" dirty="0">
              <a:solidFill>
                <a:srgbClr val="1F1F1F"/>
              </a:solidFill>
              <a:effectLst/>
              <a:latin typeface="ElsevierGulliver"/>
            </a:endParaRPr>
          </a:p>
          <a:p>
            <a:r>
              <a:rPr lang="en-US" i="0" dirty="0">
                <a:solidFill>
                  <a:srgbClr val="333333"/>
                </a:solidFill>
                <a:effectLst/>
                <a:latin typeface="var(--type-font-family-sans-serif, &quot;Roboto&quot;)"/>
                <a:hlinkClick r:id="rId7"/>
              </a:rPr>
              <a:t>Tourism Website Evaluation Assessing the website effectiveness of top ten tourist attracting nations</a:t>
            </a:r>
            <a:endParaRPr lang="en-US" i="0" dirty="0">
              <a:solidFill>
                <a:srgbClr val="333333"/>
              </a:solidFill>
              <a:effectLst/>
              <a:latin typeface="var(--type-font-family-sans-serif, &quot;Roboto&quot;)"/>
            </a:endParaRPr>
          </a:p>
          <a:p>
            <a:r>
              <a:rPr lang="en-US" i="0" dirty="0">
                <a:solidFill>
                  <a:srgbClr val="333333"/>
                </a:solidFill>
                <a:effectLst/>
                <a:latin typeface="var(--type-font-family-sans-serif, &quot;Roboto&quot;)"/>
                <a:hlinkClick r:id="rId8"/>
              </a:rPr>
              <a:t>website evaluation in tourism research</a:t>
            </a:r>
            <a:endParaRPr lang="en-US" i="0" dirty="0">
              <a:solidFill>
                <a:srgbClr val="333333"/>
              </a:solidFill>
              <a:effectLst/>
              <a:latin typeface="var(--type-font-family-sans-serif, &quot;Roboto&quot;)"/>
            </a:endParaRPr>
          </a:p>
          <a:p>
            <a:r>
              <a:rPr lang="en-US" i="0" dirty="0">
                <a:solidFill>
                  <a:srgbClr val="333333"/>
                </a:solidFill>
                <a:effectLst/>
                <a:latin typeface="PT serif" panose="020F0502020204030204" pitchFamily="18" charset="0"/>
                <a:hlinkClick r:id="rId9"/>
              </a:rPr>
              <a:t>Understanding online travel communities</a:t>
            </a:r>
            <a:endParaRPr lang="en-US" i="0" dirty="0">
              <a:solidFill>
                <a:srgbClr val="333333"/>
              </a:solidFill>
              <a:effectLst/>
              <a:latin typeface="var(--type-font-family-sans-serif, &quot;Roboto&quot;)"/>
            </a:endParaRPr>
          </a:p>
          <a:p>
            <a:endParaRPr lang="en-US" b="0" i="0" dirty="0">
              <a:solidFill>
                <a:srgbClr val="1F1F1F"/>
              </a:solidFill>
              <a:effectLst/>
              <a:latin typeface="ElsevierGulliver"/>
            </a:endParaRPr>
          </a:p>
          <a:p>
            <a:endParaRPr lang="en-US" b="0" i="0" dirty="0">
              <a:solidFill>
                <a:srgbClr val="11111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06865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dirty="0"/>
              <a:t>Yamaha Motors Solutions</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Medium</a:t>
            </a:r>
            <a:endParaRPr dirty="0">
              <a:latin typeface="Cambria" panose="02040503050406030204" pitchFamily="18" charset="0"/>
              <a:ea typeface="Cambria" panose="02040503050406030204" pitchFamily="18" charset="0"/>
            </a:endParaRPr>
          </a:p>
        </p:txBody>
      </p:sp>
      <p:sp>
        <p:nvSpPr>
          <p:cNvPr id="6" name="Rectangle 4">
            <a:extLst>
              <a:ext uri="{FF2B5EF4-FFF2-40B4-BE49-F238E27FC236}">
                <a16:creationId xmlns:a16="http://schemas.microsoft.com/office/drawing/2014/main" id="{4C92424A-F110-D293-92EA-0A02431AEECF}"/>
              </a:ext>
            </a:extLst>
          </p:cNvPr>
          <p:cNvSpPr>
            <a:spLocks noChangeArrowheads="1"/>
          </p:cNvSpPr>
          <p:nvPr/>
        </p:nvSpPr>
        <p:spPr bwMode="auto">
          <a:xfrm>
            <a:off x="970415" y="2650005"/>
            <a:ext cx="1025117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modern era, travelers face challenges in planning personalized trips that align with their specific preferences. This can be overwhelming due to the need for a centralized, intuitive platform that can customize travel itineraries based on user inputs like destination, duration, budget constraints, and companions. A user-friendly solution is needed to streamline the planning process, offering personalized suggestions and tailoring every trip to the traveler's desires, ensuring a seamless and enjoyable travel experience.</a:t>
            </a: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D4AC-6073-B75D-214D-2C09D60603F9}"/>
              </a:ext>
            </a:extLst>
          </p:cNvPr>
          <p:cNvSpPr>
            <a:spLocks noGrp="1"/>
          </p:cNvSpPr>
          <p:nvPr>
            <p:ph type="title"/>
          </p:nvPr>
        </p:nvSpPr>
        <p:spPr/>
        <p:txBody>
          <a:bodyPr/>
          <a:lstStyle/>
          <a:p>
            <a:r>
              <a:rPr lang="en-US" dirty="0"/>
              <a:t>Scope of the project</a:t>
            </a:r>
          </a:p>
        </p:txBody>
      </p:sp>
      <p:sp>
        <p:nvSpPr>
          <p:cNvPr id="3" name="Text Placeholder 2">
            <a:extLst>
              <a:ext uri="{FF2B5EF4-FFF2-40B4-BE49-F238E27FC236}">
                <a16:creationId xmlns:a16="http://schemas.microsoft.com/office/drawing/2014/main" id="{570BADDC-AB6B-BEAB-4249-732435D97581}"/>
              </a:ext>
            </a:extLst>
          </p:cNvPr>
          <p:cNvSpPr>
            <a:spLocks noGrp="1"/>
          </p:cNvSpPr>
          <p:nvPr>
            <p:ph type="body" idx="1"/>
          </p:nvPr>
        </p:nvSpPr>
        <p:spPr/>
        <p:txBody>
          <a:bodyPr>
            <a:normAutofit/>
          </a:bodyPr>
          <a:lstStyle/>
          <a:p>
            <a:r>
              <a:rPr lang="en-US" sz="2200" dirty="0"/>
              <a:t>To develop a user-friendly web platform that takes user inputs such as destination, duration of stay, budget, and type of companions, and provides personalized travel itineraries and suggestions to simplify and enhance the travel planning experience.</a:t>
            </a:r>
          </a:p>
        </p:txBody>
      </p:sp>
    </p:spTree>
    <p:extLst>
      <p:ext uri="{BB962C8B-B14F-4D97-AF65-F5344CB8AC3E}">
        <p14:creationId xmlns:p14="http://schemas.microsoft.com/office/powerpoint/2010/main" val="360909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r>
              <a:rPr lang="en-US">
                <a:latin typeface="Cambria" panose="02040503050406030204" pitchFamily="18" charset="0"/>
                <a:ea typeface="Cambria" panose="02040503050406030204" pitchFamily="18" charset="0"/>
                <a:hlinkClick r:id="rId3"/>
              </a:rPr>
              <a:t>github</a:t>
            </a:r>
            <a:r>
              <a:rPr lang="en-US" dirty="0">
                <a:latin typeface="Cambria" panose="02040503050406030204" pitchFamily="18" charset="0"/>
                <a:ea typeface="Cambria" panose="02040503050406030204" pitchFamily="18" charset="0"/>
                <a:hlinkClick r:id="rId3"/>
              </a:rPr>
              <a:t>.com</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94516"/>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Hardware Requirements: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
        <p:nvSpPr>
          <p:cNvPr id="8" name="Rectangle 3">
            <a:extLst>
              <a:ext uri="{FF2B5EF4-FFF2-40B4-BE49-F238E27FC236}">
                <a16:creationId xmlns:a16="http://schemas.microsoft.com/office/drawing/2014/main" id="{7D063B86-FDDB-84A8-81C9-1365C2578120}"/>
              </a:ext>
            </a:extLst>
          </p:cNvPr>
          <p:cNvSpPr>
            <a:spLocks noChangeArrowheads="1"/>
          </p:cNvSpPr>
          <p:nvPr/>
        </p:nvSpPr>
        <p:spPr bwMode="auto">
          <a:xfrm>
            <a:off x="1133058" y="2048179"/>
            <a:ext cx="87851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Processor:</a:t>
            </a:r>
            <a:r>
              <a:rPr lang="en-US" altLang="en-US" sz="1800" dirty="0">
                <a:solidFill>
                  <a:schemeClr val="tx1"/>
                </a:solidFill>
                <a:latin typeface="Arial" panose="020B0604020202020204" pitchFamily="34" charset="0"/>
              </a:rPr>
              <a:t> Minimum Intel i5/AMD Ryzen 5 or higher for faster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At least 8GB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500GB SSD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Operating System:</a:t>
            </a:r>
            <a:r>
              <a:rPr kumimoji="0" lang="en-US" altLang="en-US" sz="1800" b="0" i="0" u="none" strike="noStrike" cap="none" normalizeH="0" baseline="0" dirty="0">
                <a:ln>
                  <a:noFill/>
                </a:ln>
                <a:solidFill>
                  <a:schemeClr val="tx1"/>
                </a:solidFill>
                <a:effectLst/>
                <a:latin typeface="Arial" panose="020B0604020202020204" pitchFamily="34" charset="0"/>
              </a:rPr>
              <a:t> Windows, macOS, or Linux</a:t>
            </a:r>
          </a:p>
        </p:txBody>
      </p:sp>
      <p:sp>
        <p:nvSpPr>
          <p:cNvPr id="10" name="TextBox 9">
            <a:extLst>
              <a:ext uri="{FF2B5EF4-FFF2-40B4-BE49-F238E27FC236}">
                <a16:creationId xmlns:a16="http://schemas.microsoft.com/office/drawing/2014/main" id="{ADEC5467-738E-CFDE-E4AC-1318CE5EB6F7}"/>
              </a:ext>
            </a:extLst>
          </p:cNvPr>
          <p:cNvSpPr txBox="1"/>
          <p:nvPr/>
        </p:nvSpPr>
        <p:spPr>
          <a:xfrm>
            <a:off x="1302026" y="3429000"/>
            <a:ext cx="9100718" cy="523220"/>
          </a:xfrm>
          <a:prstGeom prst="rect">
            <a:avLst/>
          </a:prstGeom>
          <a:noFill/>
        </p:spPr>
        <p:txBody>
          <a:bodyPr wrap="square">
            <a:spAutoFit/>
          </a:bodyPr>
          <a:lstStyle/>
          <a:p>
            <a:r>
              <a:rPr lang="en-US" b="1" dirty="0"/>
              <a:t>	</a:t>
            </a:r>
          </a:p>
          <a:p>
            <a:pPr marL="457200" lvl="1"/>
            <a:endParaRPr lang="en-US" dirty="0"/>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5C7F0F-4BE2-F841-033A-C9AD55493225}"/>
              </a:ext>
            </a:extLst>
          </p:cNvPr>
          <p:cNvSpPr>
            <a:spLocks noGrp="1"/>
          </p:cNvSpPr>
          <p:nvPr>
            <p:ph type="body" idx="1"/>
          </p:nvPr>
        </p:nvSpPr>
        <p:spPr/>
        <p:txBody>
          <a:bodyPr/>
          <a:lstStyle/>
          <a:p>
            <a:r>
              <a:rPr lang="en-US" b="1" dirty="0">
                <a:latin typeface="Cambria" panose="02040503050406030204" pitchFamily="18" charset="0"/>
                <a:ea typeface="Cambria" panose="02040503050406030204" pitchFamily="18" charset="0"/>
              </a:rPr>
              <a:t>Software :</a:t>
            </a:r>
          </a:p>
          <a:p>
            <a:endParaRPr lang="en-US" dirty="0"/>
          </a:p>
          <a:p>
            <a:endParaRPr lang="en-US" dirty="0"/>
          </a:p>
          <a:p>
            <a:endParaRPr lang="en-US" dirty="0"/>
          </a:p>
        </p:txBody>
      </p:sp>
      <p:sp>
        <p:nvSpPr>
          <p:cNvPr id="4" name="Google Shape;114;p17">
            <a:extLst>
              <a:ext uri="{FF2B5EF4-FFF2-40B4-BE49-F238E27FC236}">
                <a16:creationId xmlns:a16="http://schemas.microsoft.com/office/drawing/2014/main" id="{8F86DCEE-4636-49C3-943D-D652D5AC9862}"/>
              </a:ext>
            </a:extLst>
          </p:cNvPr>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D98187F-BEA7-2F3A-30B1-767FA5AD78B9}"/>
              </a:ext>
            </a:extLst>
          </p:cNvPr>
          <p:cNvSpPr txBox="1"/>
          <p:nvPr/>
        </p:nvSpPr>
        <p:spPr>
          <a:xfrm>
            <a:off x="812800" y="1879462"/>
            <a:ext cx="9100718" cy="4647426"/>
          </a:xfrm>
          <a:prstGeom prst="rect">
            <a:avLst/>
          </a:prstGeom>
          <a:noFill/>
        </p:spPr>
        <p:txBody>
          <a:bodyPr wrap="square">
            <a:spAutoFit/>
          </a:bodyPr>
          <a:lstStyle/>
          <a:p>
            <a:r>
              <a:rPr lang="en-US" b="1" dirty="0"/>
              <a:t>          </a:t>
            </a:r>
            <a:r>
              <a:rPr lang="en-US" sz="1800" b="1" dirty="0"/>
              <a:t>Frontend :</a:t>
            </a:r>
          </a:p>
          <a:p>
            <a:endParaRPr lang="en-US" sz="2000" b="1" dirty="0"/>
          </a:p>
          <a:p>
            <a:r>
              <a:rPr lang="en-US" b="1" dirty="0"/>
              <a:t>	</a:t>
            </a:r>
            <a:r>
              <a:rPr lang="en-US" sz="1600" b="1" dirty="0"/>
              <a:t>HTML5: </a:t>
            </a:r>
            <a:r>
              <a:rPr lang="en-US" sz="1600" dirty="0"/>
              <a:t>To create the basic structure of the web pages.</a:t>
            </a:r>
          </a:p>
          <a:p>
            <a:r>
              <a:rPr lang="en-US" sz="1600" b="1" dirty="0"/>
              <a:t>	CSS3: </a:t>
            </a:r>
            <a:r>
              <a:rPr lang="en-US" sz="1600" dirty="0"/>
              <a:t>For styling the pages and making the app responsive across different devices.</a:t>
            </a:r>
          </a:p>
          <a:p>
            <a:r>
              <a:rPr lang="en-US" sz="1600" b="1" dirty="0"/>
              <a:t>	JavaScript : </a:t>
            </a:r>
            <a:r>
              <a:rPr lang="en-US" sz="1600" dirty="0"/>
              <a:t>For client-side scripting and interactivity.</a:t>
            </a:r>
          </a:p>
          <a:p>
            <a:pPr marL="457200" lvl="1"/>
            <a:r>
              <a:rPr lang="en-US" sz="1600" dirty="0"/>
              <a:t>	</a:t>
            </a:r>
            <a:r>
              <a:rPr lang="en-US" sz="1600" b="1" dirty="0"/>
              <a:t>jQuery</a:t>
            </a:r>
            <a:r>
              <a:rPr lang="en-US" sz="1600" dirty="0"/>
              <a:t> for easier DOM manipulation (if needed).</a:t>
            </a:r>
          </a:p>
          <a:p>
            <a:pPr marL="457200" lvl="1"/>
            <a:r>
              <a:rPr lang="en-US" sz="1600" b="1" dirty="0"/>
              <a:t>	AJAX</a:t>
            </a:r>
            <a:r>
              <a:rPr lang="en-US" sz="1600" dirty="0"/>
              <a:t> for asynchronous requests to load data dynamically </a:t>
            </a:r>
          </a:p>
          <a:p>
            <a:pPr marL="457200" lvl="1"/>
            <a:r>
              <a:rPr lang="en-US" sz="1600" b="1" dirty="0"/>
              <a:t>	React.js</a:t>
            </a:r>
            <a:r>
              <a:rPr lang="en-US" sz="1600" dirty="0"/>
              <a:t>, </a:t>
            </a:r>
            <a:r>
              <a:rPr lang="en-US" sz="1600" b="1" dirty="0"/>
              <a:t>Vue.js, Bootstrap, </a:t>
            </a:r>
            <a:r>
              <a:rPr lang="en-US" sz="1600" b="1" dirty="0" err="1"/>
              <a:t>shadcn</a:t>
            </a:r>
            <a:endParaRPr lang="en-US" sz="1600" dirty="0"/>
          </a:p>
          <a:p>
            <a:pPr marL="457200" lvl="1"/>
            <a:endParaRPr lang="en-US" b="1" dirty="0"/>
          </a:p>
          <a:p>
            <a:pPr marL="457200" lvl="1"/>
            <a:r>
              <a:rPr lang="en-US" sz="1800" b="1" dirty="0"/>
              <a:t>Backend:</a:t>
            </a:r>
          </a:p>
          <a:p>
            <a:pPr marL="457200" lvl="1"/>
            <a:endParaRPr lang="en-US" sz="2000" b="1" dirty="0"/>
          </a:p>
          <a:p>
            <a:pPr marL="457200" lvl="1"/>
            <a:r>
              <a:rPr lang="en-US" b="1" dirty="0"/>
              <a:t>	</a:t>
            </a:r>
            <a:r>
              <a:rPr lang="en-US" sz="1600" b="1" dirty="0"/>
              <a:t>Firebase : </a:t>
            </a:r>
            <a:r>
              <a:rPr lang="en-US" sz="1600" dirty="0"/>
              <a:t>For authentication of the user</a:t>
            </a:r>
            <a:endParaRPr lang="en-US" sz="1600" b="1" dirty="0"/>
          </a:p>
          <a:p>
            <a:pPr marL="457200" lvl="1"/>
            <a:r>
              <a:rPr lang="en-US" sz="1600" b="1" dirty="0"/>
              <a:t>	Google </a:t>
            </a:r>
            <a:r>
              <a:rPr lang="en-US" sz="1600" b="1" dirty="0" err="1"/>
              <a:t>gemini</a:t>
            </a:r>
            <a:r>
              <a:rPr lang="en-US" sz="1600" b="1" dirty="0"/>
              <a:t> : </a:t>
            </a:r>
            <a:r>
              <a:rPr lang="en-US" sz="1600" dirty="0" err="1"/>
              <a:t>Genrative</a:t>
            </a:r>
            <a:r>
              <a:rPr lang="en-US" sz="1600" dirty="0"/>
              <a:t> ai </a:t>
            </a:r>
          </a:p>
          <a:p>
            <a:pPr marL="457200" lvl="1"/>
            <a:r>
              <a:rPr lang="en-US" sz="1600" b="1" dirty="0"/>
              <a:t>	Node </a:t>
            </a:r>
            <a:r>
              <a:rPr lang="en-US" sz="1600" b="1" dirty="0" err="1"/>
              <a:t>js</a:t>
            </a:r>
            <a:r>
              <a:rPr lang="en-US" sz="1600" b="1" dirty="0"/>
              <a:t>: </a:t>
            </a:r>
            <a:r>
              <a:rPr lang="en-US" sz="1600" dirty="0"/>
              <a:t>For server-side logic, routing, and handling requests/responses.</a:t>
            </a:r>
            <a:endParaRPr lang="en-US" sz="1600" b="1" dirty="0"/>
          </a:p>
          <a:p>
            <a:pPr marL="457200" lvl="1"/>
            <a:r>
              <a:rPr lang="en-US" sz="1600" b="1" dirty="0"/>
              <a:t>	APIs :</a:t>
            </a:r>
            <a:r>
              <a:rPr lang="en-US" sz="1600" dirty="0"/>
              <a:t> Integrate various third-party APIs for services (place </a:t>
            </a:r>
            <a:r>
              <a:rPr lang="en-US" sz="1600" dirty="0" err="1"/>
              <a:t>api</a:t>
            </a:r>
            <a:r>
              <a:rPr lang="en-US" sz="1600" dirty="0"/>
              <a:t>)</a:t>
            </a:r>
          </a:p>
          <a:p>
            <a:pPr marL="457200" lvl="1"/>
            <a:r>
              <a:rPr lang="en-US" sz="1600" dirty="0"/>
              <a:t>	</a:t>
            </a:r>
            <a:r>
              <a:rPr lang="en-US" sz="1600" b="1" dirty="0"/>
              <a:t>LLM: </a:t>
            </a:r>
            <a:r>
              <a:rPr lang="en-US" sz="1600" dirty="0"/>
              <a:t>Large language model</a:t>
            </a:r>
          </a:p>
          <a:p>
            <a:pPr marL="457200" lvl="1"/>
            <a:r>
              <a:rPr lang="en-US" sz="1600" b="1" dirty="0"/>
              <a:t>	</a:t>
            </a:r>
          </a:p>
          <a:p>
            <a:pPr marL="457200" lvl="1"/>
            <a:endParaRPr lang="en-US" dirty="0"/>
          </a:p>
        </p:txBody>
      </p:sp>
    </p:spTree>
    <p:extLst>
      <p:ext uri="{BB962C8B-B14F-4D97-AF65-F5344CB8AC3E}">
        <p14:creationId xmlns:p14="http://schemas.microsoft.com/office/powerpoint/2010/main" val="67505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AA8EFEEA-5A5F-747E-5ACA-CFCA7A65B7D7}"/>
              </a:ext>
            </a:extLst>
          </p:cNvPr>
          <p:cNvSpPr>
            <a:spLocks noGrp="1" noChangeArrowheads="1"/>
          </p:cNvSpPr>
          <p:nvPr>
            <p:ph type="body" idx="1"/>
          </p:nvPr>
        </p:nvSpPr>
        <p:spPr bwMode="auto">
          <a:xfrm>
            <a:off x="637650" y="1369669"/>
            <a:ext cx="1035304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sz="2200" dirty="0">
                <a:latin typeface="Times New Roman" panose="02020603050405020304" pitchFamily="18" charset="0"/>
                <a:cs typeface="Times New Roman" panose="02020603050405020304" pitchFamily="18" charset="0"/>
              </a:rPr>
              <a:t>Travelers face difficulties in planning personalized trips due to the lack of a centralized platform that caters to their specific needs. Currently, the process involves piecing together information from multiple sources, which can be time-consuming and overwhelming. Key challenges include selecting appropriate destinations, managing trip durations, aligning with budget constraints, and considering travel companions (family, friends, or solo).</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710</Words>
  <Application>Microsoft Office PowerPoint</Application>
  <PresentationFormat>Widescreen</PresentationFormat>
  <Paragraphs>124</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Cambria</vt:lpstr>
      <vt:lpstr>ElsevierGulliver</vt:lpstr>
      <vt:lpstr>PT serif</vt:lpstr>
      <vt:lpstr>Roboto</vt:lpstr>
      <vt:lpstr>Times New Roman</vt:lpstr>
      <vt:lpstr>var(--type-font-family-sans-serif, "Roboto")</vt:lpstr>
      <vt:lpstr>Verdana</vt:lpstr>
      <vt:lpstr>Wingdings</vt:lpstr>
      <vt:lpstr>Bioinformatics</vt:lpstr>
      <vt:lpstr>A one stop solution focusing on tourism software using Gen AI</vt:lpstr>
      <vt:lpstr>Content</vt:lpstr>
      <vt:lpstr>Literature Survey</vt:lpstr>
      <vt:lpstr>Problem Statement Number: </vt:lpstr>
      <vt:lpstr>Scope of the project</vt:lpstr>
      <vt:lpstr>Github Link</vt:lpstr>
      <vt:lpstr>Analysis of Problem Statement </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EISA</cp:lastModifiedBy>
  <cp:revision>44</cp:revision>
  <dcterms:modified xsi:type="dcterms:W3CDTF">2024-11-22T07:00:58Z</dcterms:modified>
</cp:coreProperties>
</file>