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5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65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defTabSz="2438338">
              <a:spcBef>
                <a:spcPts val="0"/>
              </a:spcBef>
              <a:defRPr sz="11600" b="1" cap="none" spc="-232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5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5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5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5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5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 anchor="b"/>
          <a:lstStyle>
            <a:lvl1pPr algn="ctr" defTabSz="584200">
              <a:lnSpc>
                <a:spcPct val="100000"/>
              </a:lnSpc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48;p30"/>
          <p:cNvSpPr/>
          <p:nvPr/>
        </p:nvSpPr>
        <p:spPr>
          <a:xfrm>
            <a:off x="2353583" y="1322088"/>
            <a:ext cx="19676834" cy="3393518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defTabSz="2438400">
              <a:spcBef>
                <a:spcPts val="0"/>
              </a:spcBef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7" name="Google Shape;195;p34"/>
          <p:cNvSpPr txBox="1"/>
          <p:nvPr/>
        </p:nvSpPr>
        <p:spPr>
          <a:xfrm>
            <a:off x="4035641" y="1777773"/>
            <a:ext cx="16312718" cy="2680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43799" tIns="243799" rIns="243799" bIns="243799" anchor="ctr">
            <a:normAutofit/>
          </a:bodyPr>
          <a:lstStyle>
            <a:lvl1pPr algn="ctr" defTabSz="2438338" rtl="1">
              <a:lnSpc>
                <a:spcPct val="90000"/>
              </a:lnSpc>
              <a:spcBef>
                <a:spcPts val="4500"/>
              </a:spcBef>
              <a:defRPr sz="9000">
                <a:solidFill>
                  <a:srgbClr val="BDC1C1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بیمه پرواز شرکت های هواپیمایی</a:t>
            </a:r>
          </a:p>
        </p:txBody>
      </p:sp>
      <p:sp>
        <p:nvSpPr>
          <p:cNvPr id="178" name="Airport"/>
          <p:cNvSpPr/>
          <p:nvPr/>
        </p:nvSpPr>
        <p:spPr>
          <a:xfrm>
            <a:off x="4310808" y="7976021"/>
            <a:ext cx="3418741" cy="3418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595" extrusionOk="0">
                <a:moveTo>
                  <a:pt x="19354" y="0"/>
                </a:moveTo>
                <a:cubicBezTo>
                  <a:pt x="18843" y="-5"/>
                  <a:pt x="18248" y="122"/>
                  <a:pt x="17667" y="457"/>
                </a:cubicBezTo>
                <a:cubicBezTo>
                  <a:pt x="16993" y="846"/>
                  <a:pt x="15334" y="2001"/>
                  <a:pt x="14186" y="2806"/>
                </a:cubicBezTo>
                <a:lnTo>
                  <a:pt x="12476" y="2784"/>
                </a:lnTo>
                <a:lnTo>
                  <a:pt x="11744" y="1591"/>
                </a:lnTo>
                <a:cubicBezTo>
                  <a:pt x="11652" y="1440"/>
                  <a:pt x="11480" y="1359"/>
                  <a:pt x="11307" y="1375"/>
                </a:cubicBezTo>
                <a:lnTo>
                  <a:pt x="10806" y="1424"/>
                </a:lnTo>
                <a:lnTo>
                  <a:pt x="11286" y="2769"/>
                </a:lnTo>
                <a:lnTo>
                  <a:pt x="8623" y="2735"/>
                </a:lnTo>
                <a:cubicBezTo>
                  <a:pt x="8450" y="2735"/>
                  <a:pt x="8284" y="2767"/>
                  <a:pt x="8133" y="2843"/>
                </a:cubicBezTo>
                <a:lnTo>
                  <a:pt x="7449" y="3167"/>
                </a:lnTo>
                <a:cubicBezTo>
                  <a:pt x="7449" y="3167"/>
                  <a:pt x="10111" y="3589"/>
                  <a:pt x="11690" y="3903"/>
                </a:cubicBezTo>
                <a:lnTo>
                  <a:pt x="11851" y="4350"/>
                </a:lnTo>
                <a:lnTo>
                  <a:pt x="10267" y="4539"/>
                </a:lnTo>
                <a:lnTo>
                  <a:pt x="9632" y="5101"/>
                </a:lnTo>
                <a:lnTo>
                  <a:pt x="11986" y="5074"/>
                </a:lnTo>
                <a:lnTo>
                  <a:pt x="13495" y="5705"/>
                </a:lnTo>
                <a:lnTo>
                  <a:pt x="14071" y="5403"/>
                </a:lnTo>
                <a:lnTo>
                  <a:pt x="13625" y="5009"/>
                </a:lnTo>
                <a:cubicBezTo>
                  <a:pt x="14255" y="4912"/>
                  <a:pt x="15080" y="4679"/>
                  <a:pt x="15920" y="4129"/>
                </a:cubicBezTo>
                <a:cubicBezTo>
                  <a:pt x="15931" y="4123"/>
                  <a:pt x="15942" y="4112"/>
                  <a:pt x="15952" y="4107"/>
                </a:cubicBezTo>
                <a:lnTo>
                  <a:pt x="21040" y="3508"/>
                </a:lnTo>
                <a:lnTo>
                  <a:pt x="21508" y="3113"/>
                </a:lnTo>
                <a:cubicBezTo>
                  <a:pt x="21600" y="3037"/>
                  <a:pt x="21546" y="2887"/>
                  <a:pt x="21428" y="2887"/>
                </a:cubicBezTo>
                <a:lnTo>
                  <a:pt x="17877" y="2850"/>
                </a:lnTo>
                <a:cubicBezTo>
                  <a:pt x="19074" y="2062"/>
                  <a:pt x="20146" y="1348"/>
                  <a:pt x="20474" y="1132"/>
                </a:cubicBezTo>
                <a:cubicBezTo>
                  <a:pt x="21201" y="661"/>
                  <a:pt x="20480" y="11"/>
                  <a:pt x="19354" y="0"/>
                </a:cubicBezTo>
                <a:close/>
                <a:moveTo>
                  <a:pt x="2221" y="15"/>
                </a:moveTo>
                <a:lnTo>
                  <a:pt x="2221" y="965"/>
                </a:lnTo>
                <a:lnTo>
                  <a:pt x="1298" y="965"/>
                </a:lnTo>
                <a:lnTo>
                  <a:pt x="1810" y="2607"/>
                </a:lnTo>
                <a:lnTo>
                  <a:pt x="0" y="2607"/>
                </a:lnTo>
                <a:lnTo>
                  <a:pt x="1347" y="6352"/>
                </a:lnTo>
                <a:lnTo>
                  <a:pt x="1347" y="13938"/>
                </a:lnTo>
                <a:lnTo>
                  <a:pt x="0" y="13938"/>
                </a:lnTo>
                <a:lnTo>
                  <a:pt x="0" y="18971"/>
                </a:lnTo>
                <a:lnTo>
                  <a:pt x="21525" y="18971"/>
                </a:lnTo>
                <a:lnTo>
                  <a:pt x="21525" y="13938"/>
                </a:lnTo>
                <a:lnTo>
                  <a:pt x="4172" y="13938"/>
                </a:lnTo>
                <a:lnTo>
                  <a:pt x="4172" y="6548"/>
                </a:lnTo>
                <a:lnTo>
                  <a:pt x="5590" y="2607"/>
                </a:lnTo>
                <a:lnTo>
                  <a:pt x="3773" y="2607"/>
                </a:lnTo>
                <a:lnTo>
                  <a:pt x="4284" y="965"/>
                </a:lnTo>
                <a:lnTo>
                  <a:pt x="3299" y="965"/>
                </a:lnTo>
                <a:lnTo>
                  <a:pt x="3299" y="15"/>
                </a:lnTo>
                <a:lnTo>
                  <a:pt x="2221" y="15"/>
                </a:lnTo>
                <a:close/>
                <a:moveTo>
                  <a:pt x="0" y="20245"/>
                </a:moveTo>
                <a:lnTo>
                  <a:pt x="0" y="21595"/>
                </a:lnTo>
                <a:lnTo>
                  <a:pt x="21525" y="21595"/>
                </a:lnTo>
                <a:lnTo>
                  <a:pt x="21525" y="20245"/>
                </a:lnTo>
                <a:lnTo>
                  <a:pt x="0" y="20245"/>
                </a:lnTo>
                <a:close/>
              </a:path>
            </a:pathLst>
          </a:cu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79" name="Google Shape;195;p34"/>
          <p:cNvSpPr txBox="1"/>
          <p:nvPr/>
        </p:nvSpPr>
        <p:spPr>
          <a:xfrm>
            <a:off x="13874649" y="6020509"/>
            <a:ext cx="7399562" cy="6302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43799" tIns="243799" rIns="243799" bIns="243799" anchor="ctr">
            <a:normAutofit/>
          </a:bodyPr>
          <a:lstStyle/>
          <a:p>
            <a:pPr algn="r" defTabSz="443484" rtl="1">
              <a:spcBef>
                <a:spcPts val="0"/>
              </a:spcBef>
              <a:defRPr sz="3783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algn="r" defTabSz="443484" rtl="1">
              <a:spcBef>
                <a:spcPts val="0"/>
              </a:spcBef>
              <a:defRPr sz="3783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استاد درس:</a:t>
            </a:r>
          </a:p>
          <a:p>
            <a:pPr lvl="3" algn="r" defTabSz="443484" rtl="1">
              <a:spcBef>
                <a:spcPts val="0"/>
              </a:spcBef>
              <a:defRPr sz="3783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دکتر علیرضا بصیری</a:t>
            </a:r>
          </a:p>
          <a:p>
            <a:pPr algn="r" defTabSz="443484" rtl="1">
              <a:spcBef>
                <a:spcPts val="0"/>
              </a:spcBef>
              <a:defRPr sz="3783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algn="r" defTabSz="443484" rtl="1">
              <a:spcBef>
                <a:spcPts val="0"/>
              </a:spcBef>
              <a:defRPr sz="3783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اعضای تیم: </a:t>
            </a:r>
          </a:p>
          <a:p>
            <a:pPr algn="r" defTabSz="443484" rtl="1">
              <a:spcBef>
                <a:spcPts val="0"/>
              </a:spcBef>
              <a:defRPr sz="3783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بهاربرومند، پیمان حسینی،</a:t>
            </a:r>
          </a:p>
          <a:p>
            <a:pPr algn="r" defTabSz="443484" rtl="1">
              <a:spcBef>
                <a:spcPts val="0"/>
              </a:spcBef>
              <a:defRPr sz="3783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   آرمان ریاسی، غزاله زه‌‌تاب</a:t>
            </a:r>
          </a:p>
          <a:p>
            <a:pPr algn="r" defTabSz="443484" rtl="1">
              <a:spcBef>
                <a:spcPts val="0"/>
              </a:spcBef>
              <a:defRPr sz="3783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  <p:sp>
        <p:nvSpPr>
          <p:cNvPr id="180" name="پاییز و زمستان 99…"/>
          <p:cNvSpPr txBox="1"/>
          <p:nvPr/>
        </p:nvSpPr>
        <p:spPr>
          <a:xfrm>
            <a:off x="17336896" y="11277242"/>
            <a:ext cx="3785216" cy="124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457200" rtl="1">
              <a:spcBef>
                <a:spcPts val="0"/>
              </a:spcBef>
              <a:defRPr sz="3300">
                <a:solidFill>
                  <a:srgbClr val="CACEC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پاییز و زمستان 99</a:t>
            </a:r>
          </a:p>
          <a:p>
            <a:pPr algn="r" defTabSz="457200" rtl="1">
              <a:spcBef>
                <a:spcPts val="0"/>
              </a:spcBef>
              <a:defRPr sz="3300">
                <a:solidFill>
                  <a:srgbClr val="CACEC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دانشگاه صنعتی اصفهان</a:t>
            </a:r>
          </a:p>
        </p:txBody>
      </p:sp>
      <p:sp>
        <p:nvSpPr>
          <p:cNvPr id="181" name="Circle"/>
          <p:cNvSpPr/>
          <p:nvPr/>
        </p:nvSpPr>
        <p:spPr>
          <a:xfrm>
            <a:off x="19195500" y="2380903"/>
            <a:ext cx="508001" cy="5080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95;p34"/>
          <p:cNvSpPr txBox="1"/>
          <p:nvPr/>
        </p:nvSpPr>
        <p:spPr>
          <a:xfrm>
            <a:off x="12493573" y="1378347"/>
            <a:ext cx="11069214" cy="2146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43799" tIns="243799" rIns="243799" bIns="243799" anchor="ctr">
            <a:normAutofit/>
          </a:bodyPr>
          <a:lstStyle>
            <a:lvl1pPr algn="ctr" defTabSz="2438338" rtl="1">
              <a:lnSpc>
                <a:spcPct val="90000"/>
              </a:lnSpc>
              <a:spcBef>
                <a:spcPts val="4500"/>
              </a:spcBef>
              <a:defRPr sz="9000">
                <a:solidFill>
                  <a:srgbClr val="BDC1C1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فهرست:</a:t>
            </a:r>
          </a:p>
        </p:txBody>
      </p:sp>
      <p:sp>
        <p:nvSpPr>
          <p:cNvPr id="184" name="Google Shape;195;p34"/>
          <p:cNvSpPr txBox="1"/>
          <p:nvPr/>
        </p:nvSpPr>
        <p:spPr>
          <a:xfrm>
            <a:off x="6124268" y="4128660"/>
            <a:ext cx="12135464" cy="910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43799" tIns="243799" rIns="243799" bIns="243799">
            <a:normAutofit/>
          </a:bodyPr>
          <a:lstStyle/>
          <a:p>
            <a:pPr marL="515937" indent="-515937" algn="r" defTabSz="457200" rtl="1">
              <a:spcBef>
                <a:spcPts val="0"/>
              </a:spcBef>
              <a:buSzPct val="40000"/>
              <a:buBlip>
                <a:blip r:embed="rId2"/>
              </a:buBlip>
              <a:defRPr sz="3900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بیمه سفر چیست</a:t>
            </a:r>
          </a:p>
          <a:p>
            <a:pPr marL="515937" indent="-515937" algn="r" defTabSz="457200" rtl="1">
              <a:spcBef>
                <a:spcPts val="0"/>
              </a:spcBef>
              <a:buSzPct val="40000"/>
              <a:buBlip>
                <a:blip r:embed="rId2"/>
              </a:buBlip>
              <a:defRPr sz="3900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منشور پروژه </a:t>
            </a:r>
          </a:p>
          <a:p>
            <a:pPr marL="515937" indent="-515937" algn="r" defTabSz="457200" rtl="1">
              <a:spcBef>
                <a:spcPts val="0"/>
              </a:spcBef>
              <a:buSzPct val="40000"/>
              <a:buBlip>
                <a:blip r:embed="rId2"/>
              </a:buBlip>
              <a:defRPr sz="3900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WBS</a:t>
            </a:r>
          </a:p>
          <a:p>
            <a:pPr marL="515937" indent="-515937" algn="r" defTabSz="457200" rtl="1">
              <a:spcBef>
                <a:spcPts val="0"/>
              </a:spcBef>
              <a:buSzPct val="40000"/>
              <a:buBlip>
                <a:blip r:embed="rId2"/>
              </a:buBlip>
              <a:defRPr sz="3900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WBS dictionary</a:t>
            </a:r>
          </a:p>
          <a:p>
            <a:pPr marL="515937" indent="-515937" algn="r" defTabSz="457200" rtl="1">
              <a:spcBef>
                <a:spcPts val="0"/>
              </a:spcBef>
              <a:buSzPct val="40000"/>
              <a:buBlip>
                <a:blip r:embed="rId2"/>
              </a:buBlip>
              <a:defRPr sz="3900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Gantt chart</a:t>
            </a:r>
          </a:p>
          <a:p>
            <a:pPr marL="515937" indent="-515937" algn="r" defTabSz="457200" rtl="1">
              <a:spcBef>
                <a:spcPts val="0"/>
              </a:spcBef>
              <a:buSzPct val="40000"/>
              <a:buBlip>
                <a:blip r:embed="rId2"/>
              </a:buBlip>
              <a:defRPr sz="3900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Network diagram</a:t>
            </a:r>
          </a:p>
          <a:p>
            <a:pPr marL="515937" indent="-515937" algn="r" defTabSz="457200" rtl="1">
              <a:spcBef>
                <a:spcPts val="0"/>
              </a:spcBef>
              <a:buSzPct val="40000"/>
              <a:buBlip>
                <a:blip r:embed="rId2"/>
              </a:buBlip>
              <a:defRPr sz="3900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Resource sheet</a:t>
            </a:r>
          </a:p>
          <a:p>
            <a:pPr marL="515937" indent="-515937" algn="r" defTabSz="457200" rtl="1">
              <a:spcBef>
                <a:spcPts val="0"/>
              </a:spcBef>
              <a:buSzPct val="40000"/>
              <a:buBlip>
                <a:blip r:embed="rId2"/>
              </a:buBlip>
              <a:defRPr sz="3900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Cash Flow</a:t>
            </a:r>
          </a:p>
          <a:p>
            <a:pPr marL="515937" indent="-515937" algn="r" defTabSz="457200" rtl="1">
              <a:spcBef>
                <a:spcPts val="0"/>
              </a:spcBef>
              <a:buSzPct val="40000"/>
              <a:buBlip>
                <a:blip r:embed="rId2"/>
              </a:buBlip>
              <a:defRPr sz="3900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Project Overview</a:t>
            </a:r>
          </a:p>
          <a:p>
            <a:pPr marL="515937" indent="-515937" algn="r" defTabSz="457200" rtl="1">
              <a:spcBef>
                <a:spcPts val="0"/>
              </a:spcBef>
              <a:buSzPct val="40000"/>
              <a:buBlip>
                <a:blip r:embed="rId2"/>
              </a:buBlip>
              <a:defRPr sz="3900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Cost Overruns</a:t>
            </a:r>
          </a:p>
          <a:p>
            <a:pPr marL="515937" indent="-515937" algn="r" defTabSz="457200" rtl="1">
              <a:spcBef>
                <a:spcPts val="0"/>
              </a:spcBef>
              <a:buSzPct val="40000"/>
              <a:buBlip>
                <a:blip r:embed="rId2"/>
              </a:buBlip>
              <a:defRPr sz="3900">
                <a:solidFill>
                  <a:srgbClr val="C9CDC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Earned Value Report</a:t>
            </a:r>
          </a:p>
        </p:txBody>
      </p:sp>
      <p:sp>
        <p:nvSpPr>
          <p:cNvPr id="185" name="Chart Document"/>
          <p:cNvSpPr/>
          <p:nvPr/>
        </p:nvSpPr>
        <p:spPr>
          <a:xfrm>
            <a:off x="4595899" y="7230668"/>
            <a:ext cx="2884906" cy="3735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3" y="21600"/>
                  <a:pt x="21599" y="21528"/>
                  <a:pt x="21599" y="21438"/>
                </a:cubicBezTo>
                <a:lnTo>
                  <a:pt x="21599" y="5895"/>
                </a:lnTo>
                <a:cubicBezTo>
                  <a:pt x="21600" y="5863"/>
                  <a:pt x="21565" y="5837"/>
                  <a:pt x="21524" y="5837"/>
                </a:cubicBezTo>
                <a:lnTo>
                  <a:pt x="14256" y="5837"/>
                </a:lnTo>
                <a:cubicBezTo>
                  <a:pt x="14139" y="5837"/>
                  <a:pt x="14043" y="5765"/>
                  <a:pt x="14043" y="5674"/>
                </a:cubicBezTo>
                <a:lnTo>
                  <a:pt x="14043" y="58"/>
                </a:lnTo>
                <a:cubicBezTo>
                  <a:pt x="14043" y="26"/>
                  <a:pt x="14009" y="0"/>
                  <a:pt x="13968" y="0"/>
                </a:cubicBezTo>
                <a:lnTo>
                  <a:pt x="213" y="0"/>
                </a:lnTo>
                <a:close/>
                <a:moveTo>
                  <a:pt x="15017" y="86"/>
                </a:moveTo>
                <a:cubicBezTo>
                  <a:pt x="14991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7" y="5120"/>
                  <a:pt x="15184" y="5120"/>
                </a:cubicBezTo>
                <a:lnTo>
                  <a:pt x="21418" y="5120"/>
                </a:lnTo>
                <a:cubicBezTo>
                  <a:pt x="21485" y="5120"/>
                  <a:pt x="21518" y="5058"/>
                  <a:pt x="21471" y="5021"/>
                </a:cubicBezTo>
                <a:lnTo>
                  <a:pt x="15100" y="99"/>
                </a:lnTo>
                <a:cubicBezTo>
                  <a:pt x="15076" y="81"/>
                  <a:pt x="15044" y="78"/>
                  <a:pt x="15017" y="86"/>
                </a:cubicBezTo>
                <a:close/>
                <a:moveTo>
                  <a:pt x="9656" y="7345"/>
                </a:moveTo>
                <a:lnTo>
                  <a:pt x="11938" y="7345"/>
                </a:lnTo>
                <a:cubicBezTo>
                  <a:pt x="11983" y="7345"/>
                  <a:pt x="12018" y="7374"/>
                  <a:pt x="12018" y="7408"/>
                </a:cubicBezTo>
                <a:lnTo>
                  <a:pt x="12018" y="15086"/>
                </a:lnTo>
                <a:cubicBezTo>
                  <a:pt x="12018" y="15120"/>
                  <a:pt x="11983" y="15149"/>
                  <a:pt x="11938" y="15149"/>
                </a:cubicBezTo>
                <a:lnTo>
                  <a:pt x="9656" y="15149"/>
                </a:lnTo>
                <a:cubicBezTo>
                  <a:pt x="9611" y="15149"/>
                  <a:pt x="9574" y="15120"/>
                  <a:pt x="9574" y="15086"/>
                </a:cubicBezTo>
                <a:lnTo>
                  <a:pt x="9574" y="7408"/>
                </a:lnTo>
                <a:cubicBezTo>
                  <a:pt x="9574" y="7374"/>
                  <a:pt x="9611" y="7345"/>
                  <a:pt x="9656" y="7345"/>
                </a:cubicBezTo>
                <a:close/>
                <a:moveTo>
                  <a:pt x="13164" y="9590"/>
                </a:moveTo>
                <a:lnTo>
                  <a:pt x="15445" y="9590"/>
                </a:lnTo>
                <a:cubicBezTo>
                  <a:pt x="15490" y="9590"/>
                  <a:pt x="15527" y="9617"/>
                  <a:pt x="15527" y="9652"/>
                </a:cubicBezTo>
                <a:lnTo>
                  <a:pt x="15527" y="15088"/>
                </a:lnTo>
                <a:cubicBezTo>
                  <a:pt x="15527" y="15122"/>
                  <a:pt x="15490" y="15149"/>
                  <a:pt x="15445" y="15149"/>
                </a:cubicBezTo>
                <a:lnTo>
                  <a:pt x="13164" y="15149"/>
                </a:lnTo>
                <a:cubicBezTo>
                  <a:pt x="13119" y="15149"/>
                  <a:pt x="13084" y="15122"/>
                  <a:pt x="13084" y="15088"/>
                </a:cubicBezTo>
                <a:lnTo>
                  <a:pt x="13084" y="9652"/>
                </a:lnTo>
                <a:cubicBezTo>
                  <a:pt x="13084" y="9617"/>
                  <a:pt x="13119" y="9590"/>
                  <a:pt x="13164" y="9590"/>
                </a:cubicBezTo>
                <a:close/>
                <a:moveTo>
                  <a:pt x="6147" y="11440"/>
                </a:moveTo>
                <a:lnTo>
                  <a:pt x="8428" y="11440"/>
                </a:lnTo>
                <a:cubicBezTo>
                  <a:pt x="8473" y="11440"/>
                  <a:pt x="8511" y="11467"/>
                  <a:pt x="8511" y="11502"/>
                </a:cubicBezTo>
                <a:lnTo>
                  <a:pt x="8511" y="15086"/>
                </a:lnTo>
                <a:cubicBezTo>
                  <a:pt x="8511" y="15120"/>
                  <a:pt x="8473" y="15149"/>
                  <a:pt x="8428" y="15149"/>
                </a:cubicBezTo>
                <a:lnTo>
                  <a:pt x="6147" y="15149"/>
                </a:lnTo>
                <a:cubicBezTo>
                  <a:pt x="6102" y="15149"/>
                  <a:pt x="6067" y="15120"/>
                  <a:pt x="6067" y="15086"/>
                </a:cubicBezTo>
                <a:lnTo>
                  <a:pt x="6067" y="11502"/>
                </a:lnTo>
                <a:cubicBezTo>
                  <a:pt x="6067" y="11467"/>
                  <a:pt x="6102" y="11440"/>
                  <a:pt x="6147" y="11440"/>
                </a:cubicBezTo>
                <a:close/>
                <a:moveTo>
                  <a:pt x="3933" y="15866"/>
                </a:moveTo>
                <a:lnTo>
                  <a:pt x="17662" y="15866"/>
                </a:lnTo>
                <a:cubicBezTo>
                  <a:pt x="17707" y="15866"/>
                  <a:pt x="17742" y="15895"/>
                  <a:pt x="17742" y="15929"/>
                </a:cubicBezTo>
                <a:lnTo>
                  <a:pt x="17746" y="16878"/>
                </a:lnTo>
                <a:cubicBezTo>
                  <a:pt x="17746" y="16913"/>
                  <a:pt x="17709" y="16941"/>
                  <a:pt x="17664" y="16941"/>
                </a:cubicBezTo>
                <a:lnTo>
                  <a:pt x="3935" y="16941"/>
                </a:lnTo>
                <a:cubicBezTo>
                  <a:pt x="3890" y="16941"/>
                  <a:pt x="3853" y="16912"/>
                  <a:pt x="3853" y="16878"/>
                </a:cubicBezTo>
                <a:lnTo>
                  <a:pt x="3850" y="15929"/>
                </a:lnTo>
                <a:cubicBezTo>
                  <a:pt x="3850" y="15895"/>
                  <a:pt x="3888" y="15866"/>
                  <a:pt x="3933" y="15866"/>
                </a:cubicBezTo>
                <a:close/>
              </a:path>
            </a:pathLst>
          </a:cu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86" name="Circle"/>
          <p:cNvSpPr/>
          <p:nvPr/>
        </p:nvSpPr>
        <p:spPr>
          <a:xfrm>
            <a:off x="20260635" y="1810294"/>
            <a:ext cx="508001" cy="5080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ircle"/>
          <p:cNvSpPr/>
          <p:nvPr/>
        </p:nvSpPr>
        <p:spPr>
          <a:xfrm>
            <a:off x="20260634" y="1810294"/>
            <a:ext cx="508001" cy="5080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89" name="Google Shape;195;p34"/>
          <p:cNvSpPr txBox="1"/>
          <p:nvPr/>
        </p:nvSpPr>
        <p:spPr>
          <a:xfrm>
            <a:off x="4306057" y="4811530"/>
            <a:ext cx="16462578" cy="4902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43799" tIns="243799" rIns="243799" bIns="243799">
            <a:noAutofit/>
          </a:bodyPr>
          <a:lstStyle/>
          <a:p>
            <a:pPr marL="396875" indent="-396875" algn="r" defTabSz="457200" rtl="1">
              <a:spcBef>
                <a:spcPts val="1200"/>
              </a:spcBef>
              <a:buSzPct val="40000"/>
              <a:buBlip>
                <a:blip r:embed="rId2"/>
              </a:buBlip>
              <a:defRPr sz="3500">
                <a:solidFill>
                  <a:srgbClr val="A6AAA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fa-IR" sz="4000" dirty="0"/>
              <a:t>شرکت هواپیمایی </a:t>
            </a:r>
            <a:r>
              <a:rPr lang="en-US" sz="4000" dirty="0"/>
              <a:t>API</a:t>
            </a:r>
            <a:r>
              <a:rPr lang="fa-IR" sz="4000" dirty="0"/>
              <a:t> مربوط به برنامه ما را در قسمت پرداخت سایت خود قرار می دهد.</a:t>
            </a:r>
            <a:endParaRPr lang="en-US" sz="4000" dirty="0"/>
          </a:p>
          <a:p>
            <a:pPr marL="396875" indent="-396875" algn="r" defTabSz="457200" rtl="1">
              <a:spcBef>
                <a:spcPts val="1200"/>
              </a:spcBef>
              <a:buSzPct val="40000"/>
              <a:buBlip>
                <a:blip r:embed="rId2"/>
              </a:buBlip>
              <a:defRPr sz="3500">
                <a:solidFill>
                  <a:srgbClr val="A6AAA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fa-IR" sz="4000" dirty="0"/>
              <a:t>به کمک این </a:t>
            </a:r>
            <a:r>
              <a:rPr lang="en-US" sz="4000" dirty="0"/>
              <a:t>API</a:t>
            </a:r>
            <a:r>
              <a:rPr lang="fa-IR" sz="4000" dirty="0"/>
              <a:t> </a:t>
            </a:r>
            <a:r>
              <a:rPr sz="4000" dirty="0" err="1"/>
              <a:t>مشتريان</a:t>
            </a:r>
            <a:r>
              <a:rPr sz="4000" dirty="0"/>
              <a:t> </a:t>
            </a:r>
            <a:r>
              <a:rPr sz="4000" dirty="0" err="1"/>
              <a:t>هنگام</a:t>
            </a:r>
            <a:r>
              <a:rPr sz="4000" dirty="0"/>
              <a:t> </a:t>
            </a:r>
            <a:r>
              <a:rPr sz="4000" dirty="0" err="1"/>
              <a:t>رزرو</a:t>
            </a:r>
            <a:r>
              <a:rPr sz="4000" dirty="0"/>
              <a:t> </a:t>
            </a:r>
            <a:r>
              <a:rPr sz="4000" dirty="0" err="1"/>
              <a:t>سفر</a:t>
            </a:r>
            <a:r>
              <a:rPr sz="4000" dirty="0"/>
              <a:t> </a:t>
            </a:r>
            <a:r>
              <a:rPr sz="4000" dirty="0" err="1"/>
              <a:t>های</a:t>
            </a:r>
            <a:r>
              <a:rPr sz="4000" dirty="0"/>
              <a:t> </a:t>
            </a:r>
            <a:r>
              <a:rPr sz="4000" dirty="0" err="1"/>
              <a:t>خود</a:t>
            </a:r>
            <a:r>
              <a:rPr sz="4000" dirty="0"/>
              <a:t> </a:t>
            </a:r>
            <a:r>
              <a:rPr sz="4000" dirty="0" err="1"/>
              <a:t>از</a:t>
            </a:r>
            <a:r>
              <a:rPr sz="4000" dirty="0"/>
              <a:t> </a:t>
            </a:r>
            <a:r>
              <a:rPr sz="4000" dirty="0" err="1"/>
              <a:t>يک</a:t>
            </a:r>
            <a:r>
              <a:rPr sz="4000" dirty="0"/>
              <a:t> </a:t>
            </a:r>
            <a:r>
              <a:rPr sz="4000" dirty="0" err="1"/>
              <a:t>قابليت</a:t>
            </a:r>
            <a:r>
              <a:rPr sz="4000" dirty="0"/>
              <a:t> </a:t>
            </a:r>
            <a:r>
              <a:rPr sz="4000" dirty="0" err="1"/>
              <a:t>اضافه</a:t>
            </a:r>
            <a:r>
              <a:rPr sz="4000" dirty="0"/>
              <a:t> </a:t>
            </a:r>
            <a:r>
              <a:rPr sz="4000" dirty="0" err="1"/>
              <a:t>به</a:t>
            </a:r>
            <a:r>
              <a:rPr sz="4000" dirty="0"/>
              <a:t> </a:t>
            </a:r>
            <a:r>
              <a:rPr sz="4000" dirty="0" err="1"/>
              <a:t>نام</a:t>
            </a:r>
            <a:r>
              <a:rPr sz="4000" dirty="0"/>
              <a:t> </a:t>
            </a:r>
            <a:r>
              <a:rPr sz="4000" dirty="0" err="1"/>
              <a:t>بيمه</a:t>
            </a:r>
            <a:r>
              <a:rPr sz="4000" dirty="0"/>
              <a:t> ی </a:t>
            </a:r>
            <a:r>
              <a:rPr sz="4000" dirty="0" err="1"/>
              <a:t>سفر</a:t>
            </a:r>
            <a:r>
              <a:rPr sz="4000" dirty="0"/>
              <a:t> </a:t>
            </a:r>
            <a:r>
              <a:rPr sz="4000" dirty="0" err="1"/>
              <a:t>برخوردارند</a:t>
            </a:r>
            <a:r>
              <a:rPr sz="4000" dirty="0"/>
              <a:t> و </a:t>
            </a:r>
            <a:r>
              <a:rPr sz="4000" dirty="0" err="1"/>
              <a:t>در</a:t>
            </a:r>
            <a:r>
              <a:rPr sz="4000" dirty="0"/>
              <a:t> </a:t>
            </a:r>
            <a:r>
              <a:rPr sz="4000" dirty="0" err="1"/>
              <a:t>صورت</a:t>
            </a:r>
            <a:r>
              <a:rPr sz="4000" dirty="0"/>
              <a:t> </a:t>
            </a:r>
            <a:r>
              <a:rPr sz="4000" dirty="0" err="1"/>
              <a:t>انتخاب</a:t>
            </a:r>
            <a:r>
              <a:rPr sz="4000" dirty="0"/>
              <a:t> </a:t>
            </a:r>
            <a:r>
              <a:rPr sz="4000" dirty="0" err="1"/>
              <a:t>اين</a:t>
            </a:r>
            <a:r>
              <a:rPr sz="4000" dirty="0"/>
              <a:t> </a:t>
            </a:r>
            <a:r>
              <a:rPr sz="4000" dirty="0" err="1"/>
              <a:t>گزينه</a:t>
            </a:r>
            <a:r>
              <a:rPr sz="4000" dirty="0"/>
              <a:t> </a:t>
            </a:r>
            <a:r>
              <a:rPr sz="4000" dirty="0" err="1"/>
              <a:t>با</a:t>
            </a:r>
            <a:r>
              <a:rPr sz="4000" dirty="0"/>
              <a:t> </a:t>
            </a:r>
            <a:r>
              <a:rPr sz="4000" dirty="0" err="1"/>
              <a:t>پرداخت</a:t>
            </a:r>
            <a:r>
              <a:rPr sz="4000" dirty="0"/>
              <a:t> ١٪ </a:t>
            </a:r>
            <a:r>
              <a:rPr sz="4000" dirty="0" err="1"/>
              <a:t>اضافه</a:t>
            </a:r>
            <a:r>
              <a:rPr sz="4000" dirty="0"/>
              <a:t> </a:t>
            </a:r>
            <a:r>
              <a:rPr sz="4000" dirty="0" err="1"/>
              <a:t>تر</a:t>
            </a:r>
            <a:r>
              <a:rPr sz="4000" dirty="0"/>
              <a:t> </a:t>
            </a:r>
            <a:r>
              <a:rPr sz="4000" dirty="0" err="1"/>
              <a:t>می</a:t>
            </a:r>
            <a:r>
              <a:rPr sz="4000" dirty="0"/>
              <a:t> </a:t>
            </a:r>
            <a:r>
              <a:rPr sz="4000" dirty="0" err="1"/>
              <a:t>توانند</a:t>
            </a:r>
            <a:r>
              <a:rPr sz="4000" dirty="0"/>
              <a:t> </a:t>
            </a:r>
            <a:r>
              <a:rPr sz="4000" dirty="0" err="1"/>
              <a:t>بليط</a:t>
            </a:r>
            <a:r>
              <a:rPr sz="4000" dirty="0"/>
              <a:t> </a:t>
            </a:r>
            <a:r>
              <a:rPr sz="4000" dirty="0" err="1"/>
              <a:t>خريده</a:t>
            </a:r>
            <a:r>
              <a:rPr sz="4000" dirty="0"/>
              <a:t> </a:t>
            </a:r>
            <a:r>
              <a:rPr sz="4000" dirty="0" err="1"/>
              <a:t>شده</a:t>
            </a:r>
            <a:r>
              <a:rPr sz="4000" dirty="0"/>
              <a:t> </a:t>
            </a:r>
            <a:r>
              <a:rPr sz="4000" dirty="0" err="1"/>
              <a:t>خود</a:t>
            </a:r>
            <a:r>
              <a:rPr sz="4000" dirty="0"/>
              <a:t> </a:t>
            </a:r>
            <a:r>
              <a:rPr sz="4000" dirty="0" err="1"/>
              <a:t>را</a:t>
            </a:r>
            <a:r>
              <a:rPr sz="4000" dirty="0"/>
              <a:t> </a:t>
            </a:r>
            <a:r>
              <a:rPr sz="4000" dirty="0" err="1"/>
              <a:t>بيمه</a:t>
            </a:r>
            <a:r>
              <a:rPr sz="4000" dirty="0"/>
              <a:t> </a:t>
            </a:r>
            <a:r>
              <a:rPr sz="4000" dirty="0" err="1"/>
              <a:t>کنند</a:t>
            </a:r>
            <a:r>
              <a:rPr lang="en-US" sz="4000" dirty="0"/>
              <a:t>.</a:t>
            </a:r>
            <a:r>
              <a:rPr sz="4000" dirty="0"/>
              <a:t> </a:t>
            </a:r>
            <a:endParaRPr lang="fa-IR" sz="4000" dirty="0"/>
          </a:p>
          <a:p>
            <a:pPr marL="396875" indent="-396875" algn="r" defTabSz="457200" rtl="1">
              <a:spcBef>
                <a:spcPts val="1200"/>
              </a:spcBef>
              <a:buSzPct val="40000"/>
              <a:buBlip>
                <a:blip r:embed="rId2"/>
              </a:buBlip>
              <a:defRPr sz="3500">
                <a:solidFill>
                  <a:srgbClr val="A6AAA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000" dirty="0" err="1"/>
              <a:t>اگر</a:t>
            </a:r>
            <a:r>
              <a:rPr sz="4000" dirty="0"/>
              <a:t> </a:t>
            </a:r>
            <a:r>
              <a:rPr sz="4000" dirty="0" err="1"/>
              <a:t>خريدار</a:t>
            </a:r>
            <a:r>
              <a:rPr sz="4000" dirty="0"/>
              <a:t> </a:t>
            </a:r>
            <a:r>
              <a:rPr sz="4000" dirty="0" err="1"/>
              <a:t>بليط</a:t>
            </a:r>
            <a:r>
              <a:rPr sz="4000" dirty="0"/>
              <a:t> </a:t>
            </a:r>
            <a:r>
              <a:rPr sz="4000" dirty="0" err="1"/>
              <a:t>به</a:t>
            </a:r>
            <a:r>
              <a:rPr sz="4000" dirty="0"/>
              <a:t> </a:t>
            </a:r>
            <a:r>
              <a:rPr sz="4000" dirty="0" err="1"/>
              <a:t>دلايل</a:t>
            </a:r>
            <a:r>
              <a:rPr sz="4000" dirty="0"/>
              <a:t> </a:t>
            </a:r>
            <a:r>
              <a:rPr sz="4000" dirty="0" err="1"/>
              <a:t>مختلف</a:t>
            </a:r>
            <a:r>
              <a:rPr lang="en-US" sz="4000" dirty="0"/>
              <a:t> </a:t>
            </a:r>
            <a:r>
              <a:rPr sz="4000" dirty="0" err="1"/>
              <a:t>خواستار</a:t>
            </a:r>
            <a:r>
              <a:rPr sz="4000" dirty="0"/>
              <a:t> </a:t>
            </a:r>
            <a:r>
              <a:rPr sz="4000" dirty="0" err="1"/>
              <a:t>کنسل</a:t>
            </a:r>
            <a:r>
              <a:rPr sz="4000" dirty="0"/>
              <a:t> </a:t>
            </a:r>
            <a:r>
              <a:rPr sz="4000" dirty="0" err="1"/>
              <a:t>کردن</a:t>
            </a:r>
            <a:r>
              <a:rPr sz="4000" dirty="0"/>
              <a:t> </a:t>
            </a:r>
            <a:r>
              <a:rPr sz="4000" dirty="0" err="1"/>
              <a:t>سفر</a:t>
            </a:r>
            <a:r>
              <a:rPr sz="4000" dirty="0"/>
              <a:t> </a:t>
            </a:r>
            <a:r>
              <a:rPr sz="4000" dirty="0" err="1"/>
              <a:t>يا</a:t>
            </a:r>
            <a:r>
              <a:rPr sz="4000" dirty="0"/>
              <a:t> </a:t>
            </a:r>
            <a:r>
              <a:rPr sz="4000" dirty="0" err="1"/>
              <a:t>تغيير</a:t>
            </a:r>
            <a:r>
              <a:rPr sz="4000" dirty="0"/>
              <a:t> </a:t>
            </a:r>
            <a:r>
              <a:rPr sz="4000" dirty="0" err="1"/>
              <a:t>تاريخ</a:t>
            </a:r>
            <a:r>
              <a:rPr sz="4000" dirty="0"/>
              <a:t> </a:t>
            </a:r>
            <a:r>
              <a:rPr sz="4000" dirty="0" err="1"/>
              <a:t>سفر</a:t>
            </a:r>
            <a:r>
              <a:rPr sz="4000" dirty="0"/>
              <a:t> </a:t>
            </a:r>
            <a:r>
              <a:rPr sz="4000" dirty="0" err="1"/>
              <a:t>خود</a:t>
            </a:r>
            <a:r>
              <a:rPr sz="4000" dirty="0"/>
              <a:t> </a:t>
            </a:r>
            <a:r>
              <a:rPr sz="4000" dirty="0" err="1"/>
              <a:t>باشد</a:t>
            </a:r>
            <a:r>
              <a:rPr sz="4000" dirty="0"/>
              <a:t>، </a:t>
            </a:r>
            <a:r>
              <a:rPr sz="4000" dirty="0" err="1"/>
              <a:t>می</a:t>
            </a:r>
            <a:r>
              <a:rPr sz="4000" dirty="0"/>
              <a:t> </a:t>
            </a:r>
            <a:r>
              <a:rPr sz="4000" dirty="0" err="1"/>
              <a:t>تواند</a:t>
            </a:r>
            <a:r>
              <a:rPr sz="4000" dirty="0"/>
              <a:t> </a:t>
            </a:r>
            <a:r>
              <a:rPr sz="4000" dirty="0" err="1"/>
              <a:t>بدون</a:t>
            </a:r>
            <a:r>
              <a:rPr sz="4000" dirty="0"/>
              <a:t> </a:t>
            </a:r>
            <a:r>
              <a:rPr sz="4000" dirty="0" err="1"/>
              <a:t>هزينه</a:t>
            </a:r>
            <a:r>
              <a:rPr sz="4000" dirty="0"/>
              <a:t> ی  </a:t>
            </a:r>
            <a:r>
              <a:rPr sz="4000" dirty="0" err="1"/>
              <a:t>مالی</a:t>
            </a:r>
            <a:r>
              <a:rPr sz="4000" dirty="0"/>
              <a:t> </a:t>
            </a:r>
            <a:r>
              <a:rPr lang="fa-IR" sz="4000" dirty="0"/>
              <a:t>از </a:t>
            </a:r>
            <a:r>
              <a:rPr lang="fa-IR" sz="4000" b="1" dirty="0"/>
              <a:t>طریق سایت و اپلیکیشن </a:t>
            </a:r>
            <a:r>
              <a:rPr lang="fa-IR" sz="4000" dirty="0"/>
              <a:t>ما </a:t>
            </a:r>
            <a:r>
              <a:rPr sz="4000" dirty="0" err="1"/>
              <a:t>آن</a:t>
            </a:r>
            <a:r>
              <a:rPr sz="4000" dirty="0"/>
              <a:t> </a:t>
            </a:r>
            <a:r>
              <a:rPr sz="4000" dirty="0" err="1"/>
              <a:t>را</a:t>
            </a:r>
            <a:r>
              <a:rPr sz="4000" dirty="0"/>
              <a:t> </a:t>
            </a:r>
            <a:r>
              <a:rPr sz="4000" dirty="0" err="1"/>
              <a:t>به</a:t>
            </a:r>
            <a:r>
              <a:rPr sz="4000" dirty="0"/>
              <a:t> </a:t>
            </a:r>
            <a:r>
              <a:rPr sz="4000" dirty="0" err="1"/>
              <a:t>طور</a:t>
            </a:r>
            <a:r>
              <a:rPr sz="4000" dirty="0"/>
              <a:t> </a:t>
            </a:r>
            <a:r>
              <a:rPr sz="4000" dirty="0" err="1"/>
              <a:t>رايگان</a:t>
            </a:r>
            <a:r>
              <a:rPr sz="4000" dirty="0"/>
              <a:t> </a:t>
            </a:r>
            <a:r>
              <a:rPr sz="4000" dirty="0" err="1"/>
              <a:t>جايگزين</a:t>
            </a:r>
            <a:r>
              <a:rPr sz="4000" dirty="0"/>
              <a:t> </a:t>
            </a:r>
            <a:r>
              <a:rPr sz="4000" dirty="0" err="1"/>
              <a:t>کند</a:t>
            </a:r>
            <a:r>
              <a:rPr sz="4000" dirty="0"/>
              <a:t> </a:t>
            </a:r>
            <a:r>
              <a:rPr sz="4000" dirty="0" err="1"/>
              <a:t>يا</a:t>
            </a:r>
            <a:r>
              <a:rPr sz="4000" dirty="0"/>
              <a:t> </a:t>
            </a:r>
            <a:r>
              <a:rPr sz="4000" dirty="0" err="1"/>
              <a:t>به</a:t>
            </a:r>
            <a:r>
              <a:rPr sz="4000" dirty="0"/>
              <a:t> </a:t>
            </a:r>
            <a:r>
              <a:rPr sz="4000" dirty="0" err="1"/>
              <a:t>طور</a:t>
            </a:r>
            <a:r>
              <a:rPr sz="4000" dirty="0"/>
              <a:t> </a:t>
            </a:r>
            <a:r>
              <a:rPr sz="4000" dirty="0" err="1"/>
              <a:t>کامل</a:t>
            </a:r>
            <a:r>
              <a:rPr sz="4000" dirty="0"/>
              <a:t> </a:t>
            </a:r>
            <a:r>
              <a:rPr sz="4000" dirty="0" err="1"/>
              <a:t>پول</a:t>
            </a:r>
            <a:r>
              <a:rPr sz="4000" dirty="0"/>
              <a:t> </a:t>
            </a:r>
            <a:r>
              <a:rPr sz="4000" dirty="0" err="1"/>
              <a:t>خود</a:t>
            </a:r>
            <a:r>
              <a:rPr sz="4000" dirty="0"/>
              <a:t> </a:t>
            </a:r>
            <a:r>
              <a:rPr sz="4000" dirty="0" err="1"/>
              <a:t>را</a:t>
            </a:r>
            <a:r>
              <a:rPr sz="4000" dirty="0"/>
              <a:t> </a:t>
            </a:r>
            <a:r>
              <a:rPr sz="4000" dirty="0" err="1"/>
              <a:t>پس</a:t>
            </a:r>
            <a:r>
              <a:rPr sz="4000" dirty="0"/>
              <a:t> </a:t>
            </a:r>
            <a:r>
              <a:rPr sz="4000" dirty="0" err="1"/>
              <a:t>بگيرد</a:t>
            </a:r>
            <a:r>
              <a:rPr sz="4000" dirty="0"/>
              <a:t>.</a:t>
            </a:r>
            <a:endParaRPr lang="fa-IR" sz="4000" dirty="0"/>
          </a:p>
        </p:txBody>
      </p:sp>
      <p:sp>
        <p:nvSpPr>
          <p:cNvPr id="190" name="Google Shape;195;p34"/>
          <p:cNvSpPr txBox="1"/>
          <p:nvPr/>
        </p:nvSpPr>
        <p:spPr>
          <a:xfrm>
            <a:off x="13573940" y="1739733"/>
            <a:ext cx="7687393" cy="153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43799" tIns="243799" rIns="243799" bIns="243799" anchor="ctr">
            <a:normAutofit/>
          </a:bodyPr>
          <a:lstStyle>
            <a:lvl1pPr algn="ctr" defTabSz="1731220" rtl="1">
              <a:lnSpc>
                <a:spcPct val="90000"/>
              </a:lnSpc>
              <a:spcBef>
                <a:spcPts val="3100"/>
              </a:spcBef>
              <a:defRPr sz="6390">
                <a:solidFill>
                  <a:srgbClr val="BDC1C1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بیمه سفر چیست: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cons8-website-100.png" descr="icons8-website-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660" y="7901489"/>
            <a:ext cx="1626408" cy="1626408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Female"/>
          <p:cNvSpPr/>
          <p:nvPr/>
        </p:nvSpPr>
        <p:spPr>
          <a:xfrm>
            <a:off x="9169479" y="4905953"/>
            <a:ext cx="735319" cy="1626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7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94" name="Male"/>
          <p:cNvSpPr/>
          <p:nvPr/>
        </p:nvSpPr>
        <p:spPr>
          <a:xfrm>
            <a:off x="8094547" y="4905953"/>
            <a:ext cx="602749" cy="1626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pic>
        <p:nvPicPr>
          <p:cNvPr id="195" name="icons8-website-100.png" descr="icons8-website-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750" y="7877200"/>
            <a:ext cx="1626408" cy="1626409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1%"/>
          <p:cNvSpPr txBox="1"/>
          <p:nvPr/>
        </p:nvSpPr>
        <p:spPr>
          <a:xfrm>
            <a:off x="8388870" y="8263843"/>
            <a:ext cx="1029988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600">
                <a:solidFill>
                  <a:schemeClr val="accent5"/>
                </a:solidFill>
              </a:defRPr>
            </a:lvl1pPr>
          </a:lstStyle>
          <a:p>
            <a:r>
              <a:t>1%</a:t>
            </a:r>
          </a:p>
        </p:txBody>
      </p:sp>
      <p:sp>
        <p:nvSpPr>
          <p:cNvPr id="197" name="وب سایت شرکت هواپیمایی"/>
          <p:cNvSpPr txBox="1"/>
          <p:nvPr/>
        </p:nvSpPr>
        <p:spPr>
          <a:xfrm>
            <a:off x="6686813" y="9658700"/>
            <a:ext cx="433923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r>
              <a:t>وب ‌سایت شرکت هواپیمایی</a:t>
            </a:r>
          </a:p>
        </p:txBody>
      </p:sp>
      <p:sp>
        <p:nvSpPr>
          <p:cNvPr id="198" name="وب سایت شرکت ما"/>
          <p:cNvSpPr txBox="1"/>
          <p:nvPr/>
        </p:nvSpPr>
        <p:spPr>
          <a:xfrm>
            <a:off x="14536743" y="9658700"/>
            <a:ext cx="300642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r>
              <a:t>وب سایت شرکت ما</a:t>
            </a:r>
          </a:p>
        </p:txBody>
      </p:sp>
      <p:pic>
        <p:nvPicPr>
          <p:cNvPr id="199" name="output-onlinepngtools.png" descr="output-onlinepngtoo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0100" y="4614257"/>
            <a:ext cx="1979708" cy="1848243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شرکت بیمه"/>
          <p:cNvSpPr txBox="1"/>
          <p:nvPr/>
        </p:nvSpPr>
        <p:spPr>
          <a:xfrm>
            <a:off x="15109477" y="6653677"/>
            <a:ext cx="182225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r>
              <a:t>شرکت بیمه</a:t>
            </a:r>
          </a:p>
        </p:txBody>
      </p:sp>
      <p:sp>
        <p:nvSpPr>
          <p:cNvPr id="201" name="x$"/>
          <p:cNvSpPr txBox="1"/>
          <p:nvPr/>
        </p:nvSpPr>
        <p:spPr>
          <a:xfrm>
            <a:off x="15524960" y="5087528"/>
            <a:ext cx="1029988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600">
                <a:solidFill>
                  <a:schemeClr val="accent5"/>
                </a:solidFill>
              </a:defRPr>
            </a:lvl1pPr>
          </a:lstStyle>
          <a:p>
            <a:r>
              <a:t> x$</a:t>
            </a:r>
          </a:p>
        </p:txBody>
      </p:sp>
      <p:sp>
        <p:nvSpPr>
          <p:cNvPr id="202" name="Line"/>
          <p:cNvSpPr/>
          <p:nvPr/>
        </p:nvSpPr>
        <p:spPr>
          <a:xfrm>
            <a:off x="8856429" y="6629792"/>
            <a:ext cx="1" cy="1140894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203" name="Line"/>
          <p:cNvSpPr/>
          <p:nvPr/>
        </p:nvSpPr>
        <p:spPr>
          <a:xfrm flipV="1">
            <a:off x="9877441" y="6567280"/>
            <a:ext cx="4280471" cy="2129639"/>
          </a:xfrm>
          <a:prstGeom prst="line">
            <a:avLst/>
          </a:prstGeom>
          <a:ln w="381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204" name="Line"/>
          <p:cNvSpPr/>
          <p:nvPr/>
        </p:nvSpPr>
        <p:spPr>
          <a:xfrm>
            <a:off x="9877383" y="8690404"/>
            <a:ext cx="4272101" cy="1"/>
          </a:xfrm>
          <a:prstGeom prst="line">
            <a:avLst/>
          </a:prstGeom>
          <a:ln w="381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205" name="اطلاعت سفر کاربر"/>
          <p:cNvSpPr txBox="1"/>
          <p:nvPr/>
        </p:nvSpPr>
        <p:spPr>
          <a:xfrm>
            <a:off x="10119695" y="8118238"/>
            <a:ext cx="37874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>
                <a:solidFill>
                  <a:srgbClr val="FFFFFF"/>
                </a:solidFill>
              </a:defRPr>
            </a:lvl1pPr>
          </a:lstStyle>
          <a:p>
            <a:r>
              <a:t>اطلاعت سفر کاربر</a:t>
            </a:r>
          </a:p>
        </p:txBody>
      </p:sp>
      <p:sp>
        <p:nvSpPr>
          <p:cNvPr id="206" name="خرید بلیط"/>
          <p:cNvSpPr txBox="1"/>
          <p:nvPr/>
        </p:nvSpPr>
        <p:spPr>
          <a:xfrm>
            <a:off x="4863956" y="6889089"/>
            <a:ext cx="37874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>
                <a:solidFill>
                  <a:srgbClr val="FFFFFF"/>
                </a:solidFill>
              </a:defRPr>
            </a:lvl1pPr>
          </a:lstStyle>
          <a:p>
            <a:r>
              <a:t>خرید بلیط</a:t>
            </a:r>
          </a:p>
        </p:txBody>
      </p:sp>
      <p:sp>
        <p:nvSpPr>
          <p:cNvPr id="207" name="Google Shape;195;p34"/>
          <p:cNvSpPr txBox="1"/>
          <p:nvPr/>
        </p:nvSpPr>
        <p:spPr>
          <a:xfrm>
            <a:off x="11739102" y="1744331"/>
            <a:ext cx="8601704" cy="1626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43799" tIns="243799" rIns="243799" bIns="243799" anchor="ctr">
            <a:normAutofit/>
          </a:bodyPr>
          <a:lstStyle>
            <a:lvl1pPr algn="ctr" defTabSz="1706837" rtl="1">
              <a:lnSpc>
                <a:spcPct val="90000"/>
              </a:lnSpc>
              <a:spcBef>
                <a:spcPts val="3100"/>
              </a:spcBef>
              <a:defRPr sz="6300">
                <a:solidFill>
                  <a:srgbClr val="BDC1C1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بیمه سفر چگونه عمل می کند:</a:t>
            </a:r>
          </a:p>
        </p:txBody>
      </p:sp>
      <p:sp>
        <p:nvSpPr>
          <p:cNvPr id="208" name="Circle"/>
          <p:cNvSpPr/>
          <p:nvPr/>
        </p:nvSpPr>
        <p:spPr>
          <a:xfrm>
            <a:off x="20260634" y="1810294"/>
            <a:ext cx="508001" cy="5080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3" animBg="1" advAuto="0"/>
      <p:bldP spid="201" grpId="5" animBg="1" advAuto="0"/>
      <p:bldP spid="202" grpId="1" animBg="1" advAuto="0"/>
      <p:bldP spid="203" grpId="4" animBg="1" advAuto="0"/>
      <p:bldP spid="204" grpId="6" animBg="1" advAuto="0"/>
      <p:bldP spid="205" grpId="7" animBg="1" advAuto="0"/>
      <p:bldP spid="206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emale"/>
          <p:cNvSpPr/>
          <p:nvPr/>
        </p:nvSpPr>
        <p:spPr>
          <a:xfrm>
            <a:off x="9359681" y="4856187"/>
            <a:ext cx="735320" cy="1626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7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211" name="Male"/>
          <p:cNvSpPr/>
          <p:nvPr/>
        </p:nvSpPr>
        <p:spPr>
          <a:xfrm>
            <a:off x="8284750" y="4856187"/>
            <a:ext cx="602749" cy="1626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pic>
        <p:nvPicPr>
          <p:cNvPr id="212" name="icons8-website-100.png" descr="icons8-website-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863" y="7851723"/>
            <a:ext cx="1626408" cy="1626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cons8-website-100.png" descr="icons8-website-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953" y="7827434"/>
            <a:ext cx="1626408" cy="1626408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وب سایت شرکت ما"/>
          <p:cNvSpPr txBox="1"/>
          <p:nvPr/>
        </p:nvSpPr>
        <p:spPr>
          <a:xfrm>
            <a:off x="7543422" y="9608933"/>
            <a:ext cx="300642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r>
              <a:t>وب سایت شرکت ما</a:t>
            </a:r>
          </a:p>
        </p:txBody>
      </p:sp>
      <p:sp>
        <p:nvSpPr>
          <p:cNvPr id="215" name="وب سایت شرکت هواپیمایی"/>
          <p:cNvSpPr txBox="1"/>
          <p:nvPr/>
        </p:nvSpPr>
        <p:spPr>
          <a:xfrm>
            <a:off x="14194379" y="9608933"/>
            <a:ext cx="433923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r>
              <a:t>وب ‌سایت شرکت هواپیمایی</a:t>
            </a:r>
          </a:p>
        </p:txBody>
      </p:sp>
      <p:pic>
        <p:nvPicPr>
          <p:cNvPr id="216" name="output-onlinepngtools.png" descr="output-onlinepngtoo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303" y="4564491"/>
            <a:ext cx="1979709" cy="1848243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شرکت بیمه"/>
          <p:cNvSpPr txBox="1"/>
          <p:nvPr/>
        </p:nvSpPr>
        <p:spPr>
          <a:xfrm>
            <a:off x="15299679" y="6603910"/>
            <a:ext cx="182225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r>
              <a:t>شرکت بیمه</a:t>
            </a:r>
          </a:p>
        </p:txBody>
      </p:sp>
      <p:sp>
        <p:nvSpPr>
          <p:cNvPr id="218" name="(y+z)$"/>
          <p:cNvSpPr txBox="1"/>
          <p:nvPr/>
        </p:nvSpPr>
        <p:spPr>
          <a:xfrm>
            <a:off x="8056779" y="8214076"/>
            <a:ext cx="1979708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600">
                <a:solidFill>
                  <a:schemeClr val="accent5"/>
                </a:solidFill>
              </a:defRPr>
            </a:lvl1pPr>
          </a:lstStyle>
          <a:p>
            <a:r>
              <a:t> (y+z)$</a:t>
            </a:r>
          </a:p>
        </p:txBody>
      </p:sp>
      <p:sp>
        <p:nvSpPr>
          <p:cNvPr id="219" name="Line"/>
          <p:cNvSpPr/>
          <p:nvPr/>
        </p:nvSpPr>
        <p:spPr>
          <a:xfrm>
            <a:off x="9046632" y="6580026"/>
            <a:ext cx="1" cy="1140894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V="1">
            <a:off x="10067643" y="6517514"/>
            <a:ext cx="4280471" cy="2129639"/>
          </a:xfrm>
          <a:prstGeom prst="line">
            <a:avLst/>
          </a:prstGeom>
          <a:ln w="381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>
            <a:off x="10067586" y="8640638"/>
            <a:ext cx="4704428" cy="1"/>
          </a:xfrm>
          <a:prstGeom prst="line">
            <a:avLst/>
          </a:prstGeom>
          <a:ln w="381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222" name="اطلاع به شرکت هواپیمایی"/>
          <p:cNvSpPr txBox="1"/>
          <p:nvPr/>
        </p:nvSpPr>
        <p:spPr>
          <a:xfrm>
            <a:off x="9851422" y="8100222"/>
            <a:ext cx="470442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600">
                <a:solidFill>
                  <a:srgbClr val="FFFFFF"/>
                </a:solidFill>
              </a:defRPr>
            </a:lvl1pPr>
          </a:lstStyle>
          <a:p>
            <a:r>
              <a:t>اطلاع به شرکت هواپیمایی</a:t>
            </a:r>
          </a:p>
        </p:txBody>
      </p:sp>
      <p:sp>
        <p:nvSpPr>
          <p:cNvPr id="223" name="اطلاع به شرکت بیمه"/>
          <p:cNvSpPr txBox="1"/>
          <p:nvPr/>
        </p:nvSpPr>
        <p:spPr>
          <a:xfrm rot="20024894">
            <a:off x="9731034" y="7118217"/>
            <a:ext cx="429802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600">
                <a:solidFill>
                  <a:srgbClr val="FFFFFF"/>
                </a:solidFill>
              </a:defRPr>
            </a:lvl1pPr>
          </a:lstStyle>
          <a:p>
            <a:r>
              <a:t>اطلاع به شرکت بیمه</a:t>
            </a:r>
          </a:p>
        </p:txBody>
      </p:sp>
      <p:sp>
        <p:nvSpPr>
          <p:cNvPr id="224" name="در خواست لغو یا تغییر سفر"/>
          <p:cNvSpPr txBox="1"/>
          <p:nvPr/>
        </p:nvSpPr>
        <p:spPr>
          <a:xfrm>
            <a:off x="4285891" y="6871072"/>
            <a:ext cx="470442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600">
                <a:solidFill>
                  <a:srgbClr val="FFFFFF"/>
                </a:solidFill>
              </a:defRPr>
            </a:lvl1pPr>
          </a:lstStyle>
          <a:p>
            <a:r>
              <a:t>در خواست لغو یا تغییر سفر</a:t>
            </a:r>
          </a:p>
        </p:txBody>
      </p:sp>
      <p:sp>
        <p:nvSpPr>
          <p:cNvPr id="225" name="y$"/>
          <p:cNvSpPr txBox="1"/>
          <p:nvPr/>
        </p:nvSpPr>
        <p:spPr>
          <a:xfrm>
            <a:off x="8579073" y="5218540"/>
            <a:ext cx="1029988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600">
                <a:solidFill>
                  <a:schemeClr val="accent5"/>
                </a:solidFill>
              </a:defRPr>
            </a:lvl1pPr>
          </a:lstStyle>
          <a:p>
            <a:r>
              <a:t> y$</a:t>
            </a:r>
          </a:p>
        </p:txBody>
      </p:sp>
      <p:sp>
        <p:nvSpPr>
          <p:cNvPr id="226" name="Line"/>
          <p:cNvSpPr/>
          <p:nvPr/>
        </p:nvSpPr>
        <p:spPr>
          <a:xfrm>
            <a:off x="10194586" y="8767638"/>
            <a:ext cx="4704428" cy="1"/>
          </a:xfrm>
          <a:prstGeom prst="line">
            <a:avLst/>
          </a:prstGeom>
          <a:ln w="381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227" name="اطلاع به شرکت هواپیمایی"/>
          <p:cNvSpPr txBox="1"/>
          <p:nvPr/>
        </p:nvSpPr>
        <p:spPr>
          <a:xfrm>
            <a:off x="9978422" y="8227222"/>
            <a:ext cx="470442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600">
                <a:solidFill>
                  <a:srgbClr val="FFFFFF"/>
                </a:solidFill>
              </a:defRPr>
            </a:lvl1pPr>
          </a:lstStyle>
          <a:p>
            <a:r>
              <a:t>اطلاع به شرکت هواپیمایی</a:t>
            </a:r>
          </a:p>
        </p:txBody>
      </p:sp>
      <p:sp>
        <p:nvSpPr>
          <p:cNvPr id="228" name="Google Shape;195;p34"/>
          <p:cNvSpPr txBox="1"/>
          <p:nvPr/>
        </p:nvSpPr>
        <p:spPr>
          <a:xfrm>
            <a:off x="11739102" y="1744331"/>
            <a:ext cx="8601704" cy="1626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43799" tIns="243799" rIns="243799" bIns="243799" anchor="ctr">
            <a:normAutofit/>
          </a:bodyPr>
          <a:lstStyle>
            <a:lvl1pPr algn="ctr" defTabSz="1706837" rtl="1">
              <a:lnSpc>
                <a:spcPct val="90000"/>
              </a:lnSpc>
              <a:spcBef>
                <a:spcPts val="3100"/>
              </a:spcBef>
              <a:defRPr sz="6300">
                <a:solidFill>
                  <a:srgbClr val="BDC1C1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بیمه سفر چگونه عمل می کند:</a:t>
            </a:r>
          </a:p>
        </p:txBody>
      </p:sp>
      <p:sp>
        <p:nvSpPr>
          <p:cNvPr id="229" name="Circle"/>
          <p:cNvSpPr/>
          <p:nvPr/>
        </p:nvSpPr>
        <p:spPr>
          <a:xfrm>
            <a:off x="20260634" y="1810294"/>
            <a:ext cx="508001" cy="5080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3" fill="hold" grpId="1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9" presetClass="entr" fill="hold" grpId="14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11" animBg="1" advAuto="0"/>
      <p:bldP spid="219" grpId="1" animBg="1" advAuto="0"/>
      <p:bldP spid="220" grpId="3" animBg="1" advAuto="0"/>
      <p:bldP spid="220" grpId="8" animBg="1" advAuto="0"/>
      <p:bldP spid="221" grpId="5" animBg="1" advAuto="0"/>
      <p:bldP spid="221" grpId="10" animBg="1" advAuto="0"/>
      <p:bldP spid="222" grpId="6" animBg="1" advAuto="0"/>
      <p:bldP spid="222" grpId="9" animBg="1" advAuto="0"/>
      <p:bldP spid="223" grpId="4" animBg="1" advAuto="0"/>
      <p:bldP spid="223" grpId="7" animBg="1" advAuto="0"/>
      <p:bldP spid="224" grpId="2" animBg="1" advAuto="0"/>
      <p:bldP spid="225" grpId="12" animBg="1" advAuto="0"/>
      <p:bldP spid="226" grpId="13" animBg="1" advAuto="0"/>
      <p:bldP spid="227" grpId="1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95;p34"/>
          <p:cNvSpPr txBox="1"/>
          <p:nvPr/>
        </p:nvSpPr>
        <p:spPr>
          <a:xfrm>
            <a:off x="4035641" y="5106322"/>
            <a:ext cx="16312718" cy="2680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43799" tIns="243799" rIns="243799" bIns="243799" anchor="ctr">
            <a:normAutofit/>
          </a:bodyPr>
          <a:lstStyle>
            <a:lvl1pPr algn="ctr" defTabSz="2316421" rtl="1">
              <a:lnSpc>
                <a:spcPct val="90000"/>
              </a:lnSpc>
              <a:spcBef>
                <a:spcPts val="4200"/>
              </a:spcBef>
              <a:defRPr sz="13300">
                <a:solidFill>
                  <a:srgbClr val="BDC1C1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منشور پروژه …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245</Words>
  <Application>Microsoft Office PowerPoint</Application>
  <PresentationFormat>Custom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Avenir Next Medium</vt:lpstr>
      <vt:lpstr>Avenir Next Regular</vt:lpstr>
      <vt:lpstr>DIN Alternate Bold</vt:lpstr>
      <vt:lpstr>DIN Condensed Bold</vt:lpstr>
      <vt:lpstr>Helvetica</vt:lpstr>
      <vt:lpstr>Helvetica Neue</vt:lpstr>
      <vt:lpstr>Times Roman</vt:lpstr>
      <vt:lpstr>New_Template7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asadz</cp:lastModifiedBy>
  <cp:revision>3</cp:revision>
  <dcterms:modified xsi:type="dcterms:W3CDTF">2021-01-09T04:30:07Z</dcterms:modified>
</cp:coreProperties>
</file>