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00E0-C82F-4791-AAF6-32E1C44679C0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15ECF-A92D-4BBD-8459-9AB72FC01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6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5ECF-A92D-4BBD-8459-9AB72FC0177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8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5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8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4B1B-39D3-4883-978A-751C1692C9ED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2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hotels/hotel-prices/xml-reference/transaction-messages#R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hotels/hotel-prices/xml-reference/rate-rules#RateRuleSet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Rate Rule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2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en-US" dirty="0" smtClean="0"/>
              <a:t>Rate Ineligibility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Indicates how to display the member rate hidden UI treatment. If not included, the </a:t>
            </a:r>
            <a:r>
              <a:rPr lang="en-US" b="1" dirty="0"/>
              <a:t>member rate </a:t>
            </a:r>
            <a:r>
              <a:rPr lang="en-US" dirty="0"/>
              <a:t>hidden UI treatment will not be displayed</a:t>
            </a:r>
            <a:r>
              <a:rPr lang="en-US" dirty="0" smtClean="0"/>
              <a:t>.</a:t>
            </a:r>
          </a:p>
          <a:p>
            <a:r>
              <a:rPr lang="en-US" dirty="0"/>
              <a:t>To use </a:t>
            </a:r>
            <a:r>
              <a:rPr lang="en-US" dirty="0" smtClean="0"/>
              <a:t>&lt;</a:t>
            </a:r>
            <a:r>
              <a:rPr lang="en-US" dirty="0" err="1" smtClean="0"/>
              <a:t>RateIneligibility</a:t>
            </a:r>
            <a:r>
              <a:rPr lang="en-US" dirty="0" smtClean="0"/>
              <a:t>&gt;</a:t>
            </a:r>
            <a:r>
              <a:rPr lang="en-US" dirty="0"/>
              <a:t> in a </a:t>
            </a:r>
            <a:r>
              <a:rPr lang="en-US" dirty="0" smtClean="0"/>
              <a:t>&lt;</a:t>
            </a:r>
            <a:r>
              <a:rPr lang="en-US" dirty="0" err="1" smtClean="0"/>
              <a:t>RateRule</a:t>
            </a:r>
            <a:r>
              <a:rPr lang="en-US" dirty="0" smtClean="0"/>
              <a:t>&gt;</a:t>
            </a:r>
            <a:r>
              <a:rPr lang="en-US" dirty="0"/>
              <a:t>, </a:t>
            </a:r>
            <a:r>
              <a:rPr lang="en-US" dirty="0" smtClean="0"/>
              <a:t>&lt;</a:t>
            </a:r>
            <a:r>
              <a:rPr lang="en-US" dirty="0" err="1" smtClean="0"/>
              <a:t>MembershipProgram</a:t>
            </a:r>
            <a:r>
              <a:rPr lang="en-US" dirty="0" smtClean="0"/>
              <a:t>&gt;</a:t>
            </a:r>
            <a:r>
              <a:rPr lang="en-US" dirty="0"/>
              <a:t> must also be specified in a </a:t>
            </a:r>
            <a:r>
              <a:rPr lang="en-US" dirty="0" smtClean="0"/>
              <a:t>&lt;</a:t>
            </a:r>
            <a:r>
              <a:rPr lang="en-US" dirty="0" err="1" smtClean="0"/>
              <a:t>UserRateCondition</a:t>
            </a:r>
            <a:r>
              <a:rPr lang="en-US" dirty="0" smtClean="0"/>
              <a:t>&gt;</a:t>
            </a:r>
            <a:r>
              <a:rPr lang="en-US" dirty="0"/>
              <a:t> element for the </a:t>
            </a:r>
            <a:r>
              <a:rPr lang="en-US" dirty="0" smtClean="0"/>
              <a:t>&lt;</a:t>
            </a:r>
            <a:r>
              <a:rPr lang="en-US" dirty="0" err="1" smtClean="0"/>
              <a:t>RateRule</a:t>
            </a:r>
            <a:r>
              <a:rPr lang="en-US" dirty="0" smtClean="0"/>
              <a:t>&gt;.</a:t>
            </a:r>
          </a:p>
          <a:p>
            <a:r>
              <a:rPr lang="en-US" dirty="0"/>
              <a:t>The &lt;</a:t>
            </a:r>
            <a:r>
              <a:rPr lang="en-US" dirty="0" err="1"/>
              <a:t>RateIneligibility</a:t>
            </a:r>
            <a:r>
              <a:rPr lang="en-US" dirty="0"/>
              <a:t>&gt; element appears in the following place in the rate rules XML hierarchy:</a:t>
            </a:r>
          </a:p>
          <a:p>
            <a:r>
              <a:rPr lang="en-US" dirty="0" smtClean="0">
                <a:effectLst/>
              </a:rPr>
              <a:t>+ &lt;</a:t>
            </a:r>
            <a:r>
              <a:rPr lang="en-US" dirty="0" err="1" smtClean="0">
                <a:effectLst/>
              </a:rPr>
              <a:t>RateRuleSettings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+ &lt;</a:t>
            </a:r>
            <a:r>
              <a:rPr lang="en-US" dirty="0" err="1" smtClean="0">
                <a:effectLst/>
              </a:rPr>
              <a:t>UserRateCondition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+ &lt;</a:t>
            </a:r>
            <a:r>
              <a:rPr lang="en-US" dirty="0" err="1" smtClean="0">
                <a:effectLst/>
              </a:rPr>
              <a:t>RateRule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&lt;</a:t>
            </a:r>
            <a:r>
              <a:rPr lang="en-US" dirty="0" err="1" smtClean="0">
                <a:effectLst/>
              </a:rPr>
              <a:t>UserRateCondition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</a:t>
            </a:r>
            <a:r>
              <a:rPr lang="en-US" b="1" dirty="0" smtClean="0">
                <a:effectLst/>
              </a:rPr>
              <a:t>&lt;</a:t>
            </a:r>
            <a:r>
              <a:rPr lang="en-US" b="1" dirty="0" err="1" smtClean="0">
                <a:effectLst/>
              </a:rPr>
              <a:t>RateIneligibility</a:t>
            </a:r>
            <a:r>
              <a:rPr lang="en-US" b="1" dirty="0" smtClean="0">
                <a:effectLst/>
              </a:rPr>
              <a:t>&gt;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&lt;</a:t>
            </a:r>
            <a:r>
              <a:rPr lang="en-US" dirty="0" err="1" smtClean="0">
                <a:effectLst/>
              </a:rPr>
              <a:t>RateModification</a:t>
            </a:r>
            <a:r>
              <a:rPr lang="en-US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4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effectLst/>
              </a:rPr>
              <a:t>&lt;</a:t>
            </a:r>
            <a:r>
              <a:rPr lang="en-IN" sz="2000" dirty="0" err="1" smtClean="0">
                <a:effectLst/>
              </a:rPr>
              <a:t>RateIneligibility</a:t>
            </a:r>
            <a:r>
              <a:rPr lang="en-IN" sz="2000" dirty="0" smtClean="0">
                <a:effectLst/>
              </a:rPr>
              <a:t>&gt;</a:t>
            </a:r>
            <a:br>
              <a:rPr lang="en-IN" sz="2000" dirty="0" smtClean="0">
                <a:effectLst/>
              </a:rPr>
            </a:br>
            <a:r>
              <a:rPr lang="en-IN" sz="2000" dirty="0" smtClean="0">
                <a:effectLst/>
              </a:rPr>
              <a:t>      &lt;</a:t>
            </a:r>
            <a:r>
              <a:rPr lang="en-IN" sz="2000" dirty="0" err="1" smtClean="0">
                <a:effectLst/>
              </a:rPr>
              <a:t>IneligibilityType</a:t>
            </a:r>
            <a:r>
              <a:rPr lang="en-IN" sz="2000" dirty="0" smtClean="0">
                <a:effectLst/>
              </a:rPr>
              <a:t>&gt;[</a:t>
            </a:r>
            <a:r>
              <a:rPr lang="en-IN" sz="2000" dirty="0" err="1" smtClean="0">
                <a:effectLst/>
              </a:rPr>
              <a:t>exact|price_band|existence</a:t>
            </a:r>
            <a:r>
              <a:rPr lang="en-IN" sz="2000" dirty="0" smtClean="0">
                <a:effectLst/>
              </a:rPr>
              <a:t>]&lt;/</a:t>
            </a:r>
            <a:r>
              <a:rPr lang="en-IN" sz="2000" dirty="0" err="1" smtClean="0">
                <a:effectLst/>
              </a:rPr>
              <a:t>IneligibilityType</a:t>
            </a:r>
            <a:r>
              <a:rPr lang="en-IN" sz="2000" dirty="0" smtClean="0">
                <a:effectLst/>
              </a:rPr>
              <a:t>&gt;</a:t>
            </a:r>
            <a:br>
              <a:rPr lang="en-IN" sz="2000" dirty="0" smtClean="0">
                <a:effectLst/>
              </a:rPr>
            </a:br>
            <a:r>
              <a:rPr lang="en-IN" sz="2000" dirty="0" smtClean="0">
                <a:effectLst/>
              </a:rPr>
              <a:t>      &lt;</a:t>
            </a:r>
            <a:r>
              <a:rPr lang="en-IN" sz="2000" dirty="0" err="1" smtClean="0">
                <a:effectLst/>
              </a:rPr>
              <a:t>IneligibilityReason</a:t>
            </a:r>
            <a:r>
              <a:rPr lang="en-IN" sz="2000" dirty="0" smtClean="0">
                <a:effectLst/>
              </a:rPr>
              <a:t>&gt;[</a:t>
            </a:r>
            <a:r>
              <a:rPr lang="en-IN" sz="2000" dirty="0" err="1" smtClean="0">
                <a:effectLst/>
              </a:rPr>
              <a:t>program_member</a:t>
            </a:r>
            <a:r>
              <a:rPr lang="en-IN" sz="2000" dirty="0" smtClean="0">
                <a:effectLst/>
              </a:rPr>
              <a:t>]&lt;/</a:t>
            </a:r>
            <a:r>
              <a:rPr lang="en-IN" sz="2000" dirty="0" err="1" smtClean="0">
                <a:effectLst/>
              </a:rPr>
              <a:t>IneligibilityReason</a:t>
            </a:r>
            <a:r>
              <a:rPr lang="en-IN" sz="2000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 &lt;/</a:t>
            </a:r>
            <a:r>
              <a:rPr lang="en-IN" sz="2000" dirty="0" err="1" smtClean="0">
                <a:effectLst/>
              </a:rPr>
              <a:t>RateIneligibility</a:t>
            </a:r>
            <a:r>
              <a:rPr lang="en-IN" sz="2000" dirty="0" smtClean="0">
                <a:effectLst/>
              </a:rPr>
              <a:t>&gt;</a:t>
            </a:r>
            <a:endParaRPr lang="en-IN" sz="2000" dirty="0"/>
          </a:p>
        </p:txBody>
      </p:sp>
      <p:sp>
        <p:nvSpPr>
          <p:cNvPr id="4" name="AutoShape 2" descr="https://storage.googleapis.com/support-kms-prod/asWhWTAyn0B1bPygcbuKtBt6PrvmjjwLyN3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75083"/>
            <a:ext cx="2135907" cy="7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30000" r="15703" b="4722"/>
          <a:stretch/>
        </p:blipFill>
        <p:spPr bwMode="auto">
          <a:xfrm>
            <a:off x="611560" y="2348880"/>
            <a:ext cx="6879729" cy="397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6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Modification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Modifies the UI treatment for private rates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 smtClean="0"/>
              <a:t>&lt;</a:t>
            </a:r>
            <a:r>
              <a:rPr lang="en-US" b="1" dirty="0" err="1" smtClean="0"/>
              <a:t>RateModification</a:t>
            </a:r>
            <a:r>
              <a:rPr lang="en-US" b="1" dirty="0" smtClean="0"/>
              <a:t>&gt;</a:t>
            </a:r>
            <a:r>
              <a:rPr lang="en-US" dirty="0"/>
              <a:t> element appears in the following place in the rate rules XML hierarchy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+ 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</a:t>
            </a:r>
            <a:r>
              <a:rPr lang="en-IN" b="1" dirty="0" smtClean="0">
                <a:effectLst/>
              </a:rPr>
              <a:t>&lt;</a:t>
            </a:r>
            <a:r>
              <a:rPr lang="en-IN" b="1" dirty="0" err="1" smtClean="0">
                <a:effectLst/>
              </a:rPr>
              <a:t>RateModification</a:t>
            </a:r>
            <a:r>
              <a:rPr lang="en-IN" b="1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of Rate Modification.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9" t="30972" r="16484" b="12917"/>
          <a:stretch/>
        </p:blipFill>
        <p:spPr bwMode="auto">
          <a:xfrm>
            <a:off x="179512" y="1412776"/>
            <a:ext cx="854577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>
                <a:effectLst/>
              </a:rPr>
              <a:t>&lt;?xml version="1.0" encoding="UTF-8"?&gt;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 id="</a:t>
            </a:r>
            <a:r>
              <a:rPr lang="en-IN" dirty="0" err="1" smtClean="0">
                <a:effectLst/>
              </a:rPr>
              <a:t>membership_program</a:t>
            </a:r>
            <a:r>
              <a:rPr lang="en-IN" dirty="0" smtClean="0">
                <a:effectLst/>
              </a:rPr>
              <a:t>"&gt;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IneligibilityReason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program_member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IneligibilityReason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IneligibilityType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price_band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IneligibilityType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HotelAmenity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free_wifi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HotelAmenity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&gt;[enter program name here]&lt;/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&lt;/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IN" dirty="0" smtClean="0">
                <a:effectLst/>
              </a:rPr>
              <a:t>&lt;?xml version="1.0" encoding="UTF-8"?&gt;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 id="mobile"&gt;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PriceMultiplier</a:t>
            </a:r>
            <a:r>
              <a:rPr lang="en-IN" dirty="0" smtClean="0">
                <a:effectLst/>
              </a:rPr>
              <a:t>&gt;0.95&lt;/</a:t>
            </a:r>
            <a:r>
              <a:rPr lang="en-IN" dirty="0" err="1" smtClean="0">
                <a:effectLst/>
              </a:rPr>
              <a:t>PriceMultiplier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&gt;mobile&lt;/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&lt;/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338437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33843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67944" y="2276872"/>
            <a:ext cx="936104" cy="1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67944" y="4653136"/>
            <a:ext cx="936104" cy="1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517" y="4463824"/>
            <a:ext cx="287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price multiplier defined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2092206"/>
            <a:ext cx="27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Hotel amenity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8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19256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Databases ER Diagram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It has been observed that the </a:t>
            </a:r>
            <a:r>
              <a:rPr lang="en-US" dirty="0" err="1" smtClean="0"/>
              <a:t>RateRuleSettings</a:t>
            </a:r>
            <a:r>
              <a:rPr lang="en-US" dirty="0" smtClean="0"/>
              <a:t> can be defined in two place as per the ease ,</a:t>
            </a:r>
          </a:p>
          <a:p>
            <a:pPr marL="0" indent="0">
              <a:buNone/>
            </a:pPr>
            <a:r>
              <a:rPr lang="en-US" dirty="0" smtClean="0"/>
              <a:t>In method 1, the </a:t>
            </a:r>
            <a:r>
              <a:rPr lang="en-US" dirty="0" err="1" smtClean="0"/>
              <a:t>RateRuleSetting</a:t>
            </a:r>
            <a:r>
              <a:rPr lang="en-US" dirty="0" smtClean="0"/>
              <a:t> at global level</a:t>
            </a:r>
          </a:p>
          <a:p>
            <a:pPr marL="0" indent="0">
              <a:buNone/>
            </a:pPr>
            <a:r>
              <a:rPr lang="en-US" dirty="0" smtClean="0"/>
              <a:t>In method 2, the </a:t>
            </a:r>
            <a:r>
              <a:rPr lang="en-US" dirty="0" err="1" smtClean="0"/>
              <a:t>RateRuleSettiing</a:t>
            </a:r>
            <a:r>
              <a:rPr lang="en-US" dirty="0" smtClean="0"/>
              <a:t> can be defined in </a:t>
            </a:r>
            <a:r>
              <a:rPr lang="en-US" dirty="0" err="1" smtClean="0"/>
              <a:t>RateRule</a:t>
            </a:r>
            <a:r>
              <a:rPr lang="en-US" dirty="0" smtClean="0"/>
              <a:t> at local level.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+ </a:t>
            </a:r>
            <a:r>
              <a:rPr lang="en-IN" b="1" dirty="0" smtClean="0">
                <a:effectLst/>
              </a:rPr>
              <a:t>&lt;</a:t>
            </a:r>
            <a:r>
              <a:rPr lang="en-IN" b="1" dirty="0" err="1" smtClean="0">
                <a:effectLst/>
              </a:rPr>
              <a:t>RateRuleSettings</a:t>
            </a:r>
            <a:r>
              <a:rPr lang="en-IN" b="1" dirty="0" smtClean="0">
                <a:effectLst/>
              </a:rPr>
              <a:t>&gt;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4077072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15616" y="4797152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4788024" y="4077072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48064" y="486916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152" y="3923764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global level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4715852"/>
            <a:ext cx="14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Local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opinion it will be better to define </a:t>
            </a:r>
            <a:r>
              <a:rPr lang="en-US" dirty="0" err="1" smtClean="0"/>
              <a:t>rateRuleSettings</a:t>
            </a:r>
            <a:r>
              <a:rPr lang="en-US" dirty="0" smtClean="0"/>
              <a:t> at the top globally which will make it accessible to all </a:t>
            </a:r>
            <a:r>
              <a:rPr lang="en-US" dirty="0" err="1" smtClean="0"/>
              <a:t>rateRules</a:t>
            </a:r>
            <a:r>
              <a:rPr lang="en-US" dirty="0" smtClean="0"/>
              <a:t> and will make XML much more clean and easy to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7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8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&lt;</a:t>
            </a:r>
            <a:r>
              <a:rPr lang="en-IN" b="1" dirty="0" err="1"/>
              <a:t>RateRuleSettings</a:t>
            </a:r>
            <a:r>
              <a:rPr lang="en-IN" b="1" dirty="0"/>
              <a:t>&gt;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root element of the rate rules XML </a:t>
            </a:r>
            <a:r>
              <a:rPr lang="en-US" sz="2400" dirty="0" err="1" smtClean="0"/>
              <a:t>file.The</a:t>
            </a:r>
            <a:r>
              <a:rPr lang="en-US" sz="2400" dirty="0"/>
              <a:t> &lt;</a:t>
            </a:r>
            <a:r>
              <a:rPr lang="en-US" sz="2400" dirty="0" err="1"/>
              <a:t>RateRuleSettings</a:t>
            </a:r>
            <a:r>
              <a:rPr lang="en-US" sz="2400" dirty="0"/>
              <a:t>&gt; </a:t>
            </a:r>
            <a:r>
              <a:rPr lang="en-US" sz="2400" dirty="0" smtClean="0"/>
              <a:t>element </a:t>
            </a:r>
            <a:r>
              <a:rPr lang="en-US" sz="2400" dirty="0"/>
              <a:t>contains: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UserRateCondition</a:t>
            </a:r>
            <a:r>
              <a:rPr lang="en-US" sz="2400" dirty="0"/>
              <a:t>&gt; elements that define the conditions to match on for conditional and private rates. For example, you can create a conditional rate that matches on the condition of all users in a certain country.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RateRule</a:t>
            </a:r>
            <a:r>
              <a:rPr lang="en-US" sz="2400" dirty="0"/>
              <a:t>&gt; elements that each define a rate rule for reference in a </a:t>
            </a:r>
            <a:r>
              <a:rPr lang="en-US" sz="2400" dirty="0">
                <a:hlinkClick r:id="rId2"/>
              </a:rPr>
              <a:t>&lt;Rate&gt;</a:t>
            </a:r>
            <a:r>
              <a:rPr lang="en-US" sz="2400" dirty="0"/>
              <a:t> in a Transaction message. Each &lt;</a:t>
            </a:r>
            <a:r>
              <a:rPr lang="en-US" sz="2400" dirty="0" err="1"/>
              <a:t>RateRule</a:t>
            </a:r>
            <a:r>
              <a:rPr lang="en-US" sz="2400" dirty="0"/>
              <a:t>&gt; specifies the conditions and UI treatment that construct a conditional or private rate.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89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532246"/>
            <a:ext cx="8229600" cy="5649491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&lt;</a:t>
            </a:r>
            <a:r>
              <a:rPr lang="en-US" dirty="0" err="1">
                <a:hlinkClick r:id="rId2"/>
              </a:rPr>
              <a:t>RateRuleSettings</a:t>
            </a:r>
            <a:r>
              <a:rPr lang="en-US" dirty="0">
                <a:hlinkClick r:id="rId2"/>
              </a:rPr>
              <a:t>&gt;</a:t>
            </a:r>
            <a:r>
              <a:rPr lang="en-US" dirty="0"/>
              <a:t> element appears in the following place in the rate rules XML hierarchy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sz="2800" dirty="0" smtClean="0">
                <a:effectLst/>
              </a:rPr>
              <a:t>+ </a:t>
            </a:r>
            <a:r>
              <a:rPr lang="en-IN" sz="2800" b="1" dirty="0" smtClean="0">
                <a:effectLst/>
              </a:rPr>
              <a:t>&lt;</a:t>
            </a:r>
            <a:r>
              <a:rPr lang="en-IN" sz="2800" b="1" dirty="0" err="1" smtClean="0">
                <a:effectLst/>
              </a:rPr>
              <a:t>RateRuleSettings</a:t>
            </a:r>
            <a:r>
              <a:rPr lang="en-IN" sz="2800" b="1" dirty="0" smtClean="0">
                <a:effectLst/>
              </a:rPr>
              <a:t>&gt;</a:t>
            </a:r>
            <a:r>
              <a:rPr lang="en-IN" sz="2800" dirty="0" smtClean="0">
                <a:effectLst/>
              </a:rPr>
              <a:t/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+ &lt;</a:t>
            </a:r>
            <a:r>
              <a:rPr lang="en-IN" sz="2800" dirty="0" err="1" smtClean="0">
                <a:effectLst/>
              </a:rPr>
              <a:t>UserRateCondition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+ &lt;</a:t>
            </a:r>
            <a:r>
              <a:rPr lang="en-IN" sz="2800" dirty="0" err="1" smtClean="0">
                <a:effectLst/>
              </a:rPr>
              <a:t>RateRule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UserRateCondition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RateIneligibility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RateModification</a:t>
            </a:r>
            <a:r>
              <a:rPr lang="en-IN" sz="2800" dirty="0" smtClean="0">
                <a:effectLst/>
              </a:rPr>
              <a:t>&gt;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Definitions of </a:t>
            </a:r>
            <a:r>
              <a:rPr lang="en-US" dirty="0" err="1" smtClean="0"/>
              <a:t>userRateCondition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44480" y="3356992"/>
            <a:ext cx="3114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Refrence</a:t>
            </a:r>
            <a:r>
              <a:rPr lang="en-US" dirty="0" smtClean="0"/>
              <a:t> of </a:t>
            </a:r>
            <a:r>
              <a:rPr lang="en-US" dirty="0" err="1" smtClean="0"/>
              <a:t>userRateCondition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They can be defined here inline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83968" y="2605554"/>
            <a:ext cx="864096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44008" y="3541658"/>
            <a:ext cx="864096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effectLst/>
              </a:rPr>
              <a:t>&lt;?xml version="1.0" encoding="UTF-8"?&gt;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&lt;</a:t>
            </a:r>
            <a:r>
              <a:rPr lang="en-IN" sz="1600" dirty="0" err="1" smtClean="0">
                <a:effectLst/>
              </a:rPr>
              <a:t>RateRuleSettings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 id="</a:t>
            </a:r>
            <a:r>
              <a:rPr lang="en-IN" sz="1600" dirty="0" err="1" smtClean="0">
                <a:effectLst/>
              </a:rPr>
              <a:t>some_id</a:t>
            </a:r>
            <a:r>
              <a:rPr lang="en-IN" sz="1600" dirty="0" smtClean="0">
                <a:effectLst/>
              </a:rPr>
              <a:t>" op="[</a:t>
            </a:r>
            <a:r>
              <a:rPr lang="en-IN" sz="1600" dirty="0" err="1" smtClean="0">
                <a:effectLst/>
              </a:rPr>
              <a:t>all|any|none</a:t>
            </a:r>
            <a:r>
              <a:rPr lang="en-IN" sz="1600" dirty="0" smtClean="0">
                <a:effectLst/>
              </a:rPr>
              <a:t>]"&gt;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...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&lt;/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&lt;!-- Required --&gt;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</a:t>
            </a:r>
            <a:r>
              <a:rPr lang="en-IN" sz="1600" dirty="0" err="1" smtClean="0">
                <a:effectLst/>
              </a:rPr>
              <a:t>RateRule</a:t>
            </a:r>
            <a:r>
              <a:rPr lang="en-IN" sz="1600" dirty="0" smtClean="0">
                <a:effectLst/>
              </a:rPr>
              <a:t> id="</a:t>
            </a:r>
            <a:r>
              <a:rPr lang="en-IN" sz="1600" b="0" i="1" dirty="0" err="1" smtClean="0">
                <a:effectLst/>
              </a:rPr>
              <a:t>rate_rule_id</a:t>
            </a:r>
            <a:r>
              <a:rPr lang="en-IN" sz="1600" dirty="0" smtClean="0">
                <a:effectLst/>
              </a:rPr>
              <a:t>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&lt;!-- Required --&gt;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 op="[</a:t>
            </a:r>
            <a:r>
              <a:rPr lang="en-IN" sz="1600" dirty="0" err="1" smtClean="0">
                <a:effectLst/>
              </a:rPr>
              <a:t>all|any|none</a:t>
            </a:r>
            <a:r>
              <a:rPr lang="en-IN" sz="1600" dirty="0" smtClean="0">
                <a:effectLst/>
              </a:rPr>
              <a:t>]"&gt;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  ...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&lt;/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&lt;/</a:t>
            </a:r>
            <a:r>
              <a:rPr lang="en-IN" sz="1600" dirty="0" err="1" smtClean="0">
                <a:effectLst/>
              </a:rPr>
              <a:t>RateRule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&lt;/</a:t>
            </a:r>
            <a:r>
              <a:rPr lang="en-IN" sz="1600" dirty="0" err="1" smtClean="0">
                <a:effectLst/>
              </a:rPr>
              <a:t>RateRuleSettings</a:t>
            </a:r>
            <a:r>
              <a:rPr lang="en-IN" sz="1600" dirty="0" smtClean="0">
                <a:effectLst/>
              </a:rPr>
              <a:t>&gt;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&lt;</a:t>
            </a:r>
            <a:r>
              <a:rPr lang="en-US" sz="2800" b="1" dirty="0" err="1" smtClean="0"/>
              <a:t>RateRuleSettings</a:t>
            </a:r>
            <a:r>
              <a:rPr lang="en-US" sz="2800" b="1" dirty="0" smtClean="0"/>
              <a:t>&gt; element uses the following syntax: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89201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Defines one or more conditions that when matched result in conditional or private rates being served.</a:t>
            </a:r>
            <a:endParaRPr lang="en-IN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83768" y="1916832"/>
            <a:ext cx="2664296" cy="50405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4088" y="2924944"/>
            <a:ext cx="2790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Defines the matching conditions, modifications, and eligibility for serving a conditional or private rate. Requires an id attribute, which can be referenced in a &lt;Rate&gt; of a Transaction message or in a landing page URL.</a:t>
            </a:r>
            <a:endParaRPr lang="en-IN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31840" y="3140968"/>
            <a:ext cx="2160240" cy="3841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5760640" cy="864096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&lt;?xml version="1.0" encoding="UTF-8"?&gt;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UserRateCondition</a:t>
            </a:r>
            <a:r>
              <a:rPr lang="en-IN" dirty="0"/>
              <a:t> id="mobile"&gt;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UserDeviceType</a:t>
            </a:r>
            <a:r>
              <a:rPr lang="en-IN" dirty="0"/>
              <a:t>&gt;mobile&lt;/</a:t>
            </a:r>
            <a:r>
              <a:rPr lang="en-IN" dirty="0" err="1"/>
              <a:t>UserDeviceType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id="mobile"&gt;</a:t>
            </a:r>
            <a:br>
              <a:rPr lang="en-IN" dirty="0"/>
            </a:br>
            <a:r>
              <a:rPr lang="en-IN" dirty="0"/>
              <a:t>    &lt;!-- Referencing pre-defined conditions is recommended --&gt;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="mobile"/&gt;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&lt;?xml version="1.0" encoding="UTF-8"?&gt;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UserRateCondition</a:t>
            </a:r>
            <a:r>
              <a:rPr lang="en-IN" dirty="0"/>
              <a:t> id="us"&gt;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UserCountry</a:t>
            </a:r>
            <a:r>
              <a:rPr lang="en-IN" dirty="0"/>
              <a:t>&gt;US&lt;/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id="us"&gt;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="us"/&gt;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381642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to </a:t>
            </a:r>
            <a:r>
              <a:rPr lang="en-US" dirty="0" err="1" smtClean="0"/>
              <a:t>userRateCondition</a:t>
            </a:r>
            <a:r>
              <a:rPr lang="en-US" dirty="0" smtClean="0"/>
              <a:t> defined above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9992" y="1844824"/>
            <a:ext cx="7200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6630" y="4509120"/>
            <a:ext cx="381642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297150" y="3645024"/>
            <a:ext cx="36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to </a:t>
            </a:r>
            <a:r>
              <a:rPr lang="en-US" dirty="0" err="1" smtClean="0"/>
              <a:t>userRateCondition</a:t>
            </a:r>
            <a:r>
              <a:rPr lang="en-US" dirty="0" smtClean="0"/>
              <a:t> defined above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7070" y="4077072"/>
            <a:ext cx="7200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&lt;</a:t>
            </a:r>
            <a:r>
              <a:rPr lang="en-IN" dirty="0" err="1" smtClean="0"/>
              <a:t>RateRule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container for specifying:</a:t>
            </a:r>
          </a:p>
          <a:p>
            <a:r>
              <a:rPr lang="en-US" sz="2400" dirty="0"/>
              <a:t>Conditions for serving a rate</a:t>
            </a:r>
          </a:p>
          <a:p>
            <a:r>
              <a:rPr lang="en-US" sz="2400" dirty="0"/>
              <a:t>Modifications, if any, to the price and UI treatment for the rate</a:t>
            </a:r>
          </a:p>
          <a:p>
            <a:r>
              <a:rPr lang="en-US" sz="2400" dirty="0"/>
              <a:t>Use of hidden UI treatments for private rates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+ &lt;</a:t>
            </a:r>
            <a:r>
              <a:rPr lang="en-IN" sz="2400" dirty="0" err="1" smtClean="0">
                <a:effectLst/>
              </a:rPr>
              <a:t>RateRuleSettings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+ &lt;</a:t>
            </a:r>
            <a:r>
              <a:rPr lang="en-IN" sz="2400" dirty="0" err="1" smtClean="0">
                <a:effectLst/>
              </a:rPr>
              <a:t>UserRateCondition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+ </a:t>
            </a:r>
            <a:r>
              <a:rPr lang="en-IN" sz="2400" b="1" dirty="0" smtClean="0">
                <a:effectLst/>
              </a:rPr>
              <a:t>&lt;</a:t>
            </a:r>
            <a:r>
              <a:rPr lang="en-IN" sz="2400" b="1" dirty="0" err="1" smtClean="0">
                <a:effectLst/>
              </a:rPr>
              <a:t>RateRule</a:t>
            </a:r>
            <a:r>
              <a:rPr lang="en-IN" sz="2400" b="1" dirty="0" smtClean="0">
                <a:effectLst/>
              </a:rPr>
              <a:t>&gt;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UserRateCondition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RateIneligibility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RateModification</a:t>
            </a:r>
            <a:r>
              <a:rPr lang="en-IN" sz="2400" dirty="0" smtClean="0">
                <a:effectLst/>
              </a:rPr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5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&lt;?xml version="1.0" encoding="UTF-8"?&gt; &lt;</a:t>
            </a:r>
            <a:r>
              <a:rPr lang="en-IN" dirty="0" err="1"/>
              <a:t>RateRuleSettings</a:t>
            </a:r>
            <a:r>
              <a:rPr lang="en-IN" dirty="0"/>
              <a:t> ...&gt; &lt;</a:t>
            </a:r>
            <a:r>
              <a:rPr lang="en-IN" dirty="0" err="1"/>
              <a:t>UserRateCondition</a:t>
            </a:r>
            <a:r>
              <a:rPr lang="en-IN" dirty="0"/>
              <a:t> ...&gt; ...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&lt;!-- At least one </a:t>
            </a:r>
            <a:r>
              <a:rPr lang="en-IN" dirty="0" err="1"/>
              <a:t>RateRule</a:t>
            </a:r>
            <a:r>
              <a:rPr lang="en-IN" dirty="0"/>
              <a:t> is required. The id attribute is required --&gt;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</a:t>
            </a:r>
            <a:r>
              <a:rPr lang="en-IN" i="1" dirty="0" err="1"/>
              <a:t>rate_rule_id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   &lt;!-- One or more </a:t>
            </a:r>
            <a:r>
              <a:rPr lang="en-IN" dirty="0" err="1"/>
              <a:t>UserRateCondition</a:t>
            </a:r>
            <a:r>
              <a:rPr lang="en-IN" dirty="0"/>
              <a:t> elements (inline or referenced) are required. --&gt;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op="[</a:t>
            </a:r>
            <a:r>
              <a:rPr lang="en-IN" dirty="0" err="1"/>
              <a:t>all|any|none</a:t>
            </a:r>
            <a:r>
              <a:rPr lang="en-IN" dirty="0"/>
              <a:t>]"&gt; // Inline example</a:t>
            </a:r>
            <a:br>
              <a:rPr lang="en-IN" dirty="0"/>
            </a:br>
            <a:r>
              <a:rPr lang="en-IN" dirty="0"/>
              <a:t>      &lt;Description&gt;</a:t>
            </a:r>
            <a:r>
              <a:rPr lang="en-IN" i="1" dirty="0" err="1"/>
              <a:t>user_rate_condition_description</a:t>
            </a:r>
            <a:r>
              <a:rPr lang="en-IN" dirty="0"/>
              <a:t>&lt;/Description&gt;</a:t>
            </a:r>
            <a:br>
              <a:rPr lang="en-IN" dirty="0"/>
            </a:br>
            <a:r>
              <a:rPr lang="en-IN" dirty="0"/>
              <a:t>      &lt;!-- Uses the member rate visible UI treatment --&gt;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AlwaysEligibleMembershipProgram</a:t>
            </a:r>
            <a:r>
              <a:rPr lang="en-IN" dirty="0"/>
              <a:t>&gt;</a:t>
            </a:r>
            <a:r>
              <a:rPr lang="en-IN" i="1" dirty="0" err="1"/>
              <a:t>program_name</a:t>
            </a:r>
            <a:r>
              <a:rPr lang="en-IN" dirty="0"/>
              <a:t>&lt;/</a:t>
            </a:r>
            <a:r>
              <a:rPr lang="en-IN" dirty="0" err="1"/>
              <a:t>AlwaysEligibleMembershipProgram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LanguageCode</a:t>
            </a:r>
            <a:r>
              <a:rPr lang="en-IN" dirty="0"/>
              <a:t>&gt;</a:t>
            </a:r>
            <a:r>
              <a:rPr lang="en-IN" i="1" dirty="0" err="1"/>
              <a:t>language_code</a:t>
            </a:r>
            <a:r>
              <a:rPr lang="en-IN" dirty="0"/>
              <a:t>&lt;/</a:t>
            </a:r>
            <a:r>
              <a:rPr lang="en-IN" dirty="0" err="1"/>
              <a:t>LanguageCode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MaxUsersPercent</a:t>
            </a:r>
            <a:r>
              <a:rPr lang="en-IN" dirty="0"/>
              <a:t>&gt;20&lt;/</a:t>
            </a:r>
            <a:r>
              <a:rPr lang="en-IN" dirty="0" err="1"/>
              <a:t>MaxUsersPercent</a:t>
            </a:r>
            <a:r>
              <a:rPr lang="en-IN" dirty="0"/>
              <a:t>&gt; // 20% of users</a:t>
            </a:r>
            <a:br>
              <a:rPr lang="en-IN" dirty="0"/>
            </a:br>
            <a:r>
              <a:rPr lang="en-IN" dirty="0"/>
              <a:t>      &lt;!-- Requires &lt;</a:t>
            </a:r>
            <a:r>
              <a:rPr lang="en-IN" dirty="0" err="1"/>
              <a:t>RateIneligibility</a:t>
            </a:r>
            <a:r>
              <a:rPr lang="en-IN" dirty="0"/>
              <a:t>&gt; --&gt;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MembershipProgram</a:t>
            </a:r>
            <a:r>
              <a:rPr lang="en-IN" dirty="0"/>
              <a:t>&gt;</a:t>
            </a:r>
            <a:r>
              <a:rPr lang="en-IN" i="1" dirty="0" err="1"/>
              <a:t>program_name</a:t>
            </a:r>
            <a:r>
              <a:rPr lang="en-IN" dirty="0"/>
              <a:t>&lt;/</a:t>
            </a:r>
            <a:r>
              <a:rPr lang="en-IN" dirty="0" err="1"/>
              <a:t>MembershipProgram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</a:t>
            </a:r>
            <a:r>
              <a:rPr lang="en-IN" i="1" dirty="0" err="1"/>
              <a:t>user_rate_condition_id</a:t>
            </a:r>
            <a:r>
              <a:rPr lang="en-IN" dirty="0"/>
              <a:t>"\&gt;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r>
              <a:rPr lang="en-IN" i="1" dirty="0" err="1"/>
              <a:t>country_code</a:t>
            </a:r>
            <a:r>
              <a:rPr lang="en-IN" dirty="0"/>
              <a:t>&lt;/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UserDeviceType</a:t>
            </a:r>
            <a:r>
              <a:rPr lang="en-IN" dirty="0"/>
              <a:t>&gt;[</a:t>
            </a:r>
            <a:r>
              <a:rPr lang="en-IN" dirty="0" err="1"/>
              <a:t>mobile|desktop|tablet</a:t>
            </a:r>
            <a:r>
              <a:rPr lang="en-IN" dirty="0"/>
              <a:t>]&lt;/</a:t>
            </a:r>
            <a:r>
              <a:rPr lang="en-IN" dirty="0" err="1"/>
              <a:t>UserDeviceType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UserListId</a:t>
            </a:r>
            <a:r>
              <a:rPr lang="en-IN" dirty="0"/>
              <a:t>&gt;</a:t>
            </a:r>
            <a:r>
              <a:rPr lang="en-IN" i="1" dirty="0"/>
              <a:t>id</a:t>
            </a:r>
            <a:r>
              <a:rPr lang="en-IN" dirty="0"/>
              <a:t>&lt;/</a:t>
            </a:r>
            <a:r>
              <a:rPr lang="en-IN" dirty="0" err="1"/>
              <a:t>UserListId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UserSignedIn</a:t>
            </a:r>
            <a:r>
              <a:rPr lang="en-IN" dirty="0"/>
              <a:t>&gt;[</a:t>
            </a:r>
            <a:r>
              <a:rPr lang="en-IN" dirty="0" err="1"/>
              <a:t>true|false</a:t>
            </a:r>
            <a:r>
              <a:rPr lang="en-IN" dirty="0"/>
              <a:t>]&lt;/</a:t>
            </a:r>
            <a:r>
              <a:rPr lang="en-IN" dirty="0" err="1"/>
              <a:t>UserSignedIn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IsDomestic</a:t>
            </a:r>
            <a:r>
              <a:rPr lang="en-IN" dirty="0"/>
              <a:t>&gt;[</a:t>
            </a:r>
            <a:r>
              <a:rPr lang="en-IN" dirty="0" err="1"/>
              <a:t>true|false</a:t>
            </a:r>
            <a:r>
              <a:rPr lang="en-IN" dirty="0"/>
              <a:t>]&lt;/</a:t>
            </a:r>
            <a:r>
              <a:rPr lang="en-IN" dirty="0" err="1"/>
              <a:t>IsDomestic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RateIneligibility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IneligibilityType</a:t>
            </a:r>
            <a:r>
              <a:rPr lang="en-IN" dirty="0"/>
              <a:t>&gt;[</a:t>
            </a:r>
            <a:r>
              <a:rPr lang="en-IN" dirty="0" err="1"/>
              <a:t>exact|price_band|existence</a:t>
            </a:r>
            <a:r>
              <a:rPr lang="en-IN" dirty="0"/>
              <a:t>]&lt;/</a:t>
            </a:r>
            <a:r>
              <a:rPr lang="en-IN" dirty="0" err="1"/>
              <a:t>IneligibilityType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IneligibilityReason</a:t>
            </a:r>
            <a:r>
              <a:rPr lang="en-IN" dirty="0"/>
              <a:t>&gt;[</a:t>
            </a:r>
            <a:r>
              <a:rPr lang="en-IN" dirty="0" err="1"/>
              <a:t>program_member</a:t>
            </a:r>
            <a:r>
              <a:rPr lang="en-IN" dirty="0"/>
              <a:t>]&lt;/</a:t>
            </a:r>
            <a:r>
              <a:rPr lang="en-IN" dirty="0" err="1"/>
              <a:t>IneligibilityReason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RateIneligibility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RateModification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HotelAmenity</a:t>
            </a:r>
            <a:r>
              <a:rPr lang="en-IN" dirty="0"/>
              <a:t>&gt;[</a:t>
            </a:r>
            <a:r>
              <a:rPr lang="en-IN" dirty="0" err="1"/>
              <a:t>free_wifi</a:t>
            </a:r>
            <a:r>
              <a:rPr lang="en-IN" dirty="0"/>
              <a:t>]&lt;/</a:t>
            </a:r>
            <a:r>
              <a:rPr lang="en-IN" dirty="0" err="1"/>
              <a:t>HotelAmenity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RateModification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560840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561132" y="50121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UserRateCondition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64288" y="4077072"/>
            <a:ext cx="216024" cy="935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Inside slide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 op="[</a:t>
            </a:r>
            <a:r>
              <a:rPr lang="en-IN" dirty="0" err="1" smtClean="0">
                <a:effectLst/>
              </a:rPr>
              <a:t>all|any|none</a:t>
            </a:r>
            <a:r>
              <a:rPr lang="en-IN" dirty="0" smtClean="0">
                <a:effectLst/>
              </a:rPr>
              <a:t>]"&gt; // Inline example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</a:t>
            </a:r>
            <a:r>
              <a:rPr lang="en-IN" dirty="0" smtClean="0">
                <a:effectLst/>
              </a:rPr>
              <a:t> &lt;Description&gt;</a:t>
            </a:r>
            <a:r>
              <a:rPr lang="en-IN" b="0" i="1" dirty="0" err="1" smtClean="0">
                <a:effectLst/>
              </a:rPr>
              <a:t>user_rate_condition_description</a:t>
            </a:r>
            <a:r>
              <a:rPr lang="en-IN" dirty="0" smtClean="0">
                <a:effectLst/>
              </a:rPr>
              <a:t>&lt;/Description&gt;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&lt;!-- Uses the member rate visible UI treatment --&gt;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AlwaysEligibleMembershipProgram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program_name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AlwaysEligibleMembershipProgram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LanguageCode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language_code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LanguageCode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MaxUsersPercent</a:t>
            </a:r>
            <a:r>
              <a:rPr lang="en-IN" dirty="0" smtClean="0">
                <a:effectLst/>
              </a:rPr>
              <a:t>&gt;20&lt;/</a:t>
            </a:r>
            <a:r>
              <a:rPr lang="en-IN" dirty="0" err="1" smtClean="0">
                <a:effectLst/>
              </a:rPr>
              <a:t>MaxUsersPercent</a:t>
            </a:r>
            <a:r>
              <a:rPr lang="en-IN" dirty="0" smtClean="0">
                <a:effectLst/>
              </a:rPr>
              <a:t>&gt; // 20% of users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&lt;!-- Requires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 --&gt;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program_name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 </a:t>
            </a:r>
            <a:r>
              <a:rPr lang="en-IN" dirty="0" err="1" smtClean="0">
                <a:effectLst/>
              </a:rPr>
              <a:t>reference_id</a:t>
            </a:r>
            <a:r>
              <a:rPr lang="en-IN" dirty="0" smtClean="0">
                <a:effectLst/>
              </a:rPr>
              <a:t>="</a:t>
            </a:r>
            <a:r>
              <a:rPr lang="en-IN" b="0" i="1" dirty="0" err="1" smtClean="0">
                <a:effectLst/>
              </a:rPr>
              <a:t>user_rate_condition_id</a:t>
            </a:r>
            <a:r>
              <a:rPr lang="en-IN" dirty="0" smtClean="0">
                <a:effectLst/>
              </a:rPr>
              <a:t>"\&gt;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UserCountry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country_code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UserCountry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mobile|desktop|tablet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UserListId</a:t>
            </a:r>
            <a:r>
              <a:rPr lang="en-IN" dirty="0" smtClean="0">
                <a:effectLst/>
              </a:rPr>
              <a:t>&gt;</a:t>
            </a:r>
            <a:r>
              <a:rPr lang="en-IN" b="0" i="1" dirty="0" smtClean="0">
                <a:effectLst/>
              </a:rPr>
              <a:t>id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UserListId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UserSignedIn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true|false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UserSignedIn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IsDomestic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true|false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IsDomestic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t="22324" r="16452" b="5193"/>
          <a:stretch/>
        </p:blipFill>
        <p:spPr bwMode="auto">
          <a:xfrm>
            <a:off x="251520" y="980727"/>
            <a:ext cx="8420060" cy="5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26064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/>
              </a:rPr>
              <a:t>&lt;</a:t>
            </a:r>
            <a:r>
              <a:rPr lang="en-IN" sz="2800" b="1" dirty="0" err="1" smtClean="0">
                <a:effectLst/>
              </a:rPr>
              <a:t>UserRateCondition</a:t>
            </a:r>
            <a:r>
              <a:rPr lang="en-IN" sz="2800" b="1" dirty="0" smtClean="0">
                <a:effectLst/>
              </a:rPr>
              <a:t>&gt; Attributes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653136"/>
            <a:ext cx="1651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Don’t show rate to customers matching in this conditions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23728" y="4797152"/>
            <a:ext cx="1872208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528" y="2492896"/>
            <a:ext cx="1651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show rate to customers matching in this conditions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2780928"/>
            <a:ext cx="20882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528" y="3501008"/>
            <a:ext cx="1651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show rate to customers matching </a:t>
            </a:r>
            <a:r>
              <a:rPr lang="en-US" sz="1400" b="1" dirty="0" smtClean="0"/>
              <a:t>ANY</a:t>
            </a:r>
            <a:r>
              <a:rPr lang="en-US" sz="1400" dirty="0" smtClean="0"/>
              <a:t> of the conditions</a:t>
            </a:r>
            <a:endParaRPr lang="en-IN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5696" y="3861048"/>
            <a:ext cx="2232248" cy="398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392</Words>
  <Application>Microsoft Office PowerPoint</Application>
  <PresentationFormat>On-screen Show (4:3)</PresentationFormat>
  <Paragraphs>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Rate Rule</vt:lpstr>
      <vt:lpstr>&lt;RateRuleSettings&gt; </vt:lpstr>
      <vt:lpstr>PowerPoint Presentation</vt:lpstr>
      <vt:lpstr>PowerPoint Presentation</vt:lpstr>
      <vt:lpstr>Example</vt:lpstr>
      <vt:lpstr>&lt;RateRule&gt;</vt:lpstr>
      <vt:lpstr>PowerPoint Presentation</vt:lpstr>
      <vt:lpstr>Inside slide 7</vt:lpstr>
      <vt:lpstr>PowerPoint Presentation</vt:lpstr>
      <vt:lpstr>Rate Ineligibility</vt:lpstr>
      <vt:lpstr>PowerPoint Presentation</vt:lpstr>
      <vt:lpstr>Rate Modification</vt:lpstr>
      <vt:lpstr>Child of Rate Modification.</vt:lpstr>
      <vt:lpstr>Example</vt:lpstr>
      <vt:lpstr>Databases ER Diagram</vt:lpstr>
      <vt:lpstr>Observation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Rule</dc:title>
  <dc:creator>Sahil Hussain</dc:creator>
  <cp:lastModifiedBy>Sahil Hussain</cp:lastModifiedBy>
  <cp:revision>31</cp:revision>
  <dcterms:created xsi:type="dcterms:W3CDTF">2022-05-06T06:31:02Z</dcterms:created>
  <dcterms:modified xsi:type="dcterms:W3CDTF">2022-05-20T12:23:14Z</dcterms:modified>
</cp:coreProperties>
</file>