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EBDA5D-BA4F-4B79-904C-66E370F2FE56}">
  <a:tblStyle styleId="{12EBDA5D-BA4F-4B79-904C-66E370F2FE5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Consolas"/>
              <a:ea typeface="Consolas"/>
              <a:cs typeface="Consolas"/>
              <a:sym typeface="Consolas"/>
            </a:endParaRPr>
          </a:p>
          <a:p>
            <a:pPr lvl="0" rtl="0">
              <a:spcBef>
                <a:spcPts val="0"/>
              </a:spcBef>
              <a:buNone/>
            </a:pPr>
            <a:r>
              <a:rPr lang="en">
                <a:solidFill>
                  <a:schemeClr val="dk1"/>
                </a:solidFill>
              </a:rPr>
              <a:t>Some other interesting points may be:</a:t>
            </a:r>
          </a:p>
          <a:p>
            <a:pPr lvl="0" rtl="0">
              <a:spcBef>
                <a:spcPts val="0"/>
              </a:spcBef>
              <a:buNone/>
            </a:pPr>
            <a:r>
              <a:t/>
            </a:r>
            <a:endParaRPr>
              <a:solidFill>
                <a:schemeClr val="dk1"/>
              </a:solidFill>
            </a:endParaRPr>
          </a:p>
          <a:p>
            <a:pPr indent="-228600" lvl="0" marL="457200" rtl="0">
              <a:spcBef>
                <a:spcPts val="0"/>
              </a:spcBef>
            </a:pPr>
            <a:r>
              <a:rPr lang="en">
                <a:latin typeface="Consolas"/>
                <a:ea typeface="Consolas"/>
                <a:cs typeface="Consolas"/>
                <a:sym typeface="Consolas"/>
              </a:rPr>
              <a:t>c</a:t>
            </a:r>
            <a:r>
              <a:rPr lang="en">
                <a:latin typeface="Consolas"/>
                <a:ea typeface="Consolas"/>
                <a:cs typeface="Consolas"/>
                <a:sym typeface="Consolas"/>
              </a:rPr>
              <a:t>ontainerd</a:t>
            </a:r>
            <a:r>
              <a:rPr lang="en"/>
              <a:t> acts as an interface to the kernel’s </a:t>
            </a:r>
            <a:r>
              <a:rPr lang="en">
                <a:latin typeface="Consolas"/>
                <a:ea typeface="Consolas"/>
                <a:cs typeface="Consolas"/>
                <a:sym typeface="Consolas"/>
              </a:rPr>
              <a:t>cgroup</a:t>
            </a:r>
            <a:r>
              <a:rPr lang="en"/>
              <a:t>, </a:t>
            </a:r>
            <a:r>
              <a:rPr lang="en">
                <a:latin typeface="Consolas"/>
                <a:ea typeface="Consolas"/>
                <a:cs typeface="Consolas"/>
                <a:sym typeface="Consolas"/>
              </a:rPr>
              <a:t>namespace</a:t>
            </a:r>
            <a:r>
              <a:rPr lang="en"/>
              <a:t> and </a:t>
            </a:r>
            <a:r>
              <a:rPr lang="en">
                <a:latin typeface="Consolas"/>
                <a:ea typeface="Consolas"/>
                <a:cs typeface="Consolas"/>
                <a:sym typeface="Consolas"/>
              </a:rPr>
              <a:t>SELinux</a:t>
            </a:r>
            <a:r>
              <a:rPr lang="en"/>
              <a:t> features.</a:t>
            </a:r>
          </a:p>
          <a:p>
            <a:pPr indent="-228600" lvl="0" marL="457200" rtl="0">
              <a:spcBef>
                <a:spcPts val="0"/>
              </a:spcBef>
            </a:pPr>
            <a:r>
              <a:rPr lang="en">
                <a:latin typeface="Consolas"/>
                <a:ea typeface="Consolas"/>
                <a:cs typeface="Consolas"/>
                <a:sym typeface="Consolas"/>
              </a:rPr>
              <a:t>dockerd</a:t>
            </a:r>
            <a:r>
              <a:rPr lang="en"/>
              <a:t> does the actual job of building a </a:t>
            </a:r>
            <a:r>
              <a:rPr lang="en">
                <a:latin typeface="Consolas"/>
                <a:ea typeface="Consolas"/>
                <a:cs typeface="Consolas"/>
                <a:sym typeface="Consolas"/>
              </a:rPr>
              <a:t>Dockerfile</a:t>
            </a:r>
            <a:r>
              <a:rPr lang="en"/>
              <a:t> (although we only talk about that later on).</a:t>
            </a:r>
          </a:p>
          <a:p>
            <a:pPr indent="-228600" lvl="0" marL="457200">
              <a:spcBef>
                <a:spcPts val="0"/>
              </a:spcBef>
            </a:pPr>
            <a:r>
              <a:rPr lang="en">
                <a:latin typeface="Consolas"/>
                <a:ea typeface="Consolas"/>
                <a:cs typeface="Consolas"/>
                <a:sym typeface="Consolas"/>
              </a:rPr>
              <a:t>docker</a:t>
            </a:r>
            <a:r>
              <a:rPr lang="en"/>
              <a:t> is responsible for sending local context to </a:t>
            </a:r>
            <a:r>
              <a:rPr lang="en">
                <a:latin typeface="Consolas"/>
                <a:ea typeface="Consolas"/>
                <a:cs typeface="Consolas"/>
                <a:sym typeface="Consolas"/>
              </a:rPr>
              <a:t>dockerd</a:t>
            </a:r>
            <a:r>
              <a:rPr lang="en"/>
              <a:t> — like, for example, the </a:t>
            </a:r>
            <a:r>
              <a:rPr i="1" lang="en"/>
              <a:t>build context</a:t>
            </a:r>
            <a:r>
              <a:rPr lang="en"/>
              <a:t> when </a:t>
            </a:r>
            <a:r>
              <a:rPr lang="en">
                <a:latin typeface="Consolas"/>
                <a:ea typeface="Consolas"/>
                <a:cs typeface="Consolas"/>
                <a:sym typeface="Consolas"/>
              </a:rPr>
              <a:t>build</a:t>
            </a:r>
            <a:r>
              <a:rPr lang="en"/>
              <a:t>ing a </a:t>
            </a:r>
            <a:r>
              <a:rPr lang="en">
                <a:latin typeface="Consolas"/>
                <a:ea typeface="Consolas"/>
                <a:cs typeface="Consolas"/>
                <a:sym typeface="Consolas"/>
              </a:rPr>
              <a:t>Dockerfile</a:t>
            </a:r>
            <a:r>
              <a:rPr lang="en"/>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127.0.0.1:909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hub.docker.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hub.docker.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50850"/>
            <a:ext cx="8520600" cy="841800"/>
          </a:xfrm>
          <a:prstGeom prst="rect">
            <a:avLst/>
          </a:prstGeom>
        </p:spPr>
        <p:txBody>
          <a:bodyPr anchorCtr="0" anchor="ctr" bIns="91425" lIns="91425" rIns="91425" tIns="91425">
            <a:noAutofit/>
          </a:bodyPr>
          <a:lstStyle/>
          <a:p>
            <a:pPr lvl="0">
              <a:lnSpc>
                <a:spcPct val="150000"/>
              </a:lnSpc>
              <a:spcBef>
                <a:spcPts val="0"/>
              </a:spcBef>
              <a:buNone/>
            </a:pPr>
            <a:r>
              <a:rPr lang="en"/>
              <a:t>Docker training</a:t>
            </a:r>
          </a:p>
          <a:p>
            <a:pPr lvl="0" rtl="0">
              <a:lnSpc>
                <a:spcPct val="150000"/>
              </a:lnSpc>
              <a:spcBef>
                <a:spcPts val="0"/>
              </a:spcBef>
              <a:buNone/>
            </a:pPr>
            <a:r>
              <a:rPr lang="en"/>
              <a:t>p.pires@travelaudience.com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Why use containers?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Why use containers?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b="1" lang="en"/>
              <a:t>container</a:t>
            </a:r>
            <a:r>
              <a:rPr lang="en"/>
              <a:t> can run unchanged on different machines with different configurations, and always exposes the same execution environment to the application.</a:t>
            </a:r>
          </a:p>
          <a:p>
            <a:pPr lvl="0">
              <a:spcBef>
                <a:spcPts val="0"/>
              </a:spcBef>
              <a:buNone/>
            </a:pPr>
            <a:r>
              <a:rPr lang="en"/>
              <a:t>Containers help mitigate the “</a:t>
            </a:r>
            <a:r>
              <a:rPr i="1" lang="en"/>
              <a:t>works-on-my-machine</a:t>
            </a:r>
            <a:r>
              <a:rPr lang="en"/>
              <a:t>” effect and ease the transition between different environments, such as development, staging and production.</a:t>
            </a:r>
          </a:p>
          <a:p>
            <a:pPr lvl="0" rtl="0">
              <a:spcBef>
                <a:spcPts val="0"/>
              </a:spcBef>
              <a:buNone/>
            </a:pPr>
            <a:r>
              <a:rPr lang="en"/>
              <a:t>Also, and once more, a container takes up less resources than a VM which makes  it leaner and faster to run and manage.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a container image?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a container image?</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container </a:t>
            </a:r>
            <a:r>
              <a:rPr b="1" lang="en"/>
              <a:t>image</a:t>
            </a:r>
            <a:r>
              <a:rPr lang="en"/>
              <a:t> is a </a:t>
            </a:r>
            <a:r>
              <a:rPr i="1" lang="en"/>
              <a:t>template</a:t>
            </a:r>
            <a:r>
              <a:rPr lang="en"/>
              <a:t> from which containers are launched. Usually, they belong to a </a:t>
            </a:r>
            <a:r>
              <a:rPr b="1" lang="en"/>
              <a:t>repository</a:t>
            </a:r>
            <a:r>
              <a:rPr lang="en"/>
              <a:t> and have an associated </a:t>
            </a:r>
            <a:r>
              <a:rPr b="1" lang="en"/>
              <a:t>tag</a:t>
            </a:r>
            <a:r>
              <a:rPr lang="en"/>
              <a:t> (e.g., </a:t>
            </a:r>
            <a:r>
              <a:rPr b="1" lang="en">
                <a:latin typeface="Consolas"/>
                <a:ea typeface="Consolas"/>
                <a:cs typeface="Consolas"/>
                <a:sym typeface="Consolas"/>
              </a:rPr>
              <a:t>containers.travelaudience.com/my-app</a:t>
            </a:r>
            <a:r>
              <a:rPr lang="en">
                <a:latin typeface="Consolas"/>
                <a:ea typeface="Consolas"/>
                <a:cs typeface="Consolas"/>
                <a:sym typeface="Consolas"/>
              </a:rPr>
              <a:t>:</a:t>
            </a:r>
            <a:r>
              <a:rPr b="1" lang="en">
                <a:latin typeface="Consolas"/>
                <a:ea typeface="Consolas"/>
                <a:cs typeface="Consolas"/>
                <a:sym typeface="Consolas"/>
              </a:rPr>
              <a:t>1.0</a:t>
            </a:r>
            <a:r>
              <a:rPr lang="en"/>
              <a:t>), where:</a:t>
            </a:r>
          </a:p>
          <a:p>
            <a:pPr indent="-228600" lvl="0" marL="914400" rtl="0">
              <a:spcBef>
                <a:spcPts val="0"/>
              </a:spcBef>
            </a:pPr>
            <a:r>
              <a:rPr lang="en">
                <a:latin typeface="Consolas"/>
                <a:ea typeface="Consolas"/>
                <a:cs typeface="Consolas"/>
                <a:sym typeface="Consolas"/>
              </a:rPr>
              <a:t>containers.travelaudience.com</a:t>
            </a:r>
            <a:r>
              <a:rPr lang="en"/>
              <a:t> is the repository</a:t>
            </a:r>
          </a:p>
          <a:p>
            <a:pPr indent="-228600" lvl="0" marL="914400" rtl="0">
              <a:spcBef>
                <a:spcPts val="0"/>
              </a:spcBef>
            </a:pPr>
            <a:r>
              <a:rPr lang="en">
                <a:latin typeface="Consolas"/>
                <a:ea typeface="Consolas"/>
                <a:cs typeface="Consolas"/>
                <a:sym typeface="Consolas"/>
              </a:rPr>
              <a:t>my-app</a:t>
            </a:r>
            <a:r>
              <a:rPr lang="en"/>
              <a:t> is the image name</a:t>
            </a:r>
          </a:p>
          <a:p>
            <a:pPr indent="-228600" lvl="0" marL="914400" rtl="0">
              <a:spcBef>
                <a:spcPts val="0"/>
              </a:spcBef>
            </a:pPr>
            <a:r>
              <a:rPr lang="en">
                <a:latin typeface="Consolas"/>
                <a:ea typeface="Consolas"/>
                <a:cs typeface="Consolas"/>
                <a:sym typeface="Consolas"/>
              </a:rPr>
              <a:t>1.0</a:t>
            </a:r>
            <a:r>
              <a:rPr lang="en"/>
              <a:t> is the tagged version</a:t>
            </a:r>
          </a:p>
          <a:p>
            <a:pPr lvl="0" rtl="0">
              <a:spcBef>
                <a:spcPts val="0"/>
              </a:spcBef>
              <a:buNone/>
            </a:pPr>
            <a:r>
              <a:rPr lang="en"/>
              <a:t>Internally, an image is composed of an ordered collection of </a:t>
            </a:r>
            <a:r>
              <a:rPr b="1" lang="en"/>
              <a:t>layers</a:t>
            </a:r>
            <a:r>
              <a:rPr lang="en"/>
              <a:t> — a set of sequential changes made to the container, i.e. each instruction in the container image descriptor.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Docker platform overview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r>
              <a:rPr lang="en"/>
              <a:t> + </a:t>
            </a:r>
            <a:r>
              <a:rPr lang="en">
                <a:latin typeface="Consolas"/>
                <a:ea typeface="Consolas"/>
                <a:cs typeface="Consolas"/>
                <a:sym typeface="Consolas"/>
              </a:rPr>
              <a:t>docker</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Docker is a complex platform consisting of several moving parts. However, and for the </a:t>
            </a:r>
            <a:r>
              <a:rPr lang="en"/>
              <a:t>most part, it</a:t>
            </a:r>
            <a:r>
              <a:rPr lang="en"/>
              <a:t> </a:t>
            </a:r>
            <a:r>
              <a:rPr lang="en"/>
              <a:t>can be thought of as the union of</a:t>
            </a:r>
            <a:r>
              <a:rPr lang="en"/>
              <a:t> three main components:</a:t>
            </a:r>
          </a:p>
          <a:p>
            <a:pPr indent="-228600" lvl="0" marL="457200" rtl="0">
              <a:spcBef>
                <a:spcPts val="0"/>
              </a:spcBef>
              <a:spcAft>
                <a:spcPts val="800"/>
              </a:spcAft>
            </a:pPr>
            <a:r>
              <a:rPr lang="en">
                <a:latin typeface="Consolas"/>
                <a:ea typeface="Consolas"/>
                <a:cs typeface="Consolas"/>
                <a:sym typeface="Consolas"/>
              </a:rPr>
              <a:t>containerd</a:t>
            </a:r>
            <a:r>
              <a:rPr lang="en"/>
              <a:t>: a c</a:t>
            </a:r>
            <a:r>
              <a:rPr i="1" lang="en"/>
              <a:t>ontainer runtime</a:t>
            </a:r>
            <a:r>
              <a:rPr lang="en"/>
              <a:t> which provides APIs for </a:t>
            </a:r>
            <a:r>
              <a:rPr i="1" lang="en"/>
              <a:t>container</a:t>
            </a:r>
            <a:r>
              <a:rPr lang="en"/>
              <a:t> </a:t>
            </a:r>
            <a:r>
              <a:rPr i="1" lang="en"/>
              <a:t>execution and supervision</a:t>
            </a:r>
            <a:r>
              <a:rPr lang="en"/>
              <a:t>, </a:t>
            </a:r>
            <a:r>
              <a:rPr i="1" lang="en"/>
              <a:t>image transfer and storage</a:t>
            </a:r>
            <a:r>
              <a:rPr lang="en"/>
              <a:t>, </a:t>
            </a:r>
            <a:r>
              <a:rPr i="1" lang="en"/>
              <a:t>storage</a:t>
            </a:r>
            <a:r>
              <a:rPr lang="en"/>
              <a:t> and </a:t>
            </a:r>
            <a:r>
              <a:rPr i="1" lang="en"/>
              <a:t>networking</a:t>
            </a:r>
            <a:r>
              <a:rPr lang="en"/>
              <a:t>.</a:t>
            </a:r>
          </a:p>
          <a:p>
            <a:pPr indent="-228600" lvl="0" marL="457200" rtl="0">
              <a:spcBef>
                <a:spcPts val="0"/>
              </a:spcBef>
              <a:spcAft>
                <a:spcPts val="800"/>
              </a:spcAft>
            </a:pPr>
            <a:r>
              <a:rPr lang="en">
                <a:latin typeface="Consolas"/>
                <a:ea typeface="Consolas"/>
                <a:cs typeface="Consolas"/>
                <a:sym typeface="Consolas"/>
              </a:rPr>
              <a:t>dockerd</a:t>
            </a:r>
            <a:r>
              <a:rPr lang="en"/>
              <a:t>: a </a:t>
            </a:r>
            <a:r>
              <a:rPr i="1" lang="en"/>
              <a:t>daemon</a:t>
            </a:r>
            <a:r>
              <a:rPr lang="en"/>
              <a:t> that runs on the host, embedding </a:t>
            </a:r>
            <a:r>
              <a:rPr lang="en">
                <a:latin typeface="Consolas"/>
                <a:ea typeface="Consolas"/>
                <a:cs typeface="Consolas"/>
                <a:sym typeface="Consolas"/>
              </a:rPr>
              <a:t>containerd</a:t>
            </a:r>
            <a:r>
              <a:rPr lang="en"/>
              <a:t> and interacting with it to manage containers, images, security, volumes and etc...</a:t>
            </a:r>
          </a:p>
          <a:p>
            <a:pPr indent="-228600" lvl="0" marL="457200" rtl="0">
              <a:spcBef>
                <a:spcPts val="0"/>
              </a:spcBef>
            </a:pPr>
            <a:r>
              <a:rPr lang="en">
                <a:latin typeface="Consolas"/>
                <a:ea typeface="Consolas"/>
                <a:cs typeface="Consolas"/>
                <a:sym typeface="Consolas"/>
              </a:rPr>
              <a:t>docker</a:t>
            </a:r>
            <a:r>
              <a:rPr lang="en"/>
              <a:t>: a command-line tool which acts as a </a:t>
            </a:r>
            <a:r>
              <a:rPr i="1" lang="en"/>
              <a:t>client</a:t>
            </a:r>
            <a:r>
              <a:rPr lang="en"/>
              <a:t> to </a:t>
            </a:r>
            <a:r>
              <a:rPr lang="en">
                <a:latin typeface="Consolas"/>
                <a:ea typeface="Consolas"/>
                <a:cs typeface="Consolas"/>
                <a:sym typeface="Consolas"/>
              </a:rPr>
              <a:t>dockerd</a:t>
            </a:r>
            <a:r>
              <a:rPr lang="en"/>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r>
              <a:rPr lang="en"/>
              <a:t> + </a:t>
            </a:r>
            <a:r>
              <a:rPr lang="en">
                <a:latin typeface="Consolas"/>
                <a:ea typeface="Consolas"/>
                <a:cs typeface="Consolas"/>
                <a:sym typeface="Consolas"/>
              </a:rPr>
              <a:t>docker</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t/>
            </a:r>
            <a:endParaRPr/>
          </a:p>
        </p:txBody>
      </p:sp>
      <p:pic>
        <p:nvPicPr>
          <p:cNvPr descr="974cd631-b57e-470e-a944-78530aaa1a23-1.png" id="143" name="Shape 143"/>
          <p:cNvPicPr preferRelativeResize="0"/>
          <p:nvPr/>
        </p:nvPicPr>
        <p:blipFill>
          <a:blip r:embed="rId3">
            <a:alphaModFix/>
          </a:blip>
          <a:stretch>
            <a:fillRect/>
          </a:stretch>
        </p:blipFill>
        <p:spPr>
          <a:xfrm>
            <a:off x="1279175" y="1152475"/>
            <a:ext cx="6585652" cy="34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sz="1000">
                <a:latin typeface="Consolas"/>
                <a:ea typeface="Consolas"/>
                <a:cs typeface="Consolas"/>
                <a:sym typeface="Consolas"/>
              </a:rPr>
              <a:t># dockerd</a:t>
            </a:r>
          </a:p>
          <a:p>
            <a:pPr indent="0" lvl="0" marL="0" rtl="0">
              <a:spcBef>
                <a:spcPts val="0"/>
              </a:spcBef>
              <a:spcAft>
                <a:spcPts val="0"/>
              </a:spcAft>
              <a:buNone/>
            </a:pPr>
            <a:r>
              <a:rPr b="1" lang="en" sz="1000">
                <a:latin typeface="Consolas"/>
                <a:ea typeface="Consolas"/>
                <a:cs typeface="Consolas"/>
                <a:sym typeface="Consolas"/>
              </a:rPr>
              <a:t>INFO[0000] libcontainerd: new containerd process, pid: 5596</a:t>
            </a:r>
          </a:p>
          <a:p>
            <a:pPr indent="0" lvl="0" marL="0" rtl="0">
              <a:spcBef>
                <a:spcPts val="0"/>
              </a:spcBef>
              <a:spcAft>
                <a:spcPts val="0"/>
              </a:spcAft>
              <a:buNone/>
            </a:pPr>
            <a:r>
              <a:rPr lang="en" sz="1000">
                <a:latin typeface="Consolas"/>
                <a:ea typeface="Consolas"/>
                <a:cs typeface="Consolas"/>
                <a:sym typeface="Consolas"/>
              </a:rPr>
              <a:t>WARN[0000] containerd: low RLIMIT_NOFILE changing to max  current=1024 max=1048576</a:t>
            </a:r>
          </a:p>
          <a:p>
            <a:pPr indent="0" lvl="0" marL="0" rtl="0">
              <a:spcBef>
                <a:spcPts val="0"/>
              </a:spcBef>
              <a:spcAft>
                <a:spcPts val="0"/>
              </a:spcAft>
              <a:buNone/>
            </a:pPr>
            <a:r>
              <a:rPr lang="en" sz="1000">
                <a:latin typeface="Consolas"/>
                <a:ea typeface="Consolas"/>
                <a:cs typeface="Consolas"/>
                <a:sym typeface="Consolas"/>
              </a:rPr>
              <a:t>INFO[0001] [graphdriver] using prior storage driver: aufs</a:t>
            </a:r>
          </a:p>
          <a:p>
            <a:pPr indent="0" lvl="0" marL="0" rtl="0">
              <a:spcBef>
                <a:spcPts val="0"/>
              </a:spcBef>
              <a:spcAft>
                <a:spcPts val="0"/>
              </a:spcAft>
              <a:buNone/>
            </a:pPr>
            <a:r>
              <a:rPr lang="en" sz="1000">
                <a:latin typeface="Consolas"/>
                <a:ea typeface="Consolas"/>
                <a:cs typeface="Consolas"/>
                <a:sym typeface="Consolas"/>
              </a:rPr>
              <a:t>INFO[0001] Graph migration to content-addressability took 0.00 seconds</a:t>
            </a:r>
          </a:p>
          <a:p>
            <a:pPr indent="0" lvl="0" marL="0" rtl="0">
              <a:spcBef>
                <a:spcPts val="0"/>
              </a:spcBef>
              <a:spcAft>
                <a:spcPts val="0"/>
              </a:spcAft>
              <a:buNone/>
            </a:pPr>
            <a:r>
              <a:rPr lang="en" sz="1000">
                <a:latin typeface="Consolas"/>
                <a:ea typeface="Consolas"/>
                <a:cs typeface="Consolas"/>
                <a:sym typeface="Consolas"/>
              </a:rPr>
              <a:t>WARN[0001] Your kernel does not support swap memory limit</a:t>
            </a:r>
          </a:p>
          <a:p>
            <a:pPr indent="0" lvl="0" marL="0" rtl="0">
              <a:spcBef>
                <a:spcPts val="0"/>
              </a:spcBef>
              <a:spcAft>
                <a:spcPts val="0"/>
              </a:spcAft>
              <a:buNone/>
            </a:pPr>
            <a:r>
              <a:rPr lang="en" sz="1000">
                <a:latin typeface="Consolas"/>
                <a:ea typeface="Consolas"/>
                <a:cs typeface="Consolas"/>
                <a:sym typeface="Consolas"/>
              </a:rPr>
              <a:t>WARN[0001] Your kernel does not support cgroup rt period</a:t>
            </a:r>
          </a:p>
          <a:p>
            <a:pPr indent="0" lvl="0" marL="0" rtl="0">
              <a:spcBef>
                <a:spcPts val="0"/>
              </a:spcBef>
              <a:spcAft>
                <a:spcPts val="0"/>
              </a:spcAft>
              <a:buNone/>
            </a:pPr>
            <a:r>
              <a:rPr lang="en" sz="1000">
                <a:latin typeface="Consolas"/>
                <a:ea typeface="Consolas"/>
                <a:cs typeface="Consolas"/>
                <a:sym typeface="Consolas"/>
              </a:rPr>
              <a:t>WARN[0001] Your kernel does not support cgroup rt runtime</a:t>
            </a:r>
          </a:p>
          <a:p>
            <a:pPr indent="0" lvl="0" marL="0" rtl="0">
              <a:spcBef>
                <a:spcPts val="0"/>
              </a:spcBef>
              <a:spcAft>
                <a:spcPts val="0"/>
              </a:spcAft>
              <a:buNone/>
            </a:pPr>
            <a:r>
              <a:rPr lang="en" sz="1000">
                <a:latin typeface="Consolas"/>
                <a:ea typeface="Consolas"/>
                <a:cs typeface="Consolas"/>
                <a:sym typeface="Consolas"/>
              </a:rPr>
              <a:t>INFO[0001] Loading containers: start.</a:t>
            </a:r>
          </a:p>
          <a:p>
            <a:pPr indent="0" lvl="0" marL="0" rtl="0">
              <a:spcBef>
                <a:spcPts val="0"/>
              </a:spcBef>
              <a:spcAft>
                <a:spcPts val="0"/>
              </a:spcAft>
              <a:buNone/>
            </a:pPr>
            <a:r>
              <a:rPr lang="en" sz="1000">
                <a:latin typeface="Consolas"/>
                <a:ea typeface="Consolas"/>
                <a:cs typeface="Consolas"/>
                <a:sym typeface="Consolas"/>
              </a:rPr>
              <a:t>INFO[0001] Default bridge (docker0) is assigned with an IP address 172.17.0.0/16. Daemon option --bip can be used to set a preferred IP address</a:t>
            </a:r>
          </a:p>
          <a:p>
            <a:pPr indent="0" lvl="0" marL="0" rtl="0">
              <a:spcBef>
                <a:spcPts val="0"/>
              </a:spcBef>
              <a:spcAft>
                <a:spcPts val="0"/>
              </a:spcAft>
              <a:buNone/>
            </a:pPr>
            <a:r>
              <a:rPr lang="en" sz="1000">
                <a:latin typeface="Consolas"/>
                <a:ea typeface="Consolas"/>
                <a:cs typeface="Consolas"/>
                <a:sym typeface="Consolas"/>
              </a:rPr>
              <a:t>INFO[0001] Loading containers: done.</a:t>
            </a:r>
          </a:p>
          <a:p>
            <a:pPr indent="0" lvl="0" marL="0" rtl="0">
              <a:spcBef>
                <a:spcPts val="0"/>
              </a:spcBef>
              <a:spcAft>
                <a:spcPts val="0"/>
              </a:spcAft>
              <a:buNone/>
            </a:pPr>
            <a:r>
              <a:rPr b="1" lang="en" sz="1000">
                <a:latin typeface="Consolas"/>
                <a:ea typeface="Consolas"/>
                <a:cs typeface="Consolas"/>
                <a:sym typeface="Consolas"/>
              </a:rPr>
              <a:t>INFO[0001] Daemon has completed initialization</a:t>
            </a:r>
          </a:p>
          <a:p>
            <a:pPr indent="0" lvl="0" marL="0" rtl="0">
              <a:spcBef>
                <a:spcPts val="0"/>
              </a:spcBef>
              <a:spcAft>
                <a:spcPts val="0"/>
              </a:spcAft>
              <a:buNone/>
            </a:pPr>
            <a:r>
              <a:rPr b="1" lang="en" sz="1000">
                <a:latin typeface="Consolas"/>
                <a:ea typeface="Consolas"/>
                <a:cs typeface="Consolas"/>
                <a:sym typeface="Consolas"/>
              </a:rPr>
              <a:t>INFO[0001] Docker daemon                                 commit=874a737 graphdriver=aufs version=17.06.1-ce</a:t>
            </a:r>
          </a:p>
          <a:p>
            <a:pPr indent="0" lvl="0" marL="0" rtl="0">
              <a:spcBef>
                <a:spcPts val="0"/>
              </a:spcBef>
              <a:spcAft>
                <a:spcPts val="0"/>
              </a:spcAft>
              <a:buNone/>
            </a:pPr>
            <a:r>
              <a:rPr b="1" lang="en" sz="1000">
                <a:latin typeface="Consolas"/>
                <a:ea typeface="Consolas"/>
                <a:cs typeface="Consolas"/>
                <a:sym typeface="Consolas"/>
              </a:rPr>
              <a:t>INFO[0001] API listen on /var/run/docker.sock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latin typeface="Consolas"/>
                <a:ea typeface="Consolas"/>
                <a:cs typeface="Consolas"/>
                <a:sym typeface="Consolas"/>
              </a:rPr>
              <a:t>docker</a:t>
            </a:r>
            <a:r>
              <a:rPr lang="en"/>
              <a:t> commands reference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a:t>
            </a:r>
            <a:r>
              <a:rPr lang="en"/>
              <a:t> provides several commands for managing containers and images. These are the most common ones:</a:t>
            </a:r>
          </a:p>
          <a:p>
            <a:pPr lvl="0">
              <a:spcBef>
                <a:spcPts val="0"/>
              </a:spcBef>
              <a:buNone/>
            </a:pPr>
            <a:r>
              <a:t/>
            </a:r>
            <a:endParaRPr/>
          </a:p>
        </p:txBody>
      </p:sp>
      <p:graphicFrame>
        <p:nvGraphicFramePr>
          <p:cNvPr id="161" name="Shape 161"/>
          <p:cNvGraphicFramePr/>
          <p:nvPr/>
        </p:nvGraphicFramePr>
        <p:xfrm>
          <a:off x="1857375" y="2134425"/>
          <a:ext cx="3000000" cy="3000000"/>
        </p:xfrm>
        <a:graphic>
          <a:graphicData uri="http://schemas.openxmlformats.org/drawingml/2006/table">
            <a:tbl>
              <a:tblPr>
                <a:noFill/>
                <a:tableStyleId>{12EBDA5D-BA4F-4B79-904C-66E370F2FE56}</a:tableStyleId>
              </a:tblPr>
              <a:tblGrid>
                <a:gridCol w="1809750"/>
                <a:gridCol w="1809750"/>
                <a:gridCol w="1809750"/>
              </a:tblGrid>
              <a:tr h="381000">
                <a:tc gridSpan="2">
                  <a:txBody>
                    <a:bodyPr>
                      <a:noAutofit/>
                    </a:bodyPr>
                    <a:lstStyle/>
                    <a:p>
                      <a:pPr lvl="0" algn="ctr">
                        <a:spcBef>
                          <a:spcPts val="0"/>
                        </a:spcBef>
                        <a:buNone/>
                      </a:pPr>
                      <a:r>
                        <a:rPr b="1" lang="en"/>
                        <a:t>Containers</a:t>
                      </a:r>
                    </a:p>
                  </a:txBody>
                  <a:tcPr marT="91425" marB="91425" marR="91425" marL="91425"/>
                </a:tc>
                <a:tc hMerge="1"/>
                <a:tc>
                  <a:txBody>
                    <a:bodyPr>
                      <a:noAutofit/>
                    </a:bodyPr>
                    <a:lstStyle/>
                    <a:p>
                      <a:pPr lvl="0" algn="ctr">
                        <a:spcBef>
                          <a:spcPts val="0"/>
                        </a:spcBef>
                        <a:buNone/>
                      </a:pPr>
                      <a:r>
                        <a:rPr b="1" lang="en"/>
                        <a:t>Images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run</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start</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images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logs</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exec</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pull</a:t>
                      </a:r>
                    </a:p>
                  </a:txBody>
                  <a:tcPr marT="91425" marB="91425" marR="91425" marL="91425"/>
                </a:tc>
              </a:tr>
              <a:tr h="381000">
                <a:tc>
                  <a:txBody>
                    <a:bodyPr>
                      <a:noAutofit/>
                    </a:bodyPr>
                    <a:lstStyle/>
                    <a:p>
                      <a:pPr lvl="0">
                        <a:spcBef>
                          <a:spcPts val="0"/>
                        </a:spcBef>
                        <a:buNone/>
                      </a:pPr>
                      <a:r>
                        <a:rPr lang="en">
                          <a:solidFill>
                            <a:schemeClr val="dk1"/>
                          </a:solidFill>
                          <a:latin typeface="Consolas"/>
                          <a:ea typeface="Consolas"/>
                          <a:cs typeface="Consolas"/>
                          <a:sym typeface="Consolas"/>
                        </a:rPr>
                        <a:t>restart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ps</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onsolas"/>
                          <a:ea typeface="Consolas"/>
                          <a:cs typeface="Consolas"/>
                          <a:sym typeface="Consolas"/>
                        </a:rPr>
                        <a:t>rmi</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stop</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rm</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onsolas"/>
                          <a:ea typeface="Consolas"/>
                          <a:cs typeface="Consolas"/>
                          <a:sym typeface="Consolas"/>
                        </a:rPr>
                        <a:t>build</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Docker </a:t>
            </a:r>
            <a:r>
              <a:rPr lang="en"/>
              <a:t>17.06 (any Linux distro with kernel 4.0+ or </a:t>
            </a:r>
            <a:r>
              <a:rPr lang="en"/>
              <a:t>macOS 10.11+</a:t>
            </a:r>
            <a:r>
              <a:rPr lang="en"/>
              <a:t>).</a:t>
            </a:r>
          </a:p>
          <a:p>
            <a:pPr lvl="0">
              <a:spcBef>
                <a:spcPts val="0"/>
              </a:spcBef>
              <a:buNone/>
            </a:pPr>
            <a:r>
              <a:rPr lang="en"/>
              <a:t>Git 2.14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debian:8</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jenkins/jenkins:lts-alpine</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alpine:3.6</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ubuntu:16.04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mariadb:10.2.8</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redis:4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openjdk:8u141</a:t>
            </a:r>
          </a:p>
          <a:p>
            <a:pPr lvl="0" rt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a:t>
            </a:r>
            <a:r>
              <a:rPr lang="en" sz="1200">
                <a:latin typeface="Consolas"/>
                <a:ea typeface="Consolas"/>
                <a:cs typeface="Consolas"/>
                <a:sym typeface="Consolas"/>
              </a:rPr>
              <a:t>quay.io/pires/docker-jre:8u131_r2</a:t>
            </a:r>
          </a:p>
        </p:txBody>
      </p:sp>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Before we begin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a:t>
            </a:r>
            <a:r>
              <a:rPr lang="en">
                <a:latin typeface="Consolas"/>
                <a:ea typeface="Consolas"/>
                <a:cs typeface="Consolas"/>
                <a:sym typeface="Consolas"/>
              </a:rPr>
              <a:t>ocker</a:t>
            </a:r>
            <a:r>
              <a:rPr lang="en">
                <a:latin typeface="Consolas"/>
                <a:ea typeface="Consolas"/>
                <a:cs typeface="Consolas"/>
                <a:sym typeface="Consolas"/>
              </a:rPr>
              <a:t> run</a:t>
            </a:r>
            <a:r>
              <a:rPr lang="en"/>
              <a:t> executes a command in a container created from the specified image:</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docker run </a:t>
            </a:r>
            <a:r>
              <a:rPr b="1" lang="en">
                <a:latin typeface="Consolas"/>
                <a:ea typeface="Consolas"/>
                <a:cs typeface="Consolas"/>
                <a:sym typeface="Consolas"/>
              </a:rPr>
              <a:t>debian:8</a:t>
            </a:r>
            <a:r>
              <a:rPr lang="en">
                <a:latin typeface="Consolas"/>
                <a:ea typeface="Consolas"/>
                <a:cs typeface="Consolas"/>
                <a:sym typeface="Consolas"/>
              </a:rPr>
              <a:t> ping -c 1 google.com</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PING google.com (216.58.201.142): 56 data bytes</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64 bytes from 216.58.201.142: icmp_seq=0 ttl=37 time=0.246 ms</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google.com ping statistics ---</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1 packets transmitted, 1 packets received, 0% packet loss</a:t>
            </a:r>
          </a:p>
          <a:p>
            <a:pPr lvl="0" rtl="0">
              <a:lnSpc>
                <a:spcPct val="100000"/>
              </a:lnSpc>
              <a:spcBef>
                <a:spcPts val="0"/>
              </a:spcBef>
              <a:spcAft>
                <a:spcPts val="1600"/>
              </a:spcAft>
              <a:buNone/>
            </a:pPr>
            <a:r>
              <a:rPr lang="en">
                <a:latin typeface="Consolas"/>
                <a:ea typeface="Consolas"/>
                <a:cs typeface="Consolas"/>
                <a:sym typeface="Consolas"/>
              </a:rPr>
              <a:t>round-trip min/avg/max/stddev = 0.246/0.246/0.246/0.000 ms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for port mappings to be </a:t>
            </a:r>
            <a:r>
              <a:rPr lang="en"/>
              <a:t>established</a:t>
            </a:r>
            <a:r>
              <a:rPr lang="en"/>
              <a:t> between the host and the container:</a:t>
            </a:r>
          </a:p>
          <a:p>
            <a:pPr lvl="0" rtl="0">
              <a:lnSpc>
                <a:spcPct val="100000"/>
              </a:lnSpc>
              <a:spcBef>
                <a:spcPts val="0"/>
              </a:spcBef>
              <a:spcAft>
                <a:spcPts val="1600"/>
              </a:spcAft>
              <a:buNone/>
            </a:pPr>
            <a:r>
              <a:rPr lang="en">
                <a:latin typeface="Consolas"/>
                <a:ea typeface="Consolas"/>
                <a:cs typeface="Consolas"/>
                <a:sym typeface="Consolas"/>
              </a:rPr>
              <a:t>$ docker run </a:t>
            </a:r>
            <a:r>
              <a:rPr lang="en">
                <a:latin typeface="Consolas"/>
                <a:ea typeface="Consolas"/>
                <a:cs typeface="Consolas"/>
                <a:sym typeface="Consolas"/>
              </a:rPr>
              <a:t>--rm</a:t>
            </a:r>
            <a:r>
              <a:rPr lang="en">
                <a:latin typeface="Consolas"/>
                <a:ea typeface="Consolas"/>
                <a:cs typeface="Consolas"/>
                <a:sym typeface="Consolas"/>
              </a:rPr>
              <a:t> </a:t>
            </a:r>
            <a:r>
              <a:rPr b="1" lang="en">
                <a:latin typeface="Consolas"/>
                <a:ea typeface="Consolas"/>
                <a:cs typeface="Consolas"/>
                <a:sym typeface="Consolas"/>
              </a:rPr>
              <a:t>-p</a:t>
            </a:r>
            <a:r>
              <a:rPr lang="en">
                <a:latin typeface="Consolas"/>
                <a:ea typeface="Consolas"/>
                <a:cs typeface="Consolas"/>
                <a:sym typeface="Consolas"/>
              </a:rPr>
              <a:t> </a:t>
            </a:r>
            <a:r>
              <a:rPr b="1" lang="en">
                <a:latin typeface="Consolas"/>
                <a:ea typeface="Consolas"/>
                <a:cs typeface="Consolas"/>
                <a:sym typeface="Consolas"/>
              </a:rPr>
              <a:t>9090</a:t>
            </a:r>
            <a:r>
              <a:rPr b="1" lang="en">
                <a:latin typeface="Consolas"/>
                <a:ea typeface="Consolas"/>
                <a:cs typeface="Consolas"/>
                <a:sym typeface="Consolas"/>
              </a:rPr>
              <a:t>:8080</a:t>
            </a:r>
            <a:r>
              <a:rPr lang="en">
                <a:latin typeface="Consolas"/>
                <a:ea typeface="Consolas"/>
                <a:cs typeface="Consolas"/>
                <a:sym typeface="Consolas"/>
              </a:rPr>
              <a:t> jenkins/jenkins:lts-alpine</a:t>
            </a:r>
          </a:p>
          <a:p>
            <a:pPr lvl="0" rtl="0">
              <a:spcBef>
                <a:spcPts val="0"/>
              </a:spcBef>
              <a:buNone/>
            </a:pPr>
            <a:r>
              <a:rPr lang="en"/>
              <a:t>Opening your browser and pointing to </a:t>
            </a:r>
            <a:r>
              <a:rPr lang="en" u="sng">
                <a:solidFill>
                  <a:schemeClr val="hlink"/>
                </a:solidFill>
                <a:latin typeface="Consolas"/>
                <a:ea typeface="Consolas"/>
                <a:cs typeface="Consolas"/>
                <a:sym typeface="Consolas"/>
                <a:hlinkClick r:id="rId3"/>
              </a:rPr>
              <a:t>http://127.0.0.1:9090</a:t>
            </a:r>
            <a:r>
              <a:rPr lang="en"/>
              <a:t> will show Jenkins configuration screen, meaning that the instance of Jenkins that is running inside the container is now exposed and reachable at port </a:t>
            </a:r>
            <a:r>
              <a:rPr b="1" lang="en">
                <a:latin typeface="Consolas"/>
                <a:ea typeface="Consolas"/>
                <a:cs typeface="Consolas"/>
                <a:sym typeface="Consolas"/>
              </a:rPr>
              <a:t>9090</a:t>
            </a:r>
            <a:r>
              <a:rPr lang="en"/>
              <a:t> in our host machine.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for </a:t>
            </a:r>
            <a:r>
              <a:rPr lang="en"/>
              <a:t>environment variables</a:t>
            </a:r>
            <a:r>
              <a:rPr lang="en"/>
              <a:t> to be set </a:t>
            </a:r>
            <a:r>
              <a:rPr lang="en"/>
              <a:t>:</a:t>
            </a:r>
          </a:p>
          <a:p>
            <a:pPr lvl="0" rtl="0">
              <a:lnSpc>
                <a:spcPct val="100000"/>
              </a:lnSpc>
              <a:spcBef>
                <a:spcPts val="0"/>
              </a:spcBef>
              <a:spcAft>
                <a:spcPts val="1600"/>
              </a:spcAft>
              <a:buNone/>
            </a:pPr>
            <a:r>
              <a:rPr lang="en" sz="1700">
                <a:latin typeface="Consolas"/>
                <a:ea typeface="Consolas"/>
                <a:cs typeface="Consolas"/>
                <a:sym typeface="Consolas"/>
              </a:rPr>
              <a:t>$ docker run </a:t>
            </a:r>
            <a:r>
              <a:rPr lang="en">
                <a:latin typeface="Consolas"/>
                <a:ea typeface="Consolas"/>
                <a:cs typeface="Consolas"/>
                <a:sym typeface="Consolas"/>
              </a:rPr>
              <a:t>--rm</a:t>
            </a:r>
            <a:r>
              <a:rPr lang="en" sz="1700">
                <a:latin typeface="Consolas"/>
                <a:ea typeface="Consolas"/>
                <a:cs typeface="Consolas"/>
                <a:sym typeface="Consolas"/>
              </a:rPr>
              <a:t> </a:t>
            </a:r>
            <a:r>
              <a:rPr b="1" lang="en" sz="1700">
                <a:latin typeface="Consolas"/>
                <a:ea typeface="Consolas"/>
                <a:cs typeface="Consolas"/>
                <a:sym typeface="Consolas"/>
              </a:rPr>
              <a:t>-e MY_SECRET=your_secret</a:t>
            </a:r>
            <a:r>
              <a:rPr lang="en" sz="1700">
                <a:latin typeface="Consolas"/>
                <a:ea typeface="Consolas"/>
                <a:cs typeface="Consolas"/>
                <a:sym typeface="Consolas"/>
              </a:rPr>
              <a:t> alpine:3.6 sh -c 'echo $MY_SECRET'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us to interactively run commands inside a container:</a:t>
            </a:r>
          </a:p>
          <a:p>
            <a:pPr lvl="0">
              <a:lnSpc>
                <a:spcPct val="100000"/>
              </a:lnSpc>
              <a:spcBef>
                <a:spcPts val="0"/>
              </a:spcBef>
              <a:spcAft>
                <a:spcPts val="800"/>
              </a:spcAft>
              <a:buNone/>
            </a:pPr>
            <a:r>
              <a:rPr lang="en">
                <a:latin typeface="Consolas"/>
                <a:ea typeface="Consolas"/>
                <a:cs typeface="Consolas"/>
                <a:sym typeface="Consolas"/>
              </a:rPr>
              <a:t>$ docker run --rm </a:t>
            </a:r>
            <a:r>
              <a:rPr b="1" lang="en">
                <a:latin typeface="Consolas"/>
                <a:ea typeface="Consolas"/>
                <a:cs typeface="Consolas"/>
                <a:sym typeface="Consolas"/>
              </a:rPr>
              <a:t>-i</a:t>
            </a:r>
            <a:r>
              <a:rPr lang="en">
                <a:latin typeface="Consolas"/>
                <a:ea typeface="Consolas"/>
                <a:cs typeface="Consolas"/>
                <a:sym typeface="Consolas"/>
              </a:rPr>
              <a:t> </a:t>
            </a:r>
            <a:r>
              <a:rPr b="1" lang="en">
                <a:latin typeface="Consolas"/>
                <a:ea typeface="Consolas"/>
                <a:cs typeface="Consolas"/>
                <a:sym typeface="Consolas"/>
              </a:rPr>
              <a:t>-t</a:t>
            </a:r>
            <a:r>
              <a:rPr lang="en">
                <a:latin typeface="Consolas"/>
                <a:ea typeface="Consolas"/>
                <a:cs typeface="Consolas"/>
                <a:sym typeface="Consolas"/>
              </a:rPr>
              <a:t> ubuntu:16.04 /bin/bash</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root@7d3697a74b77:/# date</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Fri Aug 25 08:24:05 UTC 2017</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root@7d3697a74b77:/# exit</a:t>
            </a:r>
          </a:p>
          <a:p>
            <a:pPr lvl="0" rtl="0">
              <a:lnSpc>
                <a:spcPct val="100000"/>
              </a:lnSpc>
              <a:spcBef>
                <a:spcPts val="0"/>
              </a:spcBef>
              <a:spcAft>
                <a:spcPts val="1600"/>
              </a:spcAft>
              <a:buNone/>
            </a:pPr>
            <a:r>
              <a:rPr lang="en">
                <a:latin typeface="Consolas"/>
                <a:ea typeface="Consolas"/>
                <a:cs typeface="Consolas"/>
                <a:sym typeface="Consolas"/>
              </a:rPr>
              <a:t>exit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Ultimately, we’ll want to have our</a:t>
            </a:r>
            <a:r>
              <a:rPr lang="en"/>
              <a:t> containers running in background (</a:t>
            </a:r>
            <a:r>
              <a:rPr i="1" lang="en"/>
              <a:t>detached</a:t>
            </a:r>
            <a:r>
              <a:rPr lang="en"/>
              <a:t>) and to give them a name:</a:t>
            </a:r>
          </a:p>
          <a:p>
            <a:pPr lvl="0" rtl="0">
              <a:lnSpc>
                <a:spcPct val="100000"/>
              </a:lnSpc>
              <a:spcBef>
                <a:spcPts val="0"/>
              </a:spcBef>
              <a:spcAft>
                <a:spcPts val="800"/>
              </a:spcAft>
              <a:buNone/>
            </a:pPr>
            <a:r>
              <a:rPr lang="en" sz="1500">
                <a:latin typeface="Consolas"/>
                <a:ea typeface="Consolas"/>
                <a:cs typeface="Consolas"/>
                <a:sym typeface="Consolas"/>
              </a:rPr>
              <a:t>$ docker run \</a:t>
            </a:r>
          </a:p>
          <a:p>
            <a:pPr lvl="0" rtl="0">
              <a:lnSpc>
                <a:spcPct val="100000"/>
              </a:lnSpc>
              <a:spcBef>
                <a:spcPts val="0"/>
              </a:spcBef>
              <a:spcAft>
                <a:spcPts val="800"/>
              </a:spcAft>
              <a:buNone/>
            </a:pPr>
            <a:r>
              <a:rPr b="1" lang="en" sz="1500">
                <a:latin typeface="Consolas"/>
                <a:ea typeface="Consolas"/>
                <a:cs typeface="Consolas"/>
                <a:sym typeface="Consolas"/>
              </a:rPr>
              <a:t>  </a:t>
            </a:r>
            <a:r>
              <a:rPr b="1" lang="en" sz="1500">
                <a:latin typeface="Consolas"/>
                <a:ea typeface="Consolas"/>
                <a:cs typeface="Consolas"/>
                <a:sym typeface="Consolas"/>
              </a:rPr>
              <a:t>-d</a:t>
            </a:r>
            <a:r>
              <a:rPr lang="en" sz="1500">
                <a:latin typeface="Consolas"/>
                <a:ea typeface="Consolas"/>
                <a:cs typeface="Consolas"/>
                <a:sym typeface="Consolas"/>
              </a:rPr>
              <a:t> \</a:t>
            </a:r>
          </a:p>
          <a:p>
            <a:pPr lvl="0" rtl="0">
              <a:lnSpc>
                <a:spcPct val="100000"/>
              </a:lnSpc>
              <a:spcBef>
                <a:spcPts val="0"/>
              </a:spcBef>
              <a:spcAft>
                <a:spcPts val="800"/>
              </a:spcAft>
              <a:buNone/>
            </a:pPr>
            <a:r>
              <a:rPr lang="en" sz="1500">
                <a:latin typeface="Consolas"/>
                <a:ea typeface="Consolas"/>
                <a:cs typeface="Consolas"/>
                <a:sym typeface="Consolas"/>
              </a:rPr>
              <a:t>  </a:t>
            </a:r>
            <a:r>
              <a:rPr b="1" lang="en" sz="1500">
                <a:latin typeface="Consolas"/>
                <a:ea typeface="Consolas"/>
                <a:cs typeface="Consolas"/>
                <a:sym typeface="Consolas"/>
              </a:rPr>
              <a:t>--name mariadb</a:t>
            </a:r>
            <a:r>
              <a:rPr lang="en" sz="1500">
                <a:latin typeface="Consolas"/>
                <a:ea typeface="Consolas"/>
                <a:cs typeface="Consolas"/>
                <a:sym typeface="Consolas"/>
              </a:rPr>
              <a:t> \</a:t>
            </a:r>
          </a:p>
          <a:p>
            <a:pPr lvl="0" rtl="0">
              <a:lnSpc>
                <a:spcPct val="100000"/>
              </a:lnSpc>
              <a:spcBef>
                <a:spcPts val="0"/>
              </a:spcBef>
              <a:spcAft>
                <a:spcPts val="800"/>
              </a:spcAft>
              <a:buNone/>
            </a:pPr>
            <a:r>
              <a:rPr lang="en" sz="1500">
                <a:latin typeface="Consolas"/>
                <a:ea typeface="Consolas"/>
                <a:cs typeface="Consolas"/>
                <a:sym typeface="Consolas"/>
              </a:rPr>
              <a:t>  </a:t>
            </a:r>
            <a:r>
              <a:rPr lang="en" sz="1500">
                <a:latin typeface="Consolas"/>
                <a:ea typeface="Consolas"/>
                <a:cs typeface="Consolas"/>
                <a:sym typeface="Consolas"/>
              </a:rPr>
              <a:t>-e MYSQL_RANDOM_ROOT_PASSWORD=yes -p 3306:3306 mariadb:10.2.8</a:t>
            </a:r>
          </a:p>
          <a:p>
            <a:pPr lvl="0" rtl="0">
              <a:lnSpc>
                <a:spcPct val="100000"/>
              </a:lnSpc>
              <a:spcBef>
                <a:spcPts val="0"/>
              </a:spcBef>
              <a:spcAft>
                <a:spcPts val="1600"/>
              </a:spcAft>
              <a:buNone/>
            </a:pPr>
            <a:r>
              <a:rPr lang="en" sz="1500">
                <a:latin typeface="Consolas"/>
                <a:ea typeface="Consolas"/>
                <a:cs typeface="Consolas"/>
                <a:sym typeface="Consolas"/>
              </a:rPr>
              <a:t>135e27c525f44b33ca4e6e75c803513a4e08cd96e3917b44a0042a129e05cb57</a:t>
            </a:r>
          </a:p>
          <a:p>
            <a:pPr lvl="0" rtl="0">
              <a:lnSpc>
                <a:spcPct val="100000"/>
              </a:lnSpc>
              <a:spcBef>
                <a:spcPts val="0"/>
              </a:spcBef>
              <a:spcAft>
                <a:spcPts val="800"/>
              </a:spcAft>
              <a:buNone/>
            </a:pPr>
            <a:r>
              <a:rPr lang="en"/>
              <a:t>This will output the </a:t>
            </a:r>
            <a:r>
              <a:rPr i="1" lang="en"/>
              <a:t>container ID</a:t>
            </a:r>
            <a:r>
              <a:rPr lang="en"/>
              <a:t> for the newly created container and exit. The container will be running in background until stopped or removed.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logs</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previous command will start a MariaDB container in detached mode and dump a random password to the logs. But how can we see the logs?</a:t>
            </a:r>
          </a:p>
          <a:p>
            <a:pPr lvl="0" rtl="0">
              <a:lnSpc>
                <a:spcPct val="100000"/>
              </a:lnSpc>
              <a:spcBef>
                <a:spcPts val="0"/>
              </a:spcBef>
              <a:spcAft>
                <a:spcPts val="800"/>
              </a:spcAft>
              <a:buNone/>
            </a:pPr>
            <a:r>
              <a:rPr lang="en">
                <a:latin typeface="Consolas"/>
                <a:ea typeface="Consolas"/>
                <a:cs typeface="Consolas"/>
                <a:sym typeface="Consolas"/>
              </a:rPr>
              <a:t>$ docker logs mariadb</a:t>
            </a:r>
          </a:p>
          <a:p>
            <a:pPr lvl="0" rtl="0">
              <a:lnSpc>
                <a:spcPct val="100000"/>
              </a:lnSpc>
              <a:spcBef>
                <a:spcPts val="0"/>
              </a:spcBef>
              <a:spcAft>
                <a:spcPts val="800"/>
              </a:spcAft>
              <a:buNone/>
            </a:pPr>
            <a:r>
              <a:rPr lang="en">
                <a:latin typeface="Consolas"/>
                <a:ea typeface="Consolas"/>
                <a:cs typeface="Consolas"/>
                <a:sym typeface="Consolas"/>
              </a:rPr>
              <a:t>(...)</a:t>
            </a:r>
          </a:p>
          <a:p>
            <a:pPr lvl="0" rtl="0">
              <a:lnSpc>
                <a:spcPct val="100000"/>
              </a:lnSpc>
              <a:spcBef>
                <a:spcPts val="0"/>
              </a:spcBef>
              <a:spcAft>
                <a:spcPts val="800"/>
              </a:spcAft>
              <a:buNone/>
            </a:pPr>
            <a:r>
              <a:rPr lang="en">
                <a:latin typeface="Consolas"/>
                <a:ea typeface="Consolas"/>
                <a:cs typeface="Consolas"/>
                <a:sym typeface="Consolas"/>
              </a:rPr>
              <a:t>GENERATED ROOT PASSWORD: Eet8oingoopheizeijaejia5vieBoo5A</a:t>
            </a:r>
          </a:p>
          <a:p>
            <a:pPr lvl="0" rtl="0">
              <a:lnSpc>
                <a:spcPct val="100000"/>
              </a:lnSpc>
              <a:spcBef>
                <a:spcPts val="0"/>
              </a:spcBef>
              <a:spcAft>
                <a:spcPts val="1600"/>
              </a:spcAft>
              <a:buNone/>
            </a:pPr>
            <a:r>
              <a:rPr lang="en">
                <a:latin typeface="Consolas"/>
                <a:ea typeface="Consolas"/>
                <a:cs typeface="Consolas"/>
                <a:sym typeface="Consolas"/>
              </a:rPr>
              <a:t>(...)</a:t>
            </a:r>
          </a:p>
          <a:p>
            <a:pPr lvl="0" rtl="0">
              <a:lnSpc>
                <a:spcPct val="100000"/>
              </a:lnSpc>
              <a:spcBef>
                <a:spcPts val="0"/>
              </a:spcBef>
              <a:spcAft>
                <a:spcPts val="1600"/>
              </a:spcAft>
              <a:buNone/>
            </a:pPr>
            <a:r>
              <a:rPr lang="en"/>
              <a:t>To see the logs in “real-time”, append the </a:t>
            </a:r>
            <a:r>
              <a:rPr lang="en">
                <a:latin typeface="Consolas"/>
                <a:ea typeface="Consolas"/>
                <a:cs typeface="Consolas"/>
                <a:sym typeface="Consolas"/>
              </a:rPr>
              <a:t>--follow</a:t>
            </a:r>
            <a:r>
              <a:rPr lang="en"/>
              <a:t> flag to </a:t>
            </a:r>
            <a:r>
              <a:rPr lang="en">
                <a:latin typeface="Consolas"/>
                <a:ea typeface="Consolas"/>
                <a:cs typeface="Consolas"/>
                <a:sym typeface="Consolas"/>
              </a:rPr>
              <a:t>docker logs</a:t>
            </a:r>
            <a:r>
              <a:rPr lang="en"/>
              <a:t>:</a:t>
            </a:r>
          </a:p>
          <a:p>
            <a:pPr lvl="0" rtl="0">
              <a:lnSpc>
                <a:spcPct val="100000"/>
              </a:lnSpc>
              <a:spcBef>
                <a:spcPts val="0"/>
              </a:spcBef>
              <a:spcAft>
                <a:spcPts val="1600"/>
              </a:spcAft>
              <a:buNone/>
            </a:pPr>
            <a:r>
              <a:rPr lang="en">
                <a:latin typeface="Consolas"/>
                <a:ea typeface="Consolas"/>
                <a:cs typeface="Consolas"/>
                <a:sym typeface="Consolas"/>
              </a:rPr>
              <a:t>$ docker logs --follow mariadb</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container lifecycle</a:t>
            </a:r>
          </a:p>
        </p:txBody>
      </p:sp>
      <p:sp>
        <p:nvSpPr>
          <p:cNvPr id="203" name="Shape 2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Docker allows for managing the lifecycle of an existing, but not exactly running, container by using </a:t>
            </a:r>
            <a:r>
              <a:rPr lang="en">
                <a:latin typeface="Consolas"/>
                <a:ea typeface="Consolas"/>
                <a:cs typeface="Consolas"/>
                <a:sym typeface="Consolas"/>
              </a:rPr>
              <a:t>docker start</a:t>
            </a:r>
            <a:r>
              <a:rPr lang="en"/>
              <a:t>, </a:t>
            </a:r>
            <a:r>
              <a:rPr lang="en">
                <a:latin typeface="Consolas"/>
                <a:ea typeface="Consolas"/>
                <a:cs typeface="Consolas"/>
                <a:sym typeface="Consolas"/>
              </a:rPr>
              <a:t>docker stop</a:t>
            </a:r>
            <a:r>
              <a:rPr lang="en"/>
              <a:t> and </a:t>
            </a:r>
            <a:r>
              <a:rPr lang="en">
                <a:latin typeface="Consolas"/>
                <a:ea typeface="Consolas"/>
                <a:cs typeface="Consolas"/>
                <a:sym typeface="Consolas"/>
              </a:rPr>
              <a:t>docker restart</a:t>
            </a:r>
            <a:r>
              <a:rPr lang="en"/>
              <a:t>:</a:t>
            </a:r>
          </a:p>
          <a:p>
            <a:pPr lvl="0" rtl="0">
              <a:lnSpc>
                <a:spcPct val="100000"/>
              </a:lnSpc>
              <a:spcBef>
                <a:spcPts val="0"/>
              </a:spcBef>
              <a:spcAft>
                <a:spcPts val="800"/>
              </a:spcAft>
              <a:buNone/>
            </a:pPr>
            <a:r>
              <a:rPr lang="en">
                <a:latin typeface="Consolas"/>
                <a:ea typeface="Consolas"/>
                <a:cs typeface="Consolas"/>
                <a:sym typeface="Consolas"/>
              </a:rPr>
              <a:t>$ docker start mariadb</a:t>
            </a:r>
          </a:p>
          <a:p>
            <a:pPr lvl="0" rtl="0">
              <a:lnSpc>
                <a:spcPct val="100000"/>
              </a:lnSpc>
              <a:spcBef>
                <a:spcPts val="0"/>
              </a:spcBef>
              <a:spcAft>
                <a:spcPts val="800"/>
              </a:spcAft>
              <a:buNone/>
            </a:pPr>
            <a:r>
              <a:rPr lang="en">
                <a:latin typeface="Consolas"/>
                <a:ea typeface="Consolas"/>
                <a:cs typeface="Consolas"/>
                <a:sym typeface="Consolas"/>
              </a:rPr>
              <a:t>m</a:t>
            </a:r>
            <a:r>
              <a:rPr lang="en">
                <a:latin typeface="Consolas"/>
                <a:ea typeface="Consolas"/>
                <a:cs typeface="Consolas"/>
                <a:sym typeface="Consolas"/>
              </a:rPr>
              <a:t>ariadb</a:t>
            </a:r>
          </a:p>
          <a:p>
            <a:pPr lvl="0">
              <a:lnSpc>
                <a:spcPct val="100000"/>
              </a:lnSpc>
              <a:spcBef>
                <a:spcPts val="0"/>
              </a:spcBef>
              <a:spcAft>
                <a:spcPts val="800"/>
              </a:spcAft>
              <a:buNone/>
            </a:pPr>
            <a:r>
              <a:rPr lang="en">
                <a:latin typeface="Consolas"/>
                <a:ea typeface="Consolas"/>
                <a:cs typeface="Consolas"/>
                <a:sym typeface="Consolas"/>
              </a:rPr>
              <a:t>$ docker stop mariadb</a:t>
            </a:r>
          </a:p>
          <a:p>
            <a:pPr lvl="0" rtl="0">
              <a:lnSpc>
                <a:spcPct val="100000"/>
              </a:lnSpc>
              <a:spcBef>
                <a:spcPts val="0"/>
              </a:spcBef>
              <a:buNone/>
            </a:pPr>
            <a:r>
              <a:rPr lang="en">
                <a:latin typeface="Consolas"/>
                <a:ea typeface="Consolas"/>
                <a:cs typeface="Consolas"/>
                <a:sym typeface="Consolas"/>
              </a:rPr>
              <a:t>mariadb</a:t>
            </a:r>
          </a:p>
          <a:p>
            <a:pPr lvl="0" rtl="0">
              <a:spcBef>
                <a:spcPts val="0"/>
              </a:spcBef>
              <a:buNone/>
            </a:pPr>
            <a:r>
              <a:rPr lang="en"/>
              <a:t>Try and stop the running container. Now start it again. Now restart it.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exec</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we have a running container we may have the need to execute a command or enter a shell inside the container for debugging or maintenance purposes. </a:t>
            </a:r>
          </a:p>
          <a:p>
            <a:pPr lvl="0" rtl="0">
              <a:spcBef>
                <a:spcPts val="0"/>
              </a:spcBef>
              <a:buNone/>
            </a:pPr>
            <a:r>
              <a:rPr lang="en">
                <a:latin typeface="Consolas"/>
                <a:ea typeface="Consolas"/>
                <a:cs typeface="Consolas"/>
                <a:sym typeface="Consolas"/>
              </a:rPr>
              <a:t>d</a:t>
            </a:r>
            <a:r>
              <a:rPr lang="en">
                <a:latin typeface="Consolas"/>
                <a:ea typeface="Consolas"/>
                <a:cs typeface="Consolas"/>
                <a:sym typeface="Consolas"/>
              </a:rPr>
              <a:t>ocker exec</a:t>
            </a:r>
            <a:r>
              <a:rPr lang="en"/>
              <a:t> combined with the </a:t>
            </a:r>
            <a:r>
              <a:rPr b="1" lang="en">
                <a:latin typeface="Consolas"/>
                <a:ea typeface="Consolas"/>
                <a:cs typeface="Consolas"/>
                <a:sym typeface="Consolas"/>
              </a:rPr>
              <a:t>-i</a:t>
            </a:r>
            <a:r>
              <a:rPr lang="en"/>
              <a:t> and </a:t>
            </a:r>
            <a:r>
              <a:rPr b="1" lang="en">
                <a:latin typeface="Consolas"/>
                <a:ea typeface="Consolas"/>
                <a:cs typeface="Consolas"/>
                <a:sym typeface="Consolas"/>
              </a:rPr>
              <a:t>-t</a:t>
            </a:r>
            <a:r>
              <a:rPr lang="en"/>
              <a:t> parameters can be used to place us on an interactive shell inside a given container:</a:t>
            </a:r>
          </a:p>
          <a:p>
            <a:pPr lvl="0" rtl="0">
              <a:lnSpc>
                <a:spcPct val="100000"/>
              </a:lnSpc>
              <a:spcBef>
                <a:spcPts val="0"/>
              </a:spcBef>
              <a:spcAft>
                <a:spcPts val="800"/>
              </a:spcAft>
              <a:buNone/>
            </a:pPr>
            <a:r>
              <a:rPr lang="en">
                <a:latin typeface="Consolas"/>
                <a:ea typeface="Consolas"/>
                <a:cs typeface="Consolas"/>
                <a:sym typeface="Consolas"/>
              </a:rPr>
              <a:t>$ docker exec </a:t>
            </a:r>
            <a:r>
              <a:rPr b="1" lang="en">
                <a:latin typeface="Consolas"/>
                <a:ea typeface="Consolas"/>
                <a:cs typeface="Consolas"/>
                <a:sym typeface="Consolas"/>
              </a:rPr>
              <a:t>-i</a:t>
            </a:r>
            <a:r>
              <a:rPr lang="en">
                <a:latin typeface="Consolas"/>
                <a:ea typeface="Consolas"/>
                <a:cs typeface="Consolas"/>
                <a:sym typeface="Consolas"/>
              </a:rPr>
              <a:t> </a:t>
            </a:r>
            <a:r>
              <a:rPr b="1" lang="en">
                <a:latin typeface="Consolas"/>
                <a:ea typeface="Consolas"/>
                <a:cs typeface="Consolas"/>
                <a:sym typeface="Consolas"/>
              </a:rPr>
              <a:t>-t</a:t>
            </a:r>
            <a:r>
              <a:rPr lang="en">
                <a:latin typeface="Consolas"/>
                <a:ea typeface="Consolas"/>
                <a:cs typeface="Consolas"/>
                <a:sym typeface="Consolas"/>
              </a:rPr>
              <a:t> mariadb /bin/bash</a:t>
            </a:r>
          </a:p>
          <a:p>
            <a:pPr lvl="0" rtl="0">
              <a:lnSpc>
                <a:spcPct val="100000"/>
              </a:lnSpc>
              <a:spcBef>
                <a:spcPts val="0"/>
              </a:spcBef>
              <a:spcAft>
                <a:spcPts val="1600"/>
              </a:spcAft>
              <a:buNone/>
            </a:pPr>
            <a:r>
              <a:rPr lang="en">
                <a:latin typeface="Consolas"/>
                <a:ea typeface="Consolas"/>
                <a:cs typeface="Consolas"/>
                <a:sym typeface="Consolas"/>
              </a:rPr>
              <a:t>root@</a:t>
            </a:r>
            <a:r>
              <a:rPr lang="en">
                <a:latin typeface="Consolas"/>
                <a:ea typeface="Consolas"/>
                <a:cs typeface="Consolas"/>
                <a:sym typeface="Consolas"/>
              </a:rPr>
              <a:t>135e27c525f4:/# </a:t>
            </a:r>
          </a:p>
          <a:p>
            <a:pPr lvl="0" rtl="0">
              <a:spcBef>
                <a:spcPts val="0"/>
              </a:spcBef>
              <a:buNone/>
            </a:pPr>
            <a:r>
              <a:rPr lang="en"/>
              <a:t>To exit the interactive shell, type </a:t>
            </a:r>
            <a:r>
              <a:rPr lang="en">
                <a:latin typeface="Consolas"/>
                <a:ea typeface="Consolas"/>
                <a:cs typeface="Consolas"/>
                <a:sym typeface="Consolas"/>
              </a:rPr>
              <a:t>Ctrl+C</a:t>
            </a:r>
            <a:r>
              <a:rPr lang="en"/>
              <a:t> or </a:t>
            </a:r>
            <a:r>
              <a:rPr lang="en">
                <a:latin typeface="Consolas"/>
                <a:ea typeface="Consolas"/>
                <a:cs typeface="Consolas"/>
                <a:sym typeface="Consolas"/>
              </a:rPr>
              <a:t>exit</a:t>
            </a:r>
            <a:r>
              <a:rPr lang="en"/>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ps</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At some point we’ll need to list all the containers we have created. To list running containers, we can use </a:t>
            </a:r>
            <a:r>
              <a:rPr lang="en">
                <a:latin typeface="Consolas"/>
                <a:ea typeface="Consolas"/>
                <a:cs typeface="Consolas"/>
                <a:sym typeface="Consolas"/>
              </a:rPr>
              <a:t>docker ps</a:t>
            </a:r>
            <a:r>
              <a:rPr lang="en"/>
              <a:t>:</a:t>
            </a:r>
          </a:p>
          <a:p>
            <a:pPr lvl="0" rtl="0">
              <a:lnSpc>
                <a:spcPct val="100000"/>
              </a:lnSpc>
              <a:spcBef>
                <a:spcPts val="0"/>
              </a:spcBef>
              <a:spcAft>
                <a:spcPts val="1600"/>
              </a:spcAft>
              <a:buNone/>
            </a:pPr>
            <a:r>
              <a:rPr lang="en" sz="1000">
                <a:latin typeface="Consolas"/>
                <a:ea typeface="Consolas"/>
                <a:cs typeface="Consolas"/>
                <a:sym typeface="Consolas"/>
              </a:rPr>
              <a:t>$ docker ps</a:t>
            </a:r>
            <a:br>
              <a:rPr lang="en" sz="1000">
                <a:latin typeface="Consolas"/>
                <a:ea typeface="Consolas"/>
                <a:cs typeface="Consolas"/>
                <a:sym typeface="Consolas"/>
              </a:rPr>
            </a:br>
            <a:r>
              <a:rPr lang="en" sz="1000">
                <a:latin typeface="Consolas"/>
                <a:ea typeface="Consolas"/>
                <a:cs typeface="Consolas"/>
                <a:sym typeface="Consolas"/>
              </a:rPr>
              <a:t>CONTAINER ID   IMAGE            COMMAND               CREATED          STATUS          PORTS                    NAMES</a:t>
            </a:r>
            <a:br>
              <a:rPr lang="en" sz="1000">
                <a:latin typeface="Consolas"/>
                <a:ea typeface="Consolas"/>
                <a:cs typeface="Consolas"/>
                <a:sym typeface="Consolas"/>
              </a:rPr>
            </a:br>
            <a:r>
              <a:rPr lang="en" sz="1000">
                <a:latin typeface="Consolas"/>
                <a:ea typeface="Consolas"/>
                <a:cs typeface="Consolas"/>
                <a:sym typeface="Consolas"/>
              </a:rPr>
              <a:t>135e27c525f4   mariadb:10.2.8   "docker-entrypo..."   22 minutes ago   Up 10 minutes   0.0.0.0:3306-&gt;3306/tcp   mariadb</a:t>
            </a:r>
          </a:p>
          <a:p>
            <a:pPr lvl="0">
              <a:spcBef>
                <a:spcPts val="0"/>
              </a:spcBef>
              <a:buNone/>
            </a:pPr>
            <a:r>
              <a:rPr lang="en"/>
              <a:t>To list all containers, including stopped ones, we can use </a:t>
            </a:r>
            <a:r>
              <a:rPr lang="en">
                <a:latin typeface="Consolas"/>
                <a:ea typeface="Consolas"/>
                <a:cs typeface="Consolas"/>
                <a:sym typeface="Consolas"/>
              </a:rPr>
              <a:t>docker ps </a:t>
            </a:r>
            <a:r>
              <a:rPr b="1" lang="en">
                <a:latin typeface="Consolas"/>
                <a:ea typeface="Consolas"/>
                <a:cs typeface="Consolas"/>
                <a:sym typeface="Consolas"/>
              </a:rPr>
              <a:t>-a</a:t>
            </a:r>
            <a:r>
              <a:rPr lang="en"/>
              <a:t>:</a:t>
            </a:r>
          </a:p>
          <a:p>
            <a:pPr lvl="0" rtl="0">
              <a:lnSpc>
                <a:spcPct val="100000"/>
              </a:lnSpc>
              <a:spcBef>
                <a:spcPts val="0"/>
              </a:spcBef>
              <a:spcAft>
                <a:spcPts val="800"/>
              </a:spcAft>
              <a:buNone/>
            </a:pPr>
            <a:r>
              <a:rPr lang="en" sz="1000">
                <a:latin typeface="Consolas"/>
                <a:ea typeface="Consolas"/>
                <a:cs typeface="Consolas"/>
                <a:sym typeface="Consolas"/>
              </a:rPr>
              <a:t>$ docker ps -a</a:t>
            </a:r>
            <a:br>
              <a:rPr lang="en" sz="1000">
                <a:latin typeface="Consolas"/>
                <a:ea typeface="Consolas"/>
                <a:cs typeface="Consolas"/>
                <a:sym typeface="Consolas"/>
              </a:rPr>
            </a:br>
            <a:r>
              <a:rPr lang="en" sz="1000">
                <a:latin typeface="Consolas"/>
                <a:ea typeface="Consolas"/>
                <a:cs typeface="Consolas"/>
                <a:sym typeface="Consolas"/>
              </a:rPr>
              <a:t>CONTAINER ID   IMAGE            COMMAND               CREATED          STATUS          PORTS                    NAMES</a:t>
            </a:r>
            <a:br>
              <a:rPr lang="en" sz="1000">
                <a:latin typeface="Consolas"/>
                <a:ea typeface="Consolas"/>
                <a:cs typeface="Consolas"/>
                <a:sym typeface="Consolas"/>
              </a:rPr>
            </a:br>
            <a:r>
              <a:rPr lang="en" sz="1000">
                <a:latin typeface="Consolas"/>
                <a:ea typeface="Consolas"/>
                <a:cs typeface="Consolas"/>
                <a:sym typeface="Consolas"/>
              </a:rPr>
              <a:t>135e27c525f4   mariadb:10.2.8   "docker-entrypo..."   22 minutes ago   Up 10 minutes   0.0.0.0:3306-&gt;3306/tcp   mariadb</a:t>
            </a:r>
            <a:br>
              <a:rPr lang="en" sz="1000">
                <a:latin typeface="Consolas"/>
                <a:ea typeface="Consolas"/>
                <a:cs typeface="Consolas"/>
                <a:sym typeface="Consolas"/>
              </a:rPr>
            </a:br>
            <a:r>
              <a:rPr lang="en" sz="1000">
                <a:latin typeface="Consolas"/>
                <a:ea typeface="Consolas"/>
                <a:cs typeface="Consolas"/>
                <a:sym typeface="Consolas"/>
              </a:rPr>
              <a:t>218c20b0d62f   debian:8         "ping -c 1 goog..."   25 minutes ago   Created                                  opti...</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rm</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 remove a container we must first stop and then use </a:t>
            </a:r>
            <a:r>
              <a:rPr lang="en">
                <a:latin typeface="Consolas"/>
                <a:ea typeface="Consolas"/>
                <a:cs typeface="Consolas"/>
                <a:sym typeface="Consolas"/>
              </a:rPr>
              <a:t>docker rm</a:t>
            </a:r>
            <a:r>
              <a:rPr lang="en"/>
              <a:t>:</a:t>
            </a:r>
          </a:p>
          <a:p>
            <a:pPr lvl="0">
              <a:lnSpc>
                <a:spcPct val="100000"/>
              </a:lnSpc>
              <a:spcBef>
                <a:spcPts val="0"/>
              </a:spcBef>
              <a:spcAft>
                <a:spcPts val="800"/>
              </a:spcAft>
              <a:buNone/>
            </a:pPr>
            <a:r>
              <a:rPr lang="en">
                <a:latin typeface="Consolas"/>
                <a:ea typeface="Consolas"/>
                <a:cs typeface="Consolas"/>
                <a:sym typeface="Consolas"/>
              </a:rPr>
              <a:t>$ docker stop mariadb</a:t>
            </a:r>
          </a:p>
          <a:p>
            <a:pPr lvl="0">
              <a:lnSpc>
                <a:spcPct val="100000"/>
              </a:lnSpc>
              <a:spcBef>
                <a:spcPts val="0"/>
              </a:spcBef>
              <a:spcAft>
                <a:spcPts val="800"/>
              </a:spcAft>
              <a:buNone/>
            </a:pPr>
            <a:r>
              <a:rPr lang="en">
                <a:latin typeface="Consolas"/>
                <a:ea typeface="Consolas"/>
                <a:cs typeface="Consolas"/>
                <a:sym typeface="Consolas"/>
              </a:rPr>
              <a:t>m</a:t>
            </a:r>
            <a:r>
              <a:rPr lang="en">
                <a:latin typeface="Consolas"/>
                <a:ea typeface="Consolas"/>
                <a:cs typeface="Consolas"/>
                <a:sym typeface="Consolas"/>
              </a:rPr>
              <a:t>ariadb</a:t>
            </a:r>
          </a:p>
          <a:p>
            <a:pPr lvl="0">
              <a:lnSpc>
                <a:spcPct val="100000"/>
              </a:lnSpc>
              <a:spcBef>
                <a:spcPts val="0"/>
              </a:spcBef>
              <a:spcAft>
                <a:spcPts val="800"/>
              </a:spcAft>
              <a:buNone/>
            </a:pPr>
            <a:r>
              <a:rPr lang="en">
                <a:latin typeface="Consolas"/>
                <a:ea typeface="Consolas"/>
                <a:cs typeface="Consolas"/>
                <a:sym typeface="Consolas"/>
              </a:rPr>
              <a:t>$ docker rm mariadb</a:t>
            </a:r>
          </a:p>
          <a:p>
            <a:pPr lvl="0" rtl="0">
              <a:lnSpc>
                <a:spcPct val="100000"/>
              </a:lnSpc>
              <a:spcBef>
                <a:spcPts val="0"/>
              </a:spcBef>
              <a:spcAft>
                <a:spcPts val="1600"/>
              </a:spcAft>
              <a:buNone/>
            </a:pPr>
            <a:r>
              <a:rPr lang="en">
                <a:latin typeface="Consolas"/>
                <a:ea typeface="Consolas"/>
                <a:cs typeface="Consolas"/>
                <a:sym typeface="Consolas"/>
              </a:rPr>
              <a:t>m</a:t>
            </a:r>
            <a:r>
              <a:rPr lang="en">
                <a:latin typeface="Consolas"/>
                <a:ea typeface="Consolas"/>
                <a:cs typeface="Consolas"/>
                <a:sym typeface="Consolas"/>
              </a:rPr>
              <a:t>ariadb</a:t>
            </a:r>
          </a:p>
          <a:p>
            <a:pPr lvl="0" rtl="0">
              <a:lnSpc>
                <a:spcPct val="100000"/>
              </a:lnSpc>
              <a:spcBef>
                <a:spcPts val="0"/>
              </a:spcBef>
              <a:spcAft>
                <a:spcPts val="1600"/>
              </a:spcAft>
              <a:buNone/>
            </a:pPr>
            <a:r>
              <a:rPr lang="en"/>
              <a:t>This is a destructive action, so we need to make sure we really intend to delete the container.</a:t>
            </a:r>
          </a:p>
          <a:p>
            <a:pPr lvl="0" rtl="0">
              <a:lnSpc>
                <a:spcPct val="100000"/>
              </a:lnSpc>
              <a:spcBef>
                <a:spcPts val="0"/>
              </a:spcBef>
              <a:spcAft>
                <a:spcPts val="1600"/>
              </a:spcAft>
              <a:buNone/>
            </a:pPr>
            <a:r>
              <a:rPr lang="en"/>
              <a:t>Let’s go ahead and remove any old containers we may have around!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What is Docker</a:t>
            </a:r>
          </a:p>
          <a:p>
            <a:pPr indent="-228600" lvl="0" marL="457200" rtl="0">
              <a:spcBef>
                <a:spcPts val="0"/>
              </a:spcBef>
            </a:pPr>
            <a:r>
              <a:rPr lang="en"/>
              <a:t>What is a container?</a:t>
            </a:r>
          </a:p>
          <a:p>
            <a:pPr indent="-228600" lvl="0" marL="457200" rtl="0">
              <a:spcBef>
                <a:spcPts val="0"/>
              </a:spcBef>
            </a:pPr>
            <a:r>
              <a:rPr lang="en"/>
              <a:t>Why use containers?</a:t>
            </a:r>
          </a:p>
          <a:p>
            <a:pPr indent="-228600" lvl="0" marL="457200" rtl="0">
              <a:spcBef>
                <a:spcPts val="0"/>
              </a:spcBef>
            </a:pPr>
            <a:r>
              <a:rPr lang="en"/>
              <a:t>What is a container image?</a:t>
            </a:r>
          </a:p>
          <a:p>
            <a:pPr indent="-228600" lvl="0" marL="457200" rtl="0">
              <a:spcBef>
                <a:spcPts val="0"/>
              </a:spcBef>
            </a:pPr>
            <a:r>
              <a:rPr lang="en"/>
              <a:t>Docker platform overview</a:t>
            </a:r>
          </a:p>
          <a:p>
            <a:pPr indent="-228600" lvl="0" marL="457200" rtl="0">
              <a:spcBef>
                <a:spcPts val="0"/>
              </a:spcBef>
            </a:pPr>
            <a:r>
              <a:rPr lang="en"/>
              <a:t>Docker commands reference</a:t>
            </a:r>
          </a:p>
          <a:p>
            <a:pPr indent="-228600" lvl="0" marL="457200" rtl="0">
              <a:spcBef>
                <a:spcPts val="0"/>
              </a:spcBef>
            </a:pPr>
            <a:r>
              <a:rPr lang="en"/>
              <a:t>Building container images</a:t>
            </a:r>
          </a:p>
          <a:p>
            <a:pPr indent="-228600" lvl="0" marL="457200" rtl="0">
              <a:spcBef>
                <a:spcPts val="0"/>
              </a:spcBef>
            </a:pPr>
            <a:r>
              <a:rPr lang="en"/>
              <a:t>Distributing container images</a:t>
            </a:r>
          </a:p>
          <a:p>
            <a:pPr indent="-228600" lvl="0" marL="457200" rtl="0">
              <a:spcBef>
                <a:spcPts val="0"/>
              </a:spcBef>
            </a:pPr>
            <a:r>
              <a:rPr lang="en"/>
              <a:t>Questions?</a:t>
            </a:r>
          </a:p>
          <a:p>
            <a:pPr indent="-228600" lvl="0" marL="457200">
              <a:spcBef>
                <a:spcPts val="0"/>
              </a:spcBef>
            </a:pPr>
            <a:r>
              <a:rPr lang="en"/>
              <a:t>Addendum</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images</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a:t>
            </a:r>
            <a:r>
              <a:rPr lang="en">
                <a:latin typeface="Consolas"/>
                <a:ea typeface="Consolas"/>
                <a:cs typeface="Consolas"/>
                <a:sym typeface="Consolas"/>
              </a:rPr>
              <a:t>ocker images</a:t>
            </a:r>
            <a:r>
              <a:rPr lang="en"/>
              <a:t> lists all available images:</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 </a:t>
            </a:r>
            <a:r>
              <a:rPr lang="en" sz="1600">
                <a:latin typeface="Consolas"/>
                <a:ea typeface="Consolas"/>
                <a:cs typeface="Consolas"/>
                <a:sym typeface="Consolas"/>
              </a:rPr>
              <a:t>docker images</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REPOSITORY        TAG          IMAGE ID       CREATED        SIZE</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jenkins/jenkins   lts-alpine   b9ba57a3bcca   35 hours ago   223MB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mariadb           10.2.8       58730544b81b   4 days ago     397MB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ubuntu            16.04        ccc7a11d65b1   2 weeks ago    120MB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debian            8            86baf4e8cde9   4 weeks ago    123MB</a:t>
            </a:r>
          </a:p>
          <a:p>
            <a:pPr lvl="0" rtl="0">
              <a:lnSpc>
                <a:spcPct val="100000"/>
              </a:lnSpc>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pull</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docker pull</a:t>
            </a:r>
            <a:r>
              <a:rPr lang="en"/>
              <a:t> downloads an image from a </a:t>
            </a:r>
            <a:r>
              <a:rPr i="1" lang="en"/>
              <a:t>remote registry</a:t>
            </a:r>
            <a:r>
              <a:rPr lang="en"/>
              <a:t>:</a:t>
            </a:r>
          </a:p>
          <a:p>
            <a:pPr lvl="0" rtl="0">
              <a:lnSpc>
                <a:spcPct val="100000"/>
              </a:lnSpc>
              <a:spcBef>
                <a:spcPts val="0"/>
              </a:spcBef>
              <a:spcAft>
                <a:spcPts val="800"/>
              </a:spcAft>
              <a:buNone/>
            </a:pPr>
            <a:r>
              <a:rPr lang="en">
                <a:latin typeface="Consolas"/>
                <a:ea typeface="Consolas"/>
                <a:cs typeface="Consolas"/>
                <a:sym typeface="Consolas"/>
              </a:rPr>
              <a:t>$ docker pull redis:4</a:t>
            </a:r>
          </a:p>
          <a:p>
            <a:pPr lvl="0" rtl="0">
              <a:lnSpc>
                <a:spcPct val="100000"/>
              </a:lnSpc>
              <a:spcBef>
                <a:spcPts val="0"/>
              </a:spcBef>
              <a:spcAft>
                <a:spcPts val="1600"/>
              </a:spcAft>
              <a:buNone/>
            </a:pPr>
            <a:r>
              <a:rPr lang="en">
                <a:latin typeface="Consolas"/>
                <a:ea typeface="Consolas"/>
                <a:cs typeface="Consolas"/>
                <a:sym typeface="Consolas"/>
              </a:rPr>
              <a:t>4: Pulling from library/redis</a:t>
            </a:r>
            <a:br>
              <a:rPr lang="en">
                <a:latin typeface="Consolas"/>
                <a:ea typeface="Consolas"/>
                <a:cs typeface="Consolas"/>
                <a:sym typeface="Consolas"/>
              </a:rPr>
            </a:br>
            <a:r>
              <a:rPr lang="en">
                <a:latin typeface="Consolas"/>
                <a:ea typeface="Consolas"/>
                <a:cs typeface="Consolas"/>
                <a:sym typeface="Consolas"/>
              </a:rPr>
              <a:t>5233d9aed181: Already exists</a:t>
            </a:r>
            <a:br>
              <a:rPr lang="en">
                <a:latin typeface="Consolas"/>
                <a:ea typeface="Consolas"/>
                <a:cs typeface="Consolas"/>
                <a:sym typeface="Consolas"/>
              </a:rPr>
            </a:br>
            <a:r>
              <a:rPr lang="en">
                <a:latin typeface="Consolas"/>
                <a:ea typeface="Consolas"/>
                <a:cs typeface="Consolas"/>
                <a:sym typeface="Consolas"/>
              </a:rPr>
              <a:t>ca1b33d3f114: Already exists</a:t>
            </a:r>
            <a:br>
              <a:rPr lang="en">
                <a:latin typeface="Consolas"/>
                <a:ea typeface="Consolas"/>
                <a:cs typeface="Consolas"/>
                <a:sym typeface="Consolas"/>
              </a:rPr>
            </a:br>
            <a:r>
              <a:rPr lang="en">
                <a:latin typeface="Consolas"/>
                <a:ea typeface="Consolas"/>
                <a:cs typeface="Consolas"/>
                <a:sym typeface="Consolas"/>
              </a:rPr>
              <a:t>920cdc17d3c2: Already exists</a:t>
            </a:r>
            <a:br>
              <a:rPr lang="en">
                <a:latin typeface="Consolas"/>
                <a:ea typeface="Consolas"/>
                <a:cs typeface="Consolas"/>
                <a:sym typeface="Consolas"/>
              </a:rPr>
            </a:br>
            <a:r>
              <a:rPr lang="en">
                <a:latin typeface="Consolas"/>
                <a:ea typeface="Consolas"/>
                <a:cs typeface="Consolas"/>
                <a:sym typeface="Consolas"/>
              </a:rPr>
              <a:t>6f939f708ee9: Downloading [===&gt;                 ]  5.324MB/8.063MB</a:t>
            </a:r>
            <a:br>
              <a:rPr lang="en">
                <a:latin typeface="Consolas"/>
                <a:ea typeface="Consolas"/>
                <a:cs typeface="Consolas"/>
                <a:sym typeface="Consolas"/>
              </a:rPr>
            </a:br>
            <a:r>
              <a:rPr lang="en">
                <a:latin typeface="Consolas"/>
                <a:ea typeface="Consolas"/>
                <a:cs typeface="Consolas"/>
                <a:sym typeface="Consolas"/>
              </a:rPr>
              <a:t>4ba0e186289d: Download complete</a:t>
            </a:r>
            <a:br>
              <a:rPr lang="en">
                <a:latin typeface="Consolas"/>
                <a:ea typeface="Consolas"/>
                <a:cs typeface="Consolas"/>
                <a:sym typeface="Consolas"/>
              </a:rPr>
            </a:br>
            <a:r>
              <a:rPr lang="en">
                <a:latin typeface="Consolas"/>
                <a:ea typeface="Consolas"/>
                <a:cs typeface="Consolas"/>
                <a:sym typeface="Consolas"/>
              </a:rPr>
              <a:t>1e448b71a4f0: Download complete</a:t>
            </a:r>
          </a:p>
          <a:p>
            <a:pPr lvl="0" rtl="0">
              <a:lnSpc>
                <a:spcPct val="100000"/>
              </a:lnSpc>
              <a:spcBef>
                <a:spcPts val="0"/>
              </a:spcBef>
              <a:spcAft>
                <a:spcPts val="1600"/>
              </a:spcAft>
              <a:buNone/>
            </a:pPr>
            <a:r>
              <a:rPr lang="en"/>
              <a:t>The default remote registry for Docker images is </a:t>
            </a:r>
            <a:r>
              <a:rPr lang="en" u="sng">
                <a:solidFill>
                  <a:schemeClr val="hlink"/>
                </a:solidFill>
                <a:hlinkClick r:id="rId3"/>
              </a:rPr>
              <a:t>Docker Hub</a:t>
            </a:r>
            <a:r>
              <a:rPr lang="en"/>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rmi</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docker rmi</a:t>
            </a:r>
            <a:r>
              <a:rPr lang="en"/>
              <a:t> removes an existing image:</a:t>
            </a:r>
          </a:p>
          <a:p>
            <a:pPr lvl="0" rtl="0">
              <a:lnSpc>
                <a:spcPct val="100000"/>
              </a:lnSpc>
              <a:spcBef>
                <a:spcPts val="0"/>
              </a:spcBef>
              <a:spcAft>
                <a:spcPts val="1600"/>
              </a:spcAft>
              <a:buNone/>
            </a:pPr>
            <a:r>
              <a:rPr lang="en">
                <a:latin typeface="Consolas"/>
                <a:ea typeface="Consolas"/>
                <a:cs typeface="Consolas"/>
                <a:sym typeface="Consolas"/>
              </a:rPr>
              <a:t>$ </a:t>
            </a:r>
            <a:r>
              <a:rPr lang="en">
                <a:latin typeface="Consolas"/>
                <a:ea typeface="Consolas"/>
                <a:cs typeface="Consolas"/>
                <a:sym typeface="Consolas"/>
              </a:rPr>
              <a:t>docker rmi redis:4</a:t>
            </a:r>
            <a:br>
              <a:rPr lang="en">
                <a:latin typeface="Consolas"/>
                <a:ea typeface="Consolas"/>
                <a:cs typeface="Consolas"/>
                <a:sym typeface="Consolas"/>
              </a:rPr>
            </a:br>
            <a:r>
              <a:rPr lang="en">
                <a:latin typeface="Consolas"/>
                <a:ea typeface="Consolas"/>
                <a:cs typeface="Consolas"/>
                <a:sym typeface="Consolas"/>
              </a:rPr>
              <a:t>Untagged: redis:4</a:t>
            </a:r>
            <a:br>
              <a:rPr lang="en">
                <a:latin typeface="Consolas"/>
                <a:ea typeface="Consolas"/>
                <a:cs typeface="Consolas"/>
                <a:sym typeface="Consolas"/>
              </a:rPr>
            </a:br>
            <a:r>
              <a:rPr lang="en">
                <a:latin typeface="Consolas"/>
                <a:ea typeface="Consolas"/>
                <a:cs typeface="Consolas"/>
                <a:sym typeface="Consolas"/>
              </a:rPr>
              <a:t>Untagged: redis@sha256:a777689(...)</a:t>
            </a:r>
            <a:br>
              <a:rPr lang="en">
                <a:latin typeface="Consolas"/>
                <a:ea typeface="Consolas"/>
                <a:cs typeface="Consolas"/>
                <a:sym typeface="Consolas"/>
              </a:rPr>
            </a:br>
            <a:r>
              <a:rPr lang="en">
                <a:latin typeface="Consolas"/>
                <a:ea typeface="Consolas"/>
                <a:cs typeface="Consolas"/>
                <a:sym typeface="Consolas"/>
              </a:rPr>
              <a:t>Deleted: sha256:d4f2594(...)</a:t>
            </a:r>
            <a:br>
              <a:rPr lang="en">
                <a:latin typeface="Consolas"/>
                <a:ea typeface="Consolas"/>
                <a:cs typeface="Consolas"/>
                <a:sym typeface="Consolas"/>
              </a:rPr>
            </a:br>
            <a:r>
              <a:rPr lang="en">
                <a:latin typeface="Consolas"/>
                <a:ea typeface="Consolas"/>
                <a:cs typeface="Consolas"/>
                <a:sym typeface="Consolas"/>
              </a:rPr>
              <a:t>Deleted: sha256:072e0b0(...)</a:t>
            </a:r>
            <a:br>
              <a:rPr lang="en">
                <a:latin typeface="Consolas"/>
                <a:ea typeface="Consolas"/>
                <a:cs typeface="Consolas"/>
                <a:sym typeface="Consolas"/>
              </a:rPr>
            </a:br>
            <a:r>
              <a:rPr lang="en">
                <a:latin typeface="Consolas"/>
                <a:ea typeface="Consolas"/>
                <a:cs typeface="Consolas"/>
                <a:sym typeface="Consolas"/>
              </a:rPr>
              <a:t>Deleted: sha256:3bc8389(...)</a:t>
            </a:r>
            <a:br>
              <a:rPr lang="en">
                <a:latin typeface="Consolas"/>
                <a:ea typeface="Consolas"/>
                <a:cs typeface="Consolas"/>
                <a:sym typeface="Consolas"/>
              </a:rPr>
            </a:br>
            <a:r>
              <a:rPr lang="en">
                <a:latin typeface="Consolas"/>
                <a:ea typeface="Consolas"/>
                <a:cs typeface="Consolas"/>
                <a:sym typeface="Consolas"/>
              </a:rPr>
              <a:t>Deleted: sha256:c1dbc0d(...)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Building container images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Images are created from an already existing container or by creating and building a </a:t>
            </a:r>
            <a:r>
              <a:rPr b="1" lang="en">
                <a:latin typeface="Consolas"/>
                <a:ea typeface="Consolas"/>
                <a:cs typeface="Consolas"/>
                <a:sym typeface="Consolas"/>
              </a:rPr>
              <a:t>Dockerfile</a:t>
            </a:r>
            <a:r>
              <a:rPr lang="en"/>
              <a:t>.</a:t>
            </a:r>
          </a:p>
          <a:p>
            <a:pPr lvl="0">
              <a:spcBef>
                <a:spcPts val="0"/>
              </a:spcBef>
              <a:buNone/>
            </a:pPr>
            <a:r>
              <a:rPr lang="en"/>
              <a:t>A </a:t>
            </a:r>
            <a:r>
              <a:rPr b="1" lang="en">
                <a:latin typeface="Consolas"/>
                <a:ea typeface="Consolas"/>
                <a:cs typeface="Consolas"/>
                <a:sym typeface="Consolas"/>
              </a:rPr>
              <a:t>Dockerfile</a:t>
            </a:r>
            <a:r>
              <a:rPr lang="en"/>
              <a:t> is a set of instructions that describes how to provision, install and run an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p>
          <a:p>
            <a:pPr lvl="0">
              <a:spcBef>
                <a:spcPts val="0"/>
              </a:spcBef>
              <a:buNone/>
            </a:pPr>
            <a:r>
              <a:t/>
            </a:r>
            <a:endParaRP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build occurs within a given </a:t>
            </a:r>
            <a:r>
              <a:rPr i="1" lang="en"/>
              <a:t>build context</a:t>
            </a:r>
            <a:r>
              <a:rPr lang="en"/>
              <a:t> — by default, the contents of the directory containing the Dockerfile — and cannot reference anything outside that context.</a:t>
            </a:r>
          </a:p>
          <a:p>
            <a:pPr lvl="0">
              <a:spcBef>
                <a:spcPts val="0"/>
              </a:spcBef>
              <a:buClr>
                <a:schemeClr val="dk1"/>
              </a:buClr>
              <a:buSzPct val="61111"/>
              <a:buFont typeface="Arial"/>
              <a:buNone/>
            </a:pPr>
            <a:r>
              <a:rPr lang="en"/>
              <a:t>It is important to note that e</a:t>
            </a:r>
            <a:r>
              <a:rPr lang="en"/>
              <a:t>ach instruction in a </a:t>
            </a:r>
            <a:r>
              <a:rPr lang="en">
                <a:latin typeface="Consolas"/>
                <a:ea typeface="Consolas"/>
                <a:cs typeface="Consolas"/>
                <a:sym typeface="Consolas"/>
              </a:rPr>
              <a:t>Dockerfile</a:t>
            </a:r>
            <a:r>
              <a:rPr lang="en"/>
              <a:t> changes either the filesystem or the execution parameters, thus adding a new layer to the image.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p>
        </p:txBody>
      </p:sp>
      <p:sp>
        <p:nvSpPr>
          <p:cNvPr id="262" name="Shape 262"/>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 cat ./Dockerfile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FROM ubuntu:16.04</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RUN apt-get update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RUN apt-get install --yes openjdk-8-jre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COPY hello-world.jar /</a:t>
            </a:r>
          </a:p>
          <a:p>
            <a:pPr lvl="0">
              <a:lnSpc>
                <a:spcPct val="100000"/>
              </a:lnSpc>
              <a:spcBef>
                <a:spcPts val="0"/>
              </a:spcBef>
              <a:spcAft>
                <a:spcPts val="800"/>
              </a:spcAft>
              <a:buNone/>
            </a:pPr>
            <a:r>
              <a:rPr lang="en" sz="1100">
                <a:latin typeface="Consolas"/>
                <a:ea typeface="Consolas"/>
                <a:cs typeface="Consolas"/>
                <a:sym typeface="Consolas"/>
              </a:rPr>
              <a:t>CMD ["java", "-jar", "/hello-world.jar"]</a:t>
            </a:r>
          </a:p>
        </p:txBody>
      </p:sp>
      <p:sp>
        <p:nvSpPr>
          <p:cNvPr id="263" name="Shape 26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 docker build --tag hello-world:1.0 .</a:t>
            </a:r>
          </a:p>
          <a:p>
            <a:pPr lvl="0">
              <a:lnSpc>
                <a:spcPct val="100000"/>
              </a:lnSpc>
              <a:spcBef>
                <a:spcPts val="0"/>
              </a:spcBef>
              <a:spcAft>
                <a:spcPts val="800"/>
              </a:spcAft>
              <a:buClr>
                <a:schemeClr val="dk1"/>
              </a:buClr>
              <a:buSzPct val="100000"/>
              <a:buFont typeface="Arial"/>
              <a:buNone/>
            </a:pPr>
            <a:r>
              <a:rPr b="1" lang="en" sz="1100">
                <a:latin typeface="Consolas"/>
                <a:ea typeface="Consolas"/>
                <a:cs typeface="Consolas"/>
                <a:sym typeface="Consolas"/>
              </a:rPr>
              <a:t>Sending build context to Docker daemon  583.7kB</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Successfully built 20c2c51f7a8c</a:t>
            </a:r>
          </a:p>
          <a:p>
            <a:pPr lvl="0">
              <a:lnSpc>
                <a:spcPct val="100000"/>
              </a:lnSpc>
              <a:spcBef>
                <a:spcPts val="0"/>
              </a:spcBef>
              <a:spcAft>
                <a:spcPts val="800"/>
              </a:spcAft>
              <a:buNone/>
            </a:pPr>
            <a:r>
              <a:rPr lang="en" sz="1100">
                <a:latin typeface="Consolas"/>
                <a:ea typeface="Consolas"/>
                <a:cs typeface="Consolas"/>
                <a:sym typeface="Consolas"/>
              </a:rPr>
              <a:t>Successfully tagged hello-world:1.0</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r>
              <a:rPr lang="en"/>
              <a:t> » Exercise</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will be building a </a:t>
            </a:r>
            <a:r>
              <a:rPr lang="en">
                <a:latin typeface="Consolas"/>
                <a:ea typeface="Consolas"/>
                <a:cs typeface="Consolas"/>
                <a:sym typeface="Consolas"/>
              </a:rPr>
              <a:t>Dockerfile</a:t>
            </a:r>
            <a:r>
              <a:rPr lang="en"/>
              <a:t> for </a:t>
            </a:r>
            <a:r>
              <a:rPr lang="en">
                <a:latin typeface="Consolas"/>
                <a:ea typeface="Consolas"/>
                <a:cs typeface="Consolas"/>
                <a:sym typeface="Consolas"/>
              </a:rPr>
              <a:t>tcp-echo-server</a:t>
            </a:r>
            <a:r>
              <a:rPr lang="en"/>
              <a:t> at the same time we introduce the most important </a:t>
            </a:r>
            <a:r>
              <a:rPr lang="en">
                <a:latin typeface="Consolas"/>
                <a:ea typeface="Consolas"/>
                <a:cs typeface="Consolas"/>
                <a:sym typeface="Consolas"/>
              </a:rPr>
              <a:t>Dockerfile</a:t>
            </a:r>
            <a:r>
              <a:rPr lang="en"/>
              <a:t> instructions. There are a few things that we must know about </a:t>
            </a:r>
            <a:r>
              <a:rPr lang="en">
                <a:latin typeface="Consolas"/>
                <a:ea typeface="Consolas"/>
                <a:cs typeface="Consolas"/>
                <a:sym typeface="Consolas"/>
              </a:rPr>
              <a:t>tcp-echo-server</a:t>
            </a:r>
            <a:r>
              <a:rPr lang="en"/>
              <a:t> in order to build a proper </a:t>
            </a:r>
            <a:r>
              <a:rPr lang="en">
                <a:latin typeface="Consolas"/>
                <a:ea typeface="Consolas"/>
                <a:cs typeface="Consolas"/>
                <a:sym typeface="Consolas"/>
              </a:rPr>
              <a:t>Dockerfile</a:t>
            </a:r>
            <a:r>
              <a:rPr lang="en"/>
              <a:t>:</a:t>
            </a:r>
          </a:p>
          <a:p>
            <a:pPr indent="-228600" lvl="0" marL="457200" rtl="0">
              <a:spcBef>
                <a:spcPts val="0"/>
              </a:spcBef>
            </a:pPr>
            <a:r>
              <a:rPr lang="en"/>
              <a:t>It is written in Java 8 — needs JDK8 to build, JRE8 to run.</a:t>
            </a:r>
          </a:p>
          <a:p>
            <a:pPr indent="-228600" lvl="0" marL="457200" rtl="0">
              <a:spcBef>
                <a:spcPts val="0"/>
              </a:spcBef>
            </a:pPr>
            <a:r>
              <a:rPr lang="en"/>
              <a:t>It is built using Gradle and the resulting JAR is standalone (</a:t>
            </a:r>
            <a:r>
              <a:rPr i="1" lang="en"/>
              <a:t>über-jar</a:t>
            </a:r>
            <a:r>
              <a:rPr lang="en"/>
              <a:t>).</a:t>
            </a:r>
          </a:p>
          <a:p>
            <a:pPr indent="-228600" lvl="0" marL="457200" rtl="0">
              <a:spcBef>
                <a:spcPts val="0"/>
              </a:spcBef>
            </a:pPr>
            <a:r>
              <a:rPr lang="en"/>
              <a:t>Th</a:t>
            </a:r>
            <a:r>
              <a:rPr lang="en"/>
              <a:t>e resulting </a:t>
            </a:r>
            <a:r>
              <a:rPr lang="en"/>
              <a:t>JAR will be written to </a:t>
            </a:r>
            <a:r>
              <a:rPr lang="en">
                <a:latin typeface="Consolas"/>
                <a:ea typeface="Consolas"/>
                <a:cs typeface="Consolas"/>
                <a:sym typeface="Consolas"/>
              </a:rPr>
              <a:t>.</a:t>
            </a:r>
            <a:r>
              <a:rPr lang="en">
                <a:latin typeface="Consolas"/>
                <a:ea typeface="Consolas"/>
                <a:cs typeface="Consolas"/>
                <a:sym typeface="Consolas"/>
              </a:rPr>
              <a:t>/build/libs/tcp-echo-server.jar</a:t>
            </a:r>
            <a:r>
              <a:rPr lang="en"/>
              <a:t>.</a:t>
            </a:r>
          </a:p>
          <a:p>
            <a:pPr indent="-228600" lvl="0" marL="457200" rtl="0">
              <a:spcBef>
                <a:spcPts val="0"/>
              </a:spcBef>
            </a:pPr>
            <a:r>
              <a:rPr lang="en">
                <a:latin typeface="Consolas"/>
                <a:ea typeface="Consolas"/>
                <a:cs typeface="Consolas"/>
                <a:sym typeface="Consolas"/>
              </a:rPr>
              <a:t>tcp-echo-server</a:t>
            </a:r>
            <a:r>
              <a:rPr lang="en"/>
              <a:t> does not access or persist any data on disk.</a:t>
            </a:r>
          </a:p>
          <a:p>
            <a:pPr indent="-228600" lvl="0" marL="457200" rtl="0">
              <a:spcBef>
                <a:spcPts val="0"/>
              </a:spcBef>
            </a:pPr>
            <a:r>
              <a:rPr lang="en"/>
              <a:t>It accepts three environment variables as config — </a:t>
            </a:r>
            <a:r>
              <a:rPr lang="en">
                <a:latin typeface="Consolas"/>
                <a:ea typeface="Consolas"/>
                <a:cs typeface="Consolas"/>
                <a:sym typeface="Consolas"/>
              </a:rPr>
              <a:t>DEBUG</a:t>
            </a:r>
            <a:r>
              <a:rPr lang="en"/>
              <a:t>, </a:t>
            </a:r>
            <a:r>
              <a:rPr lang="en">
                <a:latin typeface="Consolas"/>
                <a:ea typeface="Consolas"/>
                <a:cs typeface="Consolas"/>
                <a:sym typeface="Consolas"/>
              </a:rPr>
              <a:t>HOST</a:t>
            </a:r>
            <a:r>
              <a:rPr lang="en"/>
              <a:t> and </a:t>
            </a:r>
            <a:r>
              <a:rPr lang="en">
                <a:latin typeface="Consolas"/>
                <a:ea typeface="Consolas"/>
                <a:cs typeface="Consolas"/>
                <a:sym typeface="Consolas"/>
              </a:rPr>
              <a:t>PORT</a:t>
            </a:r>
            <a:r>
              <a:rPr lang="en"/>
              <a:t>.</a:t>
            </a:r>
          </a:p>
          <a:p>
            <a:pPr indent="-228600" lvl="0" marL="457200" rtl="0">
              <a:spcBef>
                <a:spcPts val="0"/>
              </a:spcBef>
            </a:pPr>
            <a:r>
              <a:rPr lang="en"/>
              <a:t>By default </a:t>
            </a:r>
            <a:r>
              <a:rPr lang="en">
                <a:latin typeface="Consolas"/>
                <a:ea typeface="Consolas"/>
                <a:cs typeface="Consolas"/>
                <a:sym typeface="Consolas"/>
              </a:rPr>
              <a:t>DEBUG=false</a:t>
            </a:r>
            <a:r>
              <a:rPr lang="en"/>
              <a:t>, </a:t>
            </a:r>
            <a:r>
              <a:rPr lang="en">
                <a:latin typeface="Consolas"/>
                <a:ea typeface="Consolas"/>
                <a:cs typeface="Consolas"/>
                <a:sym typeface="Consolas"/>
              </a:rPr>
              <a:t>HOST=0.0.0.0</a:t>
            </a:r>
            <a:r>
              <a:rPr lang="en"/>
              <a:t> and </a:t>
            </a:r>
            <a:r>
              <a:rPr lang="en">
                <a:latin typeface="Consolas"/>
                <a:ea typeface="Consolas"/>
                <a:cs typeface="Consolas"/>
                <a:sym typeface="Consolas"/>
              </a:rPr>
              <a:t>PORT=7</a:t>
            </a:r>
            <a:r>
              <a:rPr lang="en"/>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latin typeface="Consolas"/>
                <a:ea typeface="Consolas"/>
                <a:cs typeface="Consolas"/>
                <a:sym typeface="Consolas"/>
              </a:rPr>
              <a:t>Dockerfile</a:t>
            </a:r>
            <a:r>
              <a:rPr lang="en"/>
              <a:t> » Exercise</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Let’s start by cloning the Git repository for </a:t>
            </a:r>
            <a:r>
              <a:rPr lang="en">
                <a:latin typeface="Consolas"/>
                <a:ea typeface="Consolas"/>
                <a:cs typeface="Consolas"/>
                <a:sym typeface="Consolas"/>
              </a:rPr>
              <a:t>tcp-echo-server</a:t>
            </a:r>
            <a:r>
              <a:rPr lang="en"/>
              <a:t> and creating an empty file named </a:t>
            </a:r>
            <a:r>
              <a:rPr lang="en">
                <a:latin typeface="Consolas"/>
                <a:ea typeface="Consolas"/>
                <a:cs typeface="Consolas"/>
                <a:sym typeface="Consolas"/>
              </a:rPr>
              <a:t>Dockerfile</a:t>
            </a:r>
            <a:r>
              <a:rPr lang="en"/>
              <a:t> at the repository’s root:</a:t>
            </a:r>
          </a:p>
          <a:p>
            <a:pPr lvl="0">
              <a:lnSpc>
                <a:spcPct val="100000"/>
              </a:lnSpc>
              <a:spcBef>
                <a:spcPts val="0"/>
              </a:spcBef>
              <a:spcAft>
                <a:spcPts val="800"/>
              </a:spcAft>
              <a:buNone/>
            </a:pPr>
            <a:r>
              <a:rPr lang="en">
                <a:latin typeface="Consolas"/>
                <a:ea typeface="Consolas"/>
                <a:cs typeface="Consolas"/>
                <a:sym typeface="Consolas"/>
              </a:rPr>
              <a:t>$ git clone https://github.com/travelaudience/training-docker.git</a:t>
            </a:r>
          </a:p>
          <a:p>
            <a:pPr lvl="0">
              <a:lnSpc>
                <a:spcPct val="100000"/>
              </a:lnSpc>
              <a:spcBef>
                <a:spcPts val="0"/>
              </a:spcBef>
              <a:spcAft>
                <a:spcPts val="800"/>
              </a:spcAft>
              <a:buNone/>
            </a:pPr>
            <a:r>
              <a:rPr lang="en">
                <a:latin typeface="Consolas"/>
                <a:ea typeface="Consolas"/>
                <a:cs typeface="Consolas"/>
                <a:sym typeface="Consolas"/>
              </a:rPr>
              <a:t>$ cd training-docker</a:t>
            </a:r>
          </a:p>
          <a:p>
            <a:pPr lvl="0">
              <a:lnSpc>
                <a:spcPct val="100000"/>
              </a:lnSpc>
              <a:spcBef>
                <a:spcPts val="0"/>
              </a:spcBef>
              <a:spcAft>
                <a:spcPts val="800"/>
              </a:spcAft>
              <a:buNone/>
            </a:pPr>
            <a:r>
              <a:rPr lang="en">
                <a:latin typeface="Consolas"/>
                <a:ea typeface="Consolas"/>
                <a:cs typeface="Consolas"/>
                <a:sym typeface="Consolas"/>
              </a:rPr>
              <a:t>$ git checkout 0.1</a:t>
            </a:r>
          </a:p>
          <a:p>
            <a:pPr lvl="0" rtl="0">
              <a:lnSpc>
                <a:spcPct val="100000"/>
              </a:lnSpc>
              <a:spcBef>
                <a:spcPts val="0"/>
              </a:spcBef>
              <a:spcAft>
                <a:spcPts val="1600"/>
              </a:spcAft>
              <a:buNone/>
            </a:pPr>
            <a:r>
              <a:rPr lang="en">
                <a:latin typeface="Consolas"/>
                <a:ea typeface="Consolas"/>
                <a:cs typeface="Consolas"/>
                <a:sym typeface="Consolas"/>
              </a:rPr>
              <a:t>$ touch Dockerfile</a:t>
            </a:r>
          </a:p>
          <a:p>
            <a:pPr lvl="0" rtl="0">
              <a:spcBef>
                <a:spcPts val="0"/>
              </a:spcBef>
              <a:buNone/>
            </a:pPr>
            <a:r>
              <a:rPr lang="en"/>
              <a:t>Now let’s open this new </a:t>
            </a:r>
            <a:r>
              <a:rPr lang="en">
                <a:latin typeface="Consolas"/>
                <a:ea typeface="Consolas"/>
                <a:cs typeface="Consolas"/>
                <a:sym typeface="Consolas"/>
              </a:rPr>
              <a:t>Dockerfile</a:t>
            </a:r>
            <a:r>
              <a:rPr lang="en"/>
              <a:t> file with our favorite editor and follow along.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a:t>
            </a:r>
          </a:p>
        </p:txBody>
      </p:sp>
      <p:sp>
        <p:nvSpPr>
          <p:cNvPr id="281" name="Shape 2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a:t>
            </a:r>
            <a:r>
              <a:rPr lang="en">
                <a:latin typeface="Consolas"/>
                <a:ea typeface="Consolas"/>
                <a:cs typeface="Consolas"/>
                <a:sym typeface="Consolas"/>
              </a:rPr>
              <a:t>FROM</a:t>
            </a:r>
            <a:r>
              <a:rPr lang="en"/>
              <a:t> instruction is usually the very first in any </a:t>
            </a:r>
            <a:r>
              <a:rPr lang="en">
                <a:latin typeface="Consolas"/>
                <a:ea typeface="Consolas"/>
                <a:cs typeface="Consolas"/>
                <a:sym typeface="Consolas"/>
              </a:rPr>
              <a:t>Dockerfile</a:t>
            </a:r>
            <a:r>
              <a:rPr lang="en"/>
              <a:t>, and sets the base image for the next steps.</a:t>
            </a:r>
          </a:p>
          <a:p>
            <a:pPr lvl="0">
              <a:spcBef>
                <a:spcPts val="0"/>
              </a:spcBef>
              <a:buClr>
                <a:schemeClr val="dk1"/>
              </a:buClr>
              <a:buSzPct val="61111"/>
              <a:buFont typeface="Arial"/>
              <a:buNone/>
            </a:pPr>
            <a:r>
              <a:rPr lang="en">
                <a:latin typeface="Consolas"/>
                <a:ea typeface="Consolas"/>
                <a:cs typeface="Consolas"/>
                <a:sym typeface="Consolas"/>
              </a:rPr>
              <a:t>FROM &lt;image&gt;:&lt;tag&gt;</a:t>
            </a:r>
          </a:p>
          <a:p>
            <a:pPr lvl="0">
              <a:spcBef>
                <a:spcPts val="0"/>
              </a:spcBef>
              <a:buClr>
                <a:schemeClr val="dk1"/>
              </a:buClr>
              <a:buSzPct val="61111"/>
              <a:buFont typeface="Arial"/>
              <a:buNone/>
            </a:pPr>
            <a:r>
              <a:rPr lang="en"/>
              <a:t>This can be seen as choosing a base root filesystem for our containers.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Docker?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a:t>
            </a:r>
            <a:r>
              <a:rPr lang="en"/>
              <a:t> » Exercise</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As </a:t>
            </a:r>
            <a:r>
              <a:rPr lang="en">
                <a:latin typeface="Consolas"/>
                <a:ea typeface="Consolas"/>
                <a:cs typeface="Consolas"/>
                <a:sym typeface="Consolas"/>
              </a:rPr>
              <a:t>tcp-echo-server</a:t>
            </a:r>
            <a:r>
              <a:rPr lang="en"/>
              <a:t> is written in Java</a:t>
            </a:r>
            <a:r>
              <a:rPr lang="en"/>
              <a:t>, and since we will compile it as we build the </a:t>
            </a:r>
            <a:r>
              <a:rPr lang="en">
                <a:latin typeface="Consolas"/>
                <a:ea typeface="Consolas"/>
                <a:cs typeface="Consolas"/>
                <a:sym typeface="Consolas"/>
              </a:rPr>
              <a:t>Dockerfile</a:t>
            </a:r>
            <a:r>
              <a:rPr lang="en"/>
              <a:t>, we will choose one of Java’s official Docker images as our basis:</a:t>
            </a:r>
          </a:p>
          <a:p>
            <a:pPr lvl="0">
              <a:spcBef>
                <a:spcPts val="0"/>
              </a:spcBef>
              <a:buClr>
                <a:schemeClr val="dk1"/>
              </a:buClr>
              <a:buSzPct val="61111"/>
              <a:buFont typeface="Arial"/>
              <a:buNone/>
            </a:pPr>
            <a:r>
              <a:rPr b="1" lang="en">
                <a:latin typeface="Consolas"/>
                <a:ea typeface="Consolas"/>
                <a:cs typeface="Consolas"/>
                <a:sym typeface="Consolas"/>
              </a:rPr>
              <a:t>FROM openjdk:8u141</a:t>
            </a:r>
          </a:p>
          <a:p>
            <a:pPr lvl="0" rtl="0">
              <a:spcBef>
                <a:spcPts val="0"/>
              </a:spcBef>
              <a:buClr>
                <a:schemeClr val="dk1"/>
              </a:buClr>
              <a:buSzPct val="61111"/>
              <a:buFont typeface="Arial"/>
              <a:buNone/>
            </a:pPr>
            <a:r>
              <a:rPr lang="en"/>
              <a:t>This image provides us with JDK8u141, which we will use to build the project.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ENV</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ENV</a:t>
            </a:r>
            <a:r>
              <a:rPr lang="en"/>
              <a:t> instruction takes a </a:t>
            </a:r>
            <a:r>
              <a:rPr i="1" lang="en"/>
              <a:t>key</a:t>
            </a:r>
            <a:r>
              <a:rPr lang="en"/>
              <a:t> and a </a:t>
            </a:r>
            <a:r>
              <a:rPr i="1" lang="en"/>
              <a:t>value</a:t>
            </a:r>
            <a:r>
              <a:rPr lang="en"/>
              <a:t> and exposes them as an environment variable.</a:t>
            </a:r>
          </a:p>
          <a:p>
            <a:pPr lvl="0">
              <a:spcBef>
                <a:spcPts val="0"/>
              </a:spcBef>
              <a:buNone/>
            </a:pPr>
            <a:r>
              <a:rPr lang="en">
                <a:latin typeface="Consolas"/>
                <a:ea typeface="Consolas"/>
                <a:cs typeface="Consolas"/>
                <a:sym typeface="Consolas"/>
              </a:rPr>
              <a:t>ENV &lt;key&gt; &lt;value&gt;</a:t>
            </a:r>
          </a:p>
          <a:p>
            <a:pPr lvl="0" rtl="0">
              <a:spcBef>
                <a:spcPts val="0"/>
              </a:spcBef>
              <a:buNone/>
            </a:pPr>
            <a:r>
              <a:rPr lang="en"/>
              <a:t>These variables are made available to the application and to other instructions in the </a:t>
            </a:r>
            <a:r>
              <a:rPr lang="en">
                <a:latin typeface="Consolas"/>
                <a:ea typeface="Consolas"/>
                <a:cs typeface="Consolas"/>
                <a:sym typeface="Consolas"/>
              </a:rPr>
              <a:t>Dockerfile</a:t>
            </a:r>
            <a:r>
              <a:rPr lang="en"/>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ENV</a:t>
            </a:r>
            <a:r>
              <a:rPr lang="en"/>
              <a:t> » Exercise</a:t>
            </a:r>
          </a:p>
        </p:txBody>
      </p:sp>
      <p:sp>
        <p:nvSpPr>
          <p:cNvPr id="299" name="Shape 2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We will declare some environment variables that we will use in other Dockerfile instructions…</a:t>
            </a:r>
          </a:p>
          <a:p>
            <a:pPr lvl="0">
              <a:spcBef>
                <a:spcPts val="0"/>
              </a:spcBef>
              <a:buClr>
                <a:schemeClr val="dk1"/>
              </a:buClr>
              <a:buSzPct val="61111"/>
              <a:buFont typeface="Arial"/>
              <a:buNone/>
            </a:pPr>
            <a:r>
              <a:rPr b="1" lang="en">
                <a:latin typeface="Consolas"/>
                <a:ea typeface="Consolas"/>
                <a:cs typeface="Consolas"/>
                <a:sym typeface="Consolas"/>
              </a:rPr>
              <a:t>ENV SOURCE_PATH /src/</a:t>
            </a:r>
          </a:p>
          <a:p>
            <a:pPr lvl="0">
              <a:spcBef>
                <a:spcPts val="0"/>
              </a:spcBef>
              <a:buClr>
                <a:schemeClr val="dk1"/>
              </a:buClr>
              <a:buSzPct val="61111"/>
              <a:buFont typeface="Arial"/>
              <a:buNone/>
            </a:pPr>
            <a:r>
              <a:rPr lang="en"/>
              <a:t>...</a:t>
            </a:r>
            <a:r>
              <a:rPr lang="en"/>
              <a:t> </a:t>
            </a:r>
            <a:r>
              <a:rPr lang="en"/>
              <a:t>a</a:t>
            </a:r>
            <a:r>
              <a:rPr lang="en"/>
              <a:t>s well as </a:t>
            </a:r>
            <a:r>
              <a:rPr lang="en"/>
              <a:t>the environment variables that </a:t>
            </a:r>
            <a:r>
              <a:rPr lang="en">
                <a:latin typeface="Consolas"/>
                <a:ea typeface="Consolas"/>
                <a:cs typeface="Consolas"/>
                <a:sym typeface="Consolas"/>
              </a:rPr>
              <a:t>tcp-echo-server</a:t>
            </a:r>
            <a:r>
              <a:rPr lang="en"/>
              <a:t> accepts as config:</a:t>
            </a:r>
          </a:p>
          <a:p>
            <a:pPr lvl="0">
              <a:spcBef>
                <a:spcPts val="0"/>
              </a:spcBef>
              <a:buClr>
                <a:schemeClr val="dk1"/>
              </a:buClr>
              <a:buSzPct val="61111"/>
              <a:buFont typeface="Arial"/>
              <a:buNone/>
            </a:pPr>
            <a:r>
              <a:rPr b="1" lang="en">
                <a:latin typeface="Consolas"/>
                <a:ea typeface="Consolas"/>
                <a:cs typeface="Consolas"/>
                <a:sym typeface="Consolas"/>
              </a:rPr>
              <a:t>ENV DEBUG false</a:t>
            </a:r>
            <a:br>
              <a:rPr b="1" lang="en">
                <a:latin typeface="Consolas"/>
                <a:ea typeface="Consolas"/>
                <a:cs typeface="Consolas"/>
                <a:sym typeface="Consolas"/>
              </a:rPr>
            </a:br>
            <a:r>
              <a:rPr b="1" lang="en">
                <a:latin typeface="Consolas"/>
                <a:ea typeface="Consolas"/>
                <a:cs typeface="Consolas"/>
                <a:sym typeface="Consolas"/>
              </a:rPr>
              <a:t>ENV HOST 0.0.0.0</a:t>
            </a:r>
            <a:br>
              <a:rPr b="1" lang="en">
                <a:latin typeface="Consolas"/>
                <a:ea typeface="Consolas"/>
                <a:cs typeface="Consolas"/>
                <a:sym typeface="Consolas"/>
              </a:rPr>
            </a:br>
            <a:r>
              <a:rPr b="1" lang="en">
                <a:latin typeface="Consolas"/>
                <a:ea typeface="Consolas"/>
                <a:cs typeface="Consolas"/>
                <a:sym typeface="Consolas"/>
              </a:rPr>
              <a:t>ENV PORT 7</a:t>
            </a:r>
          </a:p>
          <a:p>
            <a:pPr lvl="0" rtl="0">
              <a:spcBef>
                <a:spcPts val="0"/>
              </a:spcBef>
              <a:buClr>
                <a:schemeClr val="dk1"/>
              </a:buClr>
              <a:buSzPct val="61111"/>
              <a:buFont typeface="Arial"/>
              <a:buNone/>
            </a:pPr>
            <a:r>
              <a:rPr lang="en"/>
              <a:t>These can later be changed when launching containers.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p>
        </p:txBody>
      </p:sp>
      <p:sp>
        <p:nvSpPr>
          <p:cNvPr id="305" name="Shape 3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WORKDIR</a:t>
            </a:r>
            <a:r>
              <a:rPr lang="en"/>
              <a:t> instruction sets the current working directory inside the image's filesystem.</a:t>
            </a:r>
          </a:p>
          <a:p>
            <a:pPr lvl="0">
              <a:spcBef>
                <a:spcPts val="0"/>
              </a:spcBef>
              <a:buNone/>
            </a:pPr>
            <a:r>
              <a:rPr lang="en">
                <a:latin typeface="Consolas"/>
                <a:ea typeface="Consolas"/>
                <a:cs typeface="Consolas"/>
                <a:sym typeface="Consolas"/>
              </a:rPr>
              <a:t>WORKDIR &lt;path&gt;</a:t>
            </a:r>
          </a:p>
          <a:p>
            <a:pPr lvl="0" rtl="0">
              <a:spcBef>
                <a:spcPts val="0"/>
              </a:spcBef>
              <a:buNone/>
            </a:pPr>
            <a:r>
              <a:rPr lang="en"/>
              <a:t>The target directory will be created if necessary. </a:t>
            </a:r>
            <a:r>
              <a:rPr lang="en">
                <a:latin typeface="Consolas"/>
                <a:ea typeface="Consolas"/>
                <a:cs typeface="Consolas"/>
                <a:sym typeface="Consolas"/>
              </a:rPr>
              <a:t>WORKDIR</a:t>
            </a:r>
            <a:r>
              <a:rPr lang="en"/>
              <a:t> is the correct way to change directories inside a </a:t>
            </a:r>
            <a:r>
              <a:rPr lang="en">
                <a:latin typeface="Consolas"/>
                <a:ea typeface="Consolas"/>
                <a:cs typeface="Consolas"/>
                <a:sym typeface="Consolas"/>
              </a:rPr>
              <a:t>Dockerfile</a:t>
            </a:r>
            <a:r>
              <a:rPr lang="en"/>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p>
        </p:txBody>
      </p:sp>
      <p:sp>
        <p:nvSpPr>
          <p:cNvPr id="311" name="Shape 311"/>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FROM ubuntu:16.04</a:t>
            </a:r>
          </a:p>
          <a:p>
            <a:pPr lvl="0">
              <a:spcBef>
                <a:spcPts val="0"/>
              </a:spcBef>
              <a:buNone/>
            </a:pPr>
            <a:r>
              <a:rPr lang="en">
                <a:latin typeface="Consolas"/>
                <a:ea typeface="Consolas"/>
                <a:cs typeface="Consolas"/>
                <a:sym typeface="Consolas"/>
              </a:rPr>
              <a:t>RUN cd /tmp</a:t>
            </a:r>
          </a:p>
          <a:p>
            <a:pPr lvl="0">
              <a:spcBef>
                <a:spcPts val="0"/>
              </a:spcBef>
              <a:buNone/>
            </a:pPr>
            <a:r>
              <a:rPr lang="en">
                <a:latin typeface="Consolas"/>
                <a:ea typeface="Consolas"/>
                <a:cs typeface="Consolas"/>
                <a:sym typeface="Consolas"/>
              </a:rPr>
              <a:t>RUN pwd</a:t>
            </a:r>
          </a:p>
          <a:p>
            <a:pPr lvl="0" rtl="0">
              <a:spcBef>
                <a:spcPts val="0"/>
              </a:spcBef>
              <a:buNone/>
            </a:pPr>
            <a:r>
              <a:rPr lang="en" sz="1800"/>
              <a:t>Will output </a:t>
            </a:r>
            <a:r>
              <a:rPr b="1" lang="en" sz="1800">
                <a:latin typeface="Consolas"/>
                <a:ea typeface="Consolas"/>
                <a:cs typeface="Consolas"/>
                <a:sym typeface="Consolas"/>
              </a:rPr>
              <a:t>/</a:t>
            </a:r>
            <a:r>
              <a:rPr lang="en" sz="1800"/>
              <a:t> while building.</a:t>
            </a:r>
          </a:p>
        </p:txBody>
      </p:sp>
      <p:sp>
        <p:nvSpPr>
          <p:cNvPr id="312" name="Shape 31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a:latin typeface="Consolas"/>
                <a:ea typeface="Consolas"/>
                <a:cs typeface="Consolas"/>
                <a:sym typeface="Consolas"/>
              </a:rPr>
              <a:t>FROM ubuntu:16.04</a:t>
            </a:r>
          </a:p>
          <a:p>
            <a:pPr lvl="0">
              <a:spcBef>
                <a:spcPts val="0"/>
              </a:spcBef>
              <a:buClr>
                <a:schemeClr val="dk1"/>
              </a:buClr>
              <a:buSzPct val="78571"/>
              <a:buFont typeface="Arial"/>
              <a:buNone/>
            </a:pPr>
            <a:r>
              <a:rPr lang="en">
                <a:latin typeface="Consolas"/>
                <a:ea typeface="Consolas"/>
                <a:cs typeface="Consolas"/>
                <a:sym typeface="Consolas"/>
              </a:rPr>
              <a:t>WORKDIR /tmp</a:t>
            </a:r>
          </a:p>
          <a:p>
            <a:pPr lvl="0">
              <a:spcBef>
                <a:spcPts val="0"/>
              </a:spcBef>
              <a:buClr>
                <a:schemeClr val="dk1"/>
              </a:buClr>
              <a:buSzPct val="78571"/>
              <a:buFont typeface="Arial"/>
              <a:buNone/>
            </a:pPr>
            <a:r>
              <a:rPr lang="en">
                <a:latin typeface="Consolas"/>
                <a:ea typeface="Consolas"/>
                <a:cs typeface="Consolas"/>
                <a:sym typeface="Consolas"/>
              </a:rPr>
              <a:t>RUN pwd</a:t>
            </a:r>
          </a:p>
          <a:p>
            <a:pPr lvl="0">
              <a:spcBef>
                <a:spcPts val="0"/>
              </a:spcBef>
              <a:buClr>
                <a:schemeClr val="dk1"/>
              </a:buClr>
              <a:buSzPct val="61111"/>
              <a:buFont typeface="Arial"/>
              <a:buNone/>
            </a:pPr>
            <a:r>
              <a:rPr lang="en" sz="1800"/>
              <a:t>Will output </a:t>
            </a:r>
            <a:r>
              <a:rPr b="1" lang="en" sz="1800">
                <a:latin typeface="Consolas"/>
                <a:ea typeface="Consolas"/>
                <a:cs typeface="Consolas"/>
                <a:sym typeface="Consolas"/>
              </a:rPr>
              <a:t>/tmp</a:t>
            </a:r>
            <a:r>
              <a:rPr lang="en" sz="1800"/>
              <a:t> while building.</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r>
              <a:rPr lang="en"/>
              <a:t> » Exercise</a:t>
            </a:r>
          </a:p>
        </p:txBody>
      </p:sp>
      <p:sp>
        <p:nvSpPr>
          <p:cNvPr id="318" name="Shape 3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Let’s switch to the directory t</a:t>
            </a:r>
            <a:r>
              <a:rPr lang="en"/>
              <a:t>o where we will copy</a:t>
            </a:r>
            <a:r>
              <a:rPr lang="en"/>
              <a:t> the </a:t>
            </a:r>
            <a:r>
              <a:rPr lang="en">
                <a:latin typeface="Consolas"/>
                <a:ea typeface="Consolas"/>
                <a:cs typeface="Consolas"/>
                <a:sym typeface="Consolas"/>
              </a:rPr>
              <a:t>tcp-echo-server</a:t>
            </a:r>
            <a:r>
              <a:rPr lang="en"/>
              <a:t> source code:</a:t>
            </a:r>
          </a:p>
          <a:p>
            <a:pPr lvl="0" rtl="0">
              <a:spcBef>
                <a:spcPts val="0"/>
              </a:spcBef>
              <a:buClr>
                <a:schemeClr val="dk1"/>
              </a:buClr>
              <a:buSzPct val="61111"/>
              <a:buFont typeface="Arial"/>
              <a:buNone/>
            </a:pPr>
            <a:r>
              <a:rPr b="1" lang="en">
                <a:latin typeface="Consolas"/>
                <a:ea typeface="Consolas"/>
                <a:cs typeface="Consolas"/>
                <a:sym typeface="Consolas"/>
              </a:rPr>
              <a:t>WORKDIR $SOURCE_PATH</a:t>
            </a:r>
          </a:p>
          <a:p>
            <a:pPr lvl="0" rtl="0">
              <a:spcBef>
                <a:spcPts val="0"/>
              </a:spcBef>
              <a:buClr>
                <a:schemeClr val="dk1"/>
              </a:buClr>
              <a:buSzPct val="61111"/>
              <a:buFont typeface="Arial"/>
              <a:buNone/>
            </a:pPr>
            <a:r>
              <a:rPr lang="en"/>
              <a:t>Note that </a:t>
            </a:r>
            <a:r>
              <a:rPr lang="en">
                <a:latin typeface="Consolas"/>
                <a:ea typeface="Consolas"/>
                <a:cs typeface="Consolas"/>
                <a:sym typeface="Consolas"/>
              </a:rPr>
              <a:t>$SOURCE_PATH </a:t>
            </a:r>
            <a:r>
              <a:rPr lang="en"/>
              <a:t>will be replaced with the previously defined value </a:t>
            </a:r>
            <a:r>
              <a:rPr lang="en">
                <a:latin typeface="Consolas"/>
                <a:ea typeface="Consolas"/>
                <a:cs typeface="Consolas"/>
                <a:sym typeface="Consolas"/>
              </a:rPr>
              <a:t>/src/</a:t>
            </a:r>
            <a:r>
              <a:rPr lang="en"/>
              <a:t>, which in turn will be created by </a:t>
            </a:r>
            <a:r>
              <a:rPr lang="en">
                <a:latin typeface="Consolas"/>
                <a:ea typeface="Consolas"/>
                <a:cs typeface="Consolas"/>
                <a:sym typeface="Consolas"/>
              </a:rPr>
              <a:t>WORKDIR</a:t>
            </a:r>
            <a:r>
              <a:rPr lang="en"/>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COPY</a:t>
            </a:r>
            <a:r>
              <a:rPr lang="en"/>
              <a:t> instruction copies files or directories from the build context and adds them to the specified destination.</a:t>
            </a:r>
          </a:p>
          <a:p>
            <a:pPr lvl="0">
              <a:spcBef>
                <a:spcPts val="0"/>
              </a:spcBef>
              <a:buNone/>
            </a:pPr>
            <a:r>
              <a:rPr lang="en">
                <a:latin typeface="Consolas"/>
                <a:ea typeface="Consolas"/>
                <a:cs typeface="Consolas"/>
                <a:sym typeface="Consolas"/>
              </a:rPr>
              <a:t>COPY hello-world.jar /  # Final path is /hello-world.jar</a:t>
            </a:r>
          </a:p>
          <a:p>
            <a:pPr lvl="0">
              <a:spcBef>
                <a:spcPts val="0"/>
              </a:spcBef>
              <a:buNone/>
            </a:pPr>
            <a:r>
              <a:rPr lang="en"/>
              <a:t>The destination can be an absolute path or a path relative to </a:t>
            </a:r>
            <a:r>
              <a:rPr lang="en">
                <a:latin typeface="Consolas"/>
                <a:ea typeface="Consolas"/>
                <a:cs typeface="Consolas"/>
                <a:sym typeface="Consolas"/>
              </a:rPr>
              <a:t>WORKDIR</a:t>
            </a:r>
            <a:r>
              <a:rPr lang="en"/>
              <a:t>.</a:t>
            </a:r>
          </a:p>
          <a:p>
            <a:pPr lvl="0">
              <a:spcBef>
                <a:spcPts val="0"/>
              </a:spcBef>
              <a:buNone/>
            </a:pPr>
            <a:r>
              <a:rPr lang="en">
                <a:latin typeface="Consolas"/>
                <a:ea typeface="Consolas"/>
                <a:cs typeface="Consolas"/>
                <a:sym typeface="Consolas"/>
              </a:rPr>
              <a:t>WORKDIR /a/</a:t>
            </a:r>
          </a:p>
          <a:p>
            <a:pPr lvl="0">
              <a:spcBef>
                <a:spcPts val="0"/>
              </a:spcBef>
              <a:buNone/>
            </a:pPr>
            <a:r>
              <a:rPr lang="en">
                <a:latin typeface="Consolas"/>
                <a:ea typeface="Consolas"/>
                <a:cs typeface="Consolas"/>
                <a:sym typeface="Consolas"/>
              </a:rPr>
              <a:t>COPY hello-world.jar b/ # Final path is /a/b/hello-world.jar</a:t>
            </a:r>
          </a:p>
          <a:p>
            <a:pPr lvl="0" rt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p>
        </p:txBody>
      </p:sp>
      <p:sp>
        <p:nvSpPr>
          <p:cNvPr id="330" name="Shape 3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Some things to keep in mind when using </a:t>
            </a:r>
            <a:r>
              <a:rPr lang="en">
                <a:latin typeface="Consolas"/>
                <a:ea typeface="Consolas"/>
                <a:cs typeface="Consolas"/>
                <a:sym typeface="Consolas"/>
              </a:rPr>
              <a:t>COPY &lt;src&gt; &lt;dst&gt;</a:t>
            </a:r>
            <a:r>
              <a:rPr lang="en"/>
              <a:t>:</a:t>
            </a:r>
          </a:p>
          <a:p>
            <a:pPr indent="-228600" lvl="0" marL="457200">
              <a:spcBef>
                <a:spcPts val="0"/>
              </a:spcBef>
            </a:pPr>
            <a:r>
              <a:rPr lang="en">
                <a:latin typeface="Consolas"/>
                <a:ea typeface="Consolas"/>
                <a:cs typeface="Consolas"/>
                <a:sym typeface="Consolas"/>
              </a:rPr>
              <a:t>&lt;src&gt;</a:t>
            </a:r>
            <a:r>
              <a:rPr lang="en"/>
              <a:t> must be within the </a:t>
            </a:r>
            <a:r>
              <a:rPr i="1" lang="en"/>
              <a:t>build context</a:t>
            </a:r>
            <a:r>
              <a:rPr lang="en"/>
              <a:t>.</a:t>
            </a:r>
          </a:p>
          <a:p>
            <a:pPr indent="-228600" lvl="0" marL="457200">
              <a:spcBef>
                <a:spcPts val="0"/>
              </a:spcBef>
            </a:pPr>
            <a:r>
              <a:rPr lang="en"/>
              <a:t>If </a:t>
            </a:r>
            <a:r>
              <a:rPr lang="en">
                <a:latin typeface="Consolas"/>
                <a:ea typeface="Consolas"/>
                <a:cs typeface="Consolas"/>
                <a:sym typeface="Consolas"/>
              </a:rPr>
              <a:t>&lt;src&gt;</a:t>
            </a:r>
            <a:r>
              <a:rPr lang="en"/>
              <a:t> is a directory, </a:t>
            </a:r>
            <a:r>
              <a:rPr i="1" lang="en"/>
              <a:t>only its contents</a:t>
            </a:r>
            <a:r>
              <a:rPr lang="en"/>
              <a:t> are copied.</a:t>
            </a:r>
          </a:p>
          <a:p>
            <a:pPr indent="-228600" lvl="0" marL="457200">
              <a:spcBef>
                <a:spcPts val="0"/>
              </a:spcBef>
            </a:pPr>
            <a:r>
              <a:rPr lang="en"/>
              <a:t>If </a:t>
            </a:r>
            <a:r>
              <a:rPr lang="en">
                <a:latin typeface="Consolas"/>
                <a:ea typeface="Consolas"/>
                <a:cs typeface="Consolas"/>
                <a:sym typeface="Consolas"/>
              </a:rPr>
              <a:t>&lt;dst&gt;</a:t>
            </a:r>
            <a:r>
              <a:rPr lang="en"/>
              <a:t> ends with a </a:t>
            </a:r>
            <a:r>
              <a:rPr lang="en">
                <a:latin typeface="Consolas"/>
                <a:ea typeface="Consolas"/>
                <a:cs typeface="Consolas"/>
                <a:sym typeface="Consolas"/>
              </a:rPr>
              <a:t>/</a:t>
            </a:r>
            <a:r>
              <a:rPr lang="en"/>
              <a:t>, it is considered a directory.</a:t>
            </a:r>
          </a:p>
          <a:p>
            <a:pPr indent="-228600" lvl="0" marL="457200">
              <a:spcBef>
                <a:spcPts val="0"/>
              </a:spcBef>
            </a:pPr>
            <a:r>
              <a:rPr lang="en"/>
              <a:t>If </a:t>
            </a:r>
            <a:r>
              <a:rPr lang="en">
                <a:latin typeface="Consolas"/>
                <a:ea typeface="Consolas"/>
                <a:cs typeface="Consolas"/>
                <a:sym typeface="Consolas"/>
              </a:rPr>
              <a:t>&lt;dst&gt;</a:t>
            </a:r>
            <a:r>
              <a:rPr lang="en"/>
              <a:t> does not end with a </a:t>
            </a:r>
            <a:r>
              <a:rPr lang="en">
                <a:latin typeface="Consolas"/>
                <a:ea typeface="Consolas"/>
                <a:cs typeface="Consolas"/>
                <a:sym typeface="Consolas"/>
              </a:rPr>
              <a:t>/</a:t>
            </a:r>
            <a:r>
              <a:rPr lang="en"/>
              <a:t>, it is considered a regular file.</a:t>
            </a:r>
          </a:p>
          <a:p>
            <a:pPr indent="-228600" lvl="0" marL="457200" rtl="0">
              <a:spcBef>
                <a:spcPts val="0"/>
              </a:spcBef>
            </a:pPr>
            <a:r>
              <a:rPr lang="en"/>
              <a:t>Resulting files are owned by </a:t>
            </a:r>
            <a:r>
              <a:rPr lang="en">
                <a:latin typeface="Consolas"/>
                <a:ea typeface="Consolas"/>
                <a:cs typeface="Consolas"/>
                <a:sym typeface="Consolas"/>
              </a:rPr>
              <a:t>root</a:t>
            </a:r>
            <a:r>
              <a:rPr lang="en"/>
              <a:t> (UID </a:t>
            </a:r>
            <a:r>
              <a:rPr lang="en">
                <a:latin typeface="Consolas"/>
                <a:ea typeface="Consolas"/>
                <a:cs typeface="Consolas"/>
                <a:sym typeface="Consolas"/>
              </a:rPr>
              <a:t>0</a:t>
            </a:r>
            <a:r>
              <a:rPr lang="en"/>
              <a:t> and GID </a:t>
            </a:r>
            <a:r>
              <a:rPr lang="en">
                <a:latin typeface="Consolas"/>
                <a:ea typeface="Consolas"/>
                <a:cs typeface="Consolas"/>
                <a:sym typeface="Consolas"/>
              </a:rPr>
              <a:t>0</a:t>
            </a:r>
            <a:r>
              <a:rPr lang="en"/>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r>
              <a:rPr lang="en"/>
              <a:t> » Exercise</a:t>
            </a:r>
          </a:p>
        </p:txBody>
      </p:sp>
      <p:sp>
        <p:nvSpPr>
          <p:cNvPr id="336" name="Shape 3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Let’s copy the source code for </a:t>
            </a:r>
            <a:r>
              <a:rPr lang="en">
                <a:latin typeface="Consolas"/>
                <a:ea typeface="Consolas"/>
                <a:cs typeface="Consolas"/>
                <a:sym typeface="Consolas"/>
              </a:rPr>
              <a:t>tcp-echo-server</a:t>
            </a:r>
            <a:r>
              <a:rPr lang="en"/>
              <a:t> to </a:t>
            </a:r>
            <a:r>
              <a:rPr lang="en">
                <a:latin typeface="Consolas"/>
                <a:ea typeface="Consolas"/>
                <a:cs typeface="Consolas"/>
                <a:sym typeface="Consolas"/>
              </a:rPr>
              <a:t>$SOURCE_PATH</a:t>
            </a:r>
            <a:r>
              <a:rPr lang="en"/>
              <a:t>:</a:t>
            </a:r>
          </a:p>
          <a:p>
            <a:pPr lvl="0">
              <a:spcBef>
                <a:spcPts val="0"/>
              </a:spcBef>
              <a:buClr>
                <a:schemeClr val="dk1"/>
              </a:buClr>
              <a:buSzPct val="68750"/>
              <a:buFont typeface="Arial"/>
              <a:buNone/>
            </a:pPr>
            <a:r>
              <a:rPr b="1" lang="en" sz="1600">
                <a:latin typeface="Consolas"/>
                <a:ea typeface="Consolas"/>
                <a:cs typeface="Consolas"/>
                <a:sym typeface="Consolas"/>
              </a:rPr>
              <a:t>COPY . $SOURCE_PATH</a:t>
            </a:r>
          </a:p>
          <a:p>
            <a:pPr lvl="0">
              <a:spcBef>
                <a:spcPts val="0"/>
              </a:spcBef>
              <a:buClr>
                <a:schemeClr val="dk1"/>
              </a:buClr>
              <a:buSzPct val="61111"/>
              <a:buFont typeface="Arial"/>
              <a:buNone/>
            </a:pPr>
            <a:r>
              <a:rPr lang="en">
                <a:latin typeface="Consolas"/>
                <a:ea typeface="Consolas"/>
                <a:cs typeface="Consolas"/>
                <a:sym typeface="Consolas"/>
              </a:rPr>
              <a:t>$SOURCE_PATH</a:t>
            </a:r>
            <a:r>
              <a:rPr lang="en"/>
              <a:t> will be expanded to </a:t>
            </a:r>
            <a:r>
              <a:rPr lang="en">
                <a:latin typeface="Consolas"/>
                <a:ea typeface="Consolas"/>
                <a:cs typeface="Consolas"/>
                <a:sym typeface="Consolas"/>
              </a:rPr>
              <a:t>/src/</a:t>
            </a:r>
            <a:r>
              <a:rPr lang="en"/>
              <a:t> as defined previously. Note that we can also use</a:t>
            </a:r>
          </a:p>
          <a:p>
            <a:pPr lvl="0">
              <a:spcBef>
                <a:spcPts val="0"/>
              </a:spcBef>
              <a:buClr>
                <a:schemeClr val="dk1"/>
              </a:buClr>
              <a:buSzPct val="61111"/>
              <a:buFont typeface="Arial"/>
              <a:buNone/>
            </a:pPr>
            <a:r>
              <a:rPr lang="en">
                <a:latin typeface="Consolas"/>
                <a:ea typeface="Consolas"/>
                <a:cs typeface="Consolas"/>
                <a:sym typeface="Consolas"/>
              </a:rPr>
              <a:t>COPY . .</a:t>
            </a:r>
          </a:p>
          <a:p>
            <a:pPr lvl="0" rtl="0">
              <a:spcBef>
                <a:spcPts val="0"/>
              </a:spcBef>
              <a:buClr>
                <a:schemeClr val="dk1"/>
              </a:buClr>
              <a:buSzPct val="61111"/>
              <a:buFont typeface="Arial"/>
              <a:buNone/>
            </a:pPr>
            <a:r>
              <a:rPr lang="en"/>
              <a:t>and achieve the same result — why?</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ADD</a:t>
            </a:r>
          </a:p>
        </p:txBody>
      </p:sp>
      <p:sp>
        <p:nvSpPr>
          <p:cNvPr id="342" name="Shape 3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a:t>
            </a:r>
            <a:r>
              <a:rPr lang="en">
                <a:latin typeface="Consolas"/>
                <a:ea typeface="Consolas"/>
                <a:cs typeface="Consolas"/>
                <a:sym typeface="Consolas"/>
              </a:rPr>
              <a:t>ADD</a:t>
            </a:r>
            <a:r>
              <a:rPr lang="en"/>
              <a:t> instruction is similar to the </a:t>
            </a:r>
            <a:r>
              <a:rPr lang="en">
                <a:latin typeface="Consolas"/>
                <a:ea typeface="Consolas"/>
                <a:cs typeface="Consolas"/>
                <a:sym typeface="Consolas"/>
              </a:rPr>
              <a:t>COPY</a:t>
            </a:r>
            <a:r>
              <a:rPr lang="en"/>
              <a:t> instruction but it also accepts URLs.</a:t>
            </a:r>
          </a:p>
          <a:p>
            <a:pPr lvl="0" rtl="0">
              <a:spcBef>
                <a:spcPts val="0"/>
              </a:spcBef>
              <a:buNone/>
            </a:pPr>
            <a:r>
              <a:rPr lang="en">
                <a:latin typeface="Consolas"/>
                <a:ea typeface="Consolas"/>
                <a:cs typeface="Consolas"/>
                <a:sym typeface="Consolas"/>
              </a:rPr>
              <a:t>ADD https://git.io/gnatsd-v1.0.2-linux-amd64.zip /src/</a:t>
            </a:r>
          </a:p>
          <a:p>
            <a:pPr lvl="0" rtl="0">
              <a:spcBef>
                <a:spcPts val="0"/>
              </a:spcBef>
              <a:buNone/>
            </a:pPr>
            <a:r>
              <a:rPr lang="en">
                <a:latin typeface="Consolas"/>
                <a:ea typeface="Consolas"/>
                <a:cs typeface="Consolas"/>
                <a:sym typeface="Consolas"/>
              </a:rPr>
              <a:t>ADD</a:t>
            </a:r>
            <a:r>
              <a:rPr lang="en"/>
              <a:t> also accepts </a:t>
            </a:r>
            <a:r>
              <a:rPr i="1" lang="en"/>
              <a:t>local</a:t>
            </a:r>
            <a:r>
              <a:rPr lang="en"/>
              <a:t> tar files, with or without compression, and will unpack them automatically.</a:t>
            </a:r>
          </a:p>
          <a:p>
            <a:pPr lvl="0" rtl="0">
              <a:spcBef>
                <a:spcPts val="0"/>
              </a:spcBef>
              <a:buNone/>
            </a:pPr>
            <a:r>
              <a:rPr lang="en">
                <a:latin typeface="Consolas"/>
                <a:ea typeface="Consolas"/>
                <a:cs typeface="Consolas"/>
                <a:sym typeface="Consolas"/>
              </a:rPr>
              <a:t>ADD etcd-v3.2.6-linux-amd64.tar.gz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Docker?</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Docker</a:t>
            </a:r>
            <a:r>
              <a:rPr lang="en"/>
              <a:t> is a platform for building, shipping and running applications in a loosely isolated environment called a </a:t>
            </a:r>
            <a:r>
              <a:rPr b="1" lang="en"/>
              <a:t>container</a:t>
            </a:r>
            <a:r>
              <a:rPr lang="en"/>
              <a:t>.</a:t>
            </a:r>
          </a:p>
          <a:p>
            <a:pPr lvl="0">
              <a:spcBef>
                <a:spcPts val="0"/>
              </a:spcBef>
              <a:buNone/>
            </a:pPr>
            <a:r>
              <a:rPr lang="en"/>
              <a:t>Docker supports </a:t>
            </a:r>
            <a:r>
              <a:rPr b="1" lang="en"/>
              <a:t>Linux</a:t>
            </a:r>
            <a:r>
              <a:rPr lang="en"/>
              <a:t> and Windows containers. We’ll focus on the former.</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p>
        </p:txBody>
      </p:sp>
      <p:sp>
        <p:nvSpPr>
          <p:cNvPr id="348" name="Shape 3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RUN</a:t>
            </a:r>
            <a:r>
              <a:rPr lang="en"/>
              <a:t> instruction runs one or multiple instructions in a shell (usually </a:t>
            </a:r>
            <a:r>
              <a:rPr lang="en">
                <a:latin typeface="Consolas"/>
                <a:ea typeface="Consolas"/>
                <a:cs typeface="Consolas"/>
                <a:sym typeface="Consolas"/>
              </a:rPr>
              <a:t>/bin/sh</a:t>
            </a:r>
            <a:r>
              <a:rPr lang="en"/>
              <a:t>).</a:t>
            </a:r>
          </a:p>
          <a:p>
            <a:pPr lvl="0">
              <a:lnSpc>
                <a:spcPct val="100000"/>
              </a:lnSpc>
              <a:spcBef>
                <a:spcPts val="0"/>
              </a:spcBef>
              <a:spcAft>
                <a:spcPts val="800"/>
              </a:spcAft>
              <a:buNone/>
            </a:pPr>
            <a:r>
              <a:rPr lang="en">
                <a:latin typeface="Consolas"/>
                <a:ea typeface="Consolas"/>
                <a:cs typeface="Consolas"/>
                <a:sym typeface="Consolas"/>
              </a:rPr>
              <a:t>RUN apt-get update</a:t>
            </a:r>
          </a:p>
          <a:p>
            <a:pPr lvl="0">
              <a:lnSpc>
                <a:spcPct val="100000"/>
              </a:lnSpc>
              <a:spcBef>
                <a:spcPts val="0"/>
              </a:spcBef>
              <a:spcAft>
                <a:spcPts val="1600"/>
              </a:spcAft>
              <a:buNone/>
            </a:pPr>
            <a:r>
              <a:rPr lang="en">
                <a:latin typeface="Consolas"/>
                <a:ea typeface="Consolas"/>
                <a:cs typeface="Consolas"/>
                <a:sym typeface="Consolas"/>
              </a:rPr>
              <a:t>RUN apt-get --yes dist-upgrade</a:t>
            </a:r>
          </a:p>
          <a:p>
            <a:pPr lvl="0">
              <a:spcBef>
                <a:spcPts val="0"/>
              </a:spcBef>
              <a:buNone/>
            </a:pPr>
            <a:r>
              <a:rPr lang="en"/>
              <a:t>Each </a:t>
            </a:r>
            <a:r>
              <a:rPr lang="en">
                <a:latin typeface="Consolas"/>
                <a:ea typeface="Consolas"/>
                <a:cs typeface="Consolas"/>
                <a:sym typeface="Consolas"/>
              </a:rPr>
              <a:t>RUN</a:t>
            </a:r>
            <a:r>
              <a:rPr lang="en"/>
              <a:t> instruction creates a new layer — which adds up to image size —, and so multiple instructions are usually collapsed into one:</a:t>
            </a:r>
          </a:p>
          <a:p>
            <a:pPr lvl="0">
              <a:lnSpc>
                <a:spcPct val="100000"/>
              </a:lnSpc>
              <a:spcBef>
                <a:spcPts val="0"/>
              </a:spcBef>
              <a:spcAft>
                <a:spcPts val="800"/>
              </a:spcAft>
              <a:buNone/>
            </a:pPr>
            <a:r>
              <a:rPr lang="en">
                <a:latin typeface="Consolas"/>
                <a:ea typeface="Consolas"/>
                <a:cs typeface="Consolas"/>
                <a:sym typeface="Consolas"/>
              </a:rPr>
              <a:t>RUN apt-get update &amp;&amp; \</a:t>
            </a:r>
          </a:p>
          <a:p>
            <a:pPr lvl="0" rtl="0">
              <a:lnSpc>
                <a:spcPct val="100000"/>
              </a:lnSpc>
              <a:spcBef>
                <a:spcPts val="0"/>
              </a:spcBef>
              <a:spcAft>
                <a:spcPts val="1600"/>
              </a:spcAft>
              <a:buNone/>
            </a:pPr>
            <a:r>
              <a:rPr lang="en">
                <a:latin typeface="Consolas"/>
                <a:ea typeface="Consolas"/>
                <a:cs typeface="Consolas"/>
                <a:sym typeface="Consolas"/>
              </a:rPr>
              <a:t>    apt-get --yes dist-upgrade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p>
        </p:txBody>
      </p:sp>
      <p:sp>
        <p:nvSpPr>
          <p:cNvPr id="354" name="Shape 35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None/>
            </a:pPr>
            <a:r>
              <a:rPr lang="en" sz="1400">
                <a:latin typeface="Consolas"/>
                <a:ea typeface="Consolas"/>
                <a:cs typeface="Consolas"/>
                <a:sym typeface="Consolas"/>
              </a:rPr>
              <a:t>FROM ubuntu:16.04             #</a:t>
            </a:r>
            <a:r>
              <a:rPr lang="en">
                <a:latin typeface="Consolas"/>
                <a:ea typeface="Consolas"/>
                <a:cs typeface="Consolas"/>
                <a:sym typeface="Consolas"/>
              </a:rPr>
              <a:t> </a:t>
            </a:r>
            <a:r>
              <a:rPr lang="en" sz="1400">
                <a:latin typeface="Consolas"/>
                <a:ea typeface="Consolas"/>
                <a:cs typeface="Consolas"/>
                <a:sym typeface="Consolas"/>
              </a:rPr>
              <a:t>120MB.</a:t>
            </a:r>
          </a:p>
          <a:p>
            <a:pPr lvl="0">
              <a:lnSpc>
                <a:spcPct val="100000"/>
              </a:lnSpc>
              <a:spcBef>
                <a:spcPts val="0"/>
              </a:spcBef>
              <a:spcAft>
                <a:spcPts val="800"/>
              </a:spcAft>
              <a:buNone/>
            </a:pPr>
            <a:r>
              <a:rPr lang="en" sz="1400">
                <a:latin typeface="Consolas"/>
                <a:ea typeface="Consolas"/>
                <a:cs typeface="Consolas"/>
                <a:sym typeface="Consolas"/>
              </a:rPr>
              <a:t>RUN fallocate -l 512MB /</a:t>
            </a:r>
            <a:r>
              <a:rPr lang="en">
                <a:latin typeface="Consolas"/>
                <a:ea typeface="Consolas"/>
                <a:cs typeface="Consolas"/>
                <a:sym typeface="Consolas"/>
              </a:rPr>
              <a:t>blob</a:t>
            </a:r>
            <a:r>
              <a:rPr lang="en" sz="1400">
                <a:latin typeface="Consolas"/>
                <a:ea typeface="Consolas"/>
                <a:cs typeface="Consolas"/>
                <a:sym typeface="Consolas"/>
              </a:rPr>
              <a:t>  # 512MB.</a:t>
            </a:r>
          </a:p>
          <a:p>
            <a:pPr lvl="0">
              <a:lnSpc>
                <a:spcPct val="100000"/>
              </a:lnSpc>
              <a:spcBef>
                <a:spcPts val="0"/>
              </a:spcBef>
              <a:spcAft>
                <a:spcPts val="1600"/>
              </a:spcAft>
              <a:buNone/>
            </a:pPr>
            <a:r>
              <a:rPr lang="en" sz="1400">
                <a:latin typeface="Consolas"/>
                <a:ea typeface="Consolas"/>
                <a:cs typeface="Consolas"/>
                <a:sym typeface="Consolas"/>
              </a:rPr>
              <a:t>RUN rm /b</a:t>
            </a:r>
            <a:r>
              <a:rPr lang="en">
                <a:latin typeface="Consolas"/>
                <a:ea typeface="Consolas"/>
                <a:cs typeface="Consolas"/>
                <a:sym typeface="Consolas"/>
              </a:rPr>
              <a:t>lob                  # ?!</a:t>
            </a:r>
          </a:p>
          <a:p>
            <a:pPr lvl="0" rtl="0">
              <a:spcBef>
                <a:spcPts val="0"/>
              </a:spcBef>
              <a:buNone/>
            </a:pPr>
            <a:r>
              <a:rPr lang="en"/>
              <a:t>The resulting image size is </a:t>
            </a:r>
            <a:r>
              <a:rPr b="1" lang="en"/>
              <a:t>632MB</a:t>
            </a:r>
            <a:r>
              <a:rPr lang="en"/>
              <a:t>.</a:t>
            </a:r>
          </a:p>
        </p:txBody>
      </p:sp>
      <p:sp>
        <p:nvSpPr>
          <p:cNvPr id="355" name="Shape 35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78571"/>
              <a:buFont typeface="Arial"/>
              <a:buNone/>
            </a:pPr>
            <a:r>
              <a:rPr lang="en">
                <a:latin typeface="Consolas"/>
                <a:ea typeface="Consolas"/>
                <a:cs typeface="Consolas"/>
                <a:sym typeface="Consolas"/>
              </a:rPr>
              <a:t>FROM ubuntu:16.04</a:t>
            </a:r>
          </a:p>
          <a:p>
            <a:pPr lvl="0">
              <a:lnSpc>
                <a:spcPct val="100000"/>
              </a:lnSpc>
              <a:spcBef>
                <a:spcPts val="0"/>
              </a:spcBef>
              <a:spcAft>
                <a:spcPts val="800"/>
              </a:spcAft>
              <a:buNone/>
            </a:pPr>
            <a:r>
              <a:rPr lang="en">
                <a:latin typeface="Consolas"/>
                <a:ea typeface="Consolas"/>
                <a:cs typeface="Consolas"/>
                <a:sym typeface="Consolas"/>
              </a:rPr>
              <a:t>RUN fallocate -l 512MB /blob &amp;&amp; \</a:t>
            </a:r>
          </a:p>
          <a:p>
            <a:pPr lvl="0">
              <a:lnSpc>
                <a:spcPct val="100000"/>
              </a:lnSpc>
              <a:spcBef>
                <a:spcPts val="0"/>
              </a:spcBef>
              <a:spcAft>
                <a:spcPts val="1600"/>
              </a:spcAft>
              <a:buNone/>
            </a:pPr>
            <a:r>
              <a:rPr lang="en">
                <a:latin typeface="Consolas"/>
                <a:ea typeface="Consolas"/>
                <a:cs typeface="Consolas"/>
                <a:sym typeface="Consolas"/>
              </a:rPr>
              <a:t>    rm /blob</a:t>
            </a:r>
          </a:p>
          <a:p>
            <a:pPr lvl="0">
              <a:spcBef>
                <a:spcPts val="0"/>
              </a:spcBef>
              <a:buClr>
                <a:schemeClr val="dk1"/>
              </a:buClr>
              <a:buSzPct val="78571"/>
              <a:buFont typeface="Arial"/>
              <a:buNone/>
            </a:pPr>
            <a:r>
              <a:rPr lang="en"/>
              <a:t>The resulting image size is </a:t>
            </a:r>
            <a:r>
              <a:rPr b="1" lang="en"/>
              <a:t>120MB</a:t>
            </a:r>
            <a:r>
              <a:rPr lang="en"/>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r>
              <a:rPr lang="en"/>
              <a:t> » Exercise</a:t>
            </a:r>
          </a:p>
        </p:txBody>
      </p:sp>
      <p:sp>
        <p:nvSpPr>
          <p:cNvPr id="361" name="Shape 3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Let’s finally build the project!</a:t>
            </a:r>
          </a:p>
          <a:p>
            <a:pPr lvl="0">
              <a:lnSpc>
                <a:spcPct val="100000"/>
              </a:lnSpc>
              <a:spcBef>
                <a:spcPts val="0"/>
              </a:spcBef>
              <a:spcAft>
                <a:spcPts val="800"/>
              </a:spcAft>
              <a:buClr>
                <a:schemeClr val="dk1"/>
              </a:buClr>
              <a:buSzPct val="68750"/>
              <a:buFont typeface="Arial"/>
              <a:buNone/>
            </a:pPr>
            <a:r>
              <a:rPr b="1" lang="en" sz="1600">
                <a:latin typeface="Consolas"/>
                <a:ea typeface="Consolas"/>
                <a:cs typeface="Consolas"/>
                <a:sym typeface="Consolas"/>
              </a:rPr>
              <a:t>RUN ./gradlew build &amp;&amp; \</a:t>
            </a:r>
          </a:p>
          <a:p>
            <a:pPr lvl="0" rtl="0">
              <a:lnSpc>
                <a:spcPct val="100000"/>
              </a:lnSpc>
              <a:spcBef>
                <a:spcPts val="0"/>
              </a:spcBef>
              <a:spcAft>
                <a:spcPts val="1600"/>
              </a:spcAft>
              <a:buClr>
                <a:schemeClr val="dk1"/>
              </a:buClr>
              <a:buSzPct val="68750"/>
              <a:buFont typeface="Arial"/>
              <a:buNone/>
            </a:pPr>
            <a:r>
              <a:rPr b="1" lang="en" sz="1600">
                <a:latin typeface="Consolas"/>
                <a:ea typeface="Consolas"/>
                <a:cs typeface="Consolas"/>
                <a:sym typeface="Consolas"/>
              </a:rPr>
              <a:t>    mv ./build/libs/tcp-echo-server.jar /tcp-echo-server.jar</a:t>
            </a:r>
          </a:p>
          <a:p>
            <a:pPr lvl="0" rtl="0">
              <a:spcBef>
                <a:spcPts val="0"/>
              </a:spcBef>
              <a:buClr>
                <a:schemeClr val="dk1"/>
              </a:buClr>
              <a:buSzPct val="61111"/>
              <a:buFont typeface="Arial"/>
              <a:buNone/>
            </a:pPr>
            <a:r>
              <a:rPr lang="en"/>
              <a:t>Notice how we are making use of the Gradle wrapper bundled with the code, and collapsing multiple instructions into one. Also notice that we move the JAR to </a:t>
            </a:r>
            <a:r>
              <a:rPr lang="en">
                <a:latin typeface="Consolas"/>
                <a:ea typeface="Consolas"/>
                <a:cs typeface="Consolas"/>
                <a:sym typeface="Consolas"/>
              </a:rPr>
              <a:t>/</a:t>
            </a:r>
            <a:r>
              <a:rPr lang="en"/>
              <a: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EXPOSE</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a:t>
            </a:r>
            <a:r>
              <a:rPr lang="en">
                <a:latin typeface="Consolas"/>
                <a:ea typeface="Consolas"/>
                <a:cs typeface="Consolas"/>
                <a:sym typeface="Consolas"/>
              </a:rPr>
              <a:t>EXPOSE</a:t>
            </a:r>
            <a:r>
              <a:rPr lang="en"/>
              <a:t> instruction informs Docker that, when running, the container listens on the specified network ports.</a:t>
            </a:r>
          </a:p>
          <a:p>
            <a:pPr lvl="0">
              <a:spcBef>
                <a:spcPts val="0"/>
              </a:spcBef>
              <a:buClr>
                <a:schemeClr val="dk1"/>
              </a:buClr>
              <a:buSzPct val="61111"/>
              <a:buFont typeface="Arial"/>
              <a:buNone/>
            </a:pPr>
            <a:r>
              <a:rPr lang="en">
                <a:latin typeface="Consolas"/>
                <a:ea typeface="Consolas"/>
                <a:cs typeface="Consolas"/>
                <a:sym typeface="Consolas"/>
              </a:rPr>
              <a:t>EXPOSE 8080</a:t>
            </a:r>
          </a:p>
          <a:p>
            <a:pPr lvl="0">
              <a:spcBef>
                <a:spcPts val="0"/>
              </a:spcBef>
              <a:buClr>
                <a:schemeClr val="dk1"/>
              </a:buClr>
              <a:buSzPct val="61111"/>
              <a:buFont typeface="Arial"/>
              <a:buNone/>
            </a:pPr>
            <a:r>
              <a:rPr lang="en"/>
              <a:t>When a container listens on multiple ports one can either use multiple </a:t>
            </a:r>
            <a:r>
              <a:rPr lang="en">
                <a:latin typeface="Consolas"/>
                <a:ea typeface="Consolas"/>
                <a:cs typeface="Consolas"/>
                <a:sym typeface="Consolas"/>
              </a:rPr>
              <a:t>EXPOSE</a:t>
            </a:r>
            <a:r>
              <a:rPr lang="en"/>
              <a:t> instructions or multiple arguments to </a:t>
            </a:r>
            <a:r>
              <a:rPr lang="en">
                <a:latin typeface="Consolas"/>
                <a:ea typeface="Consolas"/>
                <a:cs typeface="Consolas"/>
                <a:sym typeface="Consolas"/>
              </a:rPr>
              <a:t>EXPOSE</a:t>
            </a:r>
            <a:r>
              <a:rPr lang="en"/>
              <a:t>.</a:t>
            </a:r>
          </a:p>
          <a:p>
            <a:pPr lvl="0" rtl="0">
              <a:spcBef>
                <a:spcPts val="0"/>
              </a:spcBef>
              <a:buNone/>
            </a:pPr>
            <a:r>
              <a:rPr lang="en">
                <a:latin typeface="Consolas"/>
                <a:ea typeface="Consolas"/>
                <a:cs typeface="Consolas"/>
                <a:sym typeface="Consolas"/>
              </a:rPr>
              <a:t>EXPOSE 8080 9090</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EXPOSE</a:t>
            </a:r>
            <a:r>
              <a:rPr lang="en"/>
              <a:t> » Exercise</a:t>
            </a:r>
          </a:p>
        </p:txBody>
      </p:sp>
      <p:sp>
        <p:nvSpPr>
          <p:cNvPr id="373" name="Shape 3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We are going to inform Docker that our application listens on port </a:t>
            </a:r>
            <a:r>
              <a:rPr lang="en">
                <a:latin typeface="Consolas"/>
                <a:ea typeface="Consolas"/>
                <a:cs typeface="Consolas"/>
                <a:sym typeface="Consolas"/>
              </a:rPr>
              <a:t>7</a:t>
            </a:r>
            <a:r>
              <a:rPr lang="en"/>
              <a:t>:</a:t>
            </a:r>
          </a:p>
          <a:p>
            <a:pPr lvl="0" rtl="0">
              <a:spcBef>
                <a:spcPts val="0"/>
              </a:spcBef>
              <a:buClr>
                <a:schemeClr val="dk1"/>
              </a:buClr>
              <a:buSzPct val="68750"/>
              <a:buFont typeface="Arial"/>
              <a:buNone/>
            </a:pPr>
            <a:r>
              <a:rPr b="1" lang="en" sz="1600">
                <a:latin typeface="Consolas"/>
                <a:ea typeface="Consolas"/>
                <a:cs typeface="Consolas"/>
                <a:sym typeface="Consolas"/>
              </a:rPr>
              <a:t>EXPOSE 7</a:t>
            </a:r>
          </a:p>
          <a:p>
            <a:pPr lvl="0">
              <a:spcBef>
                <a:spcPts val="0"/>
              </a:spcBef>
              <a:buClr>
                <a:schemeClr val="dk1"/>
              </a:buClr>
              <a:buSzPct val="61111"/>
              <a:buFont typeface="Arial"/>
              <a:buNone/>
            </a:pPr>
            <a:r>
              <a:rPr lang="en"/>
              <a:t>Notice how we are not using </a:t>
            </a:r>
            <a:r>
              <a:rPr lang="en">
                <a:latin typeface="Consolas"/>
                <a:ea typeface="Consolas"/>
                <a:cs typeface="Consolas"/>
                <a:sym typeface="Consolas"/>
              </a:rPr>
              <a:t>EXPOSE $PORT</a:t>
            </a:r>
            <a:r>
              <a:rPr lang="en"/>
              <a:t>, although in theory we could. Notice also that we can bind to port </a:t>
            </a:r>
            <a:r>
              <a:rPr lang="en">
                <a:latin typeface="Consolas"/>
                <a:ea typeface="Consolas"/>
                <a:cs typeface="Consolas"/>
                <a:sym typeface="Consolas"/>
              </a:rPr>
              <a:t>7</a:t>
            </a:r>
            <a:r>
              <a:rPr lang="en"/>
              <a:t> inside a container launched from this image.</a:t>
            </a:r>
          </a:p>
          <a:p>
            <a:pPr indent="-228600" lvl="0" marL="457200" rtl="0">
              <a:spcBef>
                <a:spcPts val="0"/>
              </a:spcBef>
            </a:pPr>
            <a:r>
              <a:rPr lang="en"/>
              <a:t>Why can we bind to port 7 inside such container?</a:t>
            </a:r>
          </a:p>
          <a:p>
            <a:pPr indent="-228600" lvl="0" marL="457200" rtl="0">
              <a:spcBef>
                <a:spcPts val="0"/>
              </a:spcBef>
            </a:pPr>
            <a:r>
              <a:rPr lang="en"/>
              <a:t>Why don’t we use </a:t>
            </a:r>
            <a:r>
              <a:rPr lang="en">
                <a:latin typeface="Consolas"/>
                <a:ea typeface="Consolas"/>
                <a:cs typeface="Consolas"/>
                <a:sym typeface="Consolas"/>
              </a:rPr>
              <a:t>EXPOSE $PORT</a:t>
            </a:r>
            <a:r>
              <a:rPr lang="en"/>
              <a: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VOLUME</a:t>
            </a:r>
          </a:p>
        </p:txBody>
      </p:sp>
      <p:sp>
        <p:nvSpPr>
          <p:cNvPr id="379" name="Shape 3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VOLUME</a:t>
            </a:r>
            <a:r>
              <a:rPr lang="en"/>
              <a:t> instruction creates a mount point within the filesystem and marks it as holding an external volume.</a:t>
            </a:r>
          </a:p>
          <a:p>
            <a:pPr lvl="0">
              <a:spcBef>
                <a:spcPts val="0"/>
              </a:spcBef>
              <a:buNone/>
            </a:pPr>
            <a:r>
              <a:rPr lang="en">
                <a:latin typeface="Consolas"/>
                <a:ea typeface="Consolas"/>
                <a:cs typeface="Consolas"/>
                <a:sym typeface="Consolas"/>
              </a:rPr>
              <a:t>VOLUME ["/var/lib/pgsql/data/"]</a:t>
            </a:r>
          </a:p>
          <a:p>
            <a:pPr lvl="0">
              <a:spcBef>
                <a:spcPts val="0"/>
              </a:spcBef>
              <a:buNone/>
            </a:pPr>
            <a:r>
              <a:rPr lang="en"/>
              <a:t>Mounting occurs when launching the container, and one can use either directories from the host machine or volumes from other containers.</a:t>
            </a:r>
          </a:p>
          <a:p>
            <a:pPr lvl="0">
              <a:spcBef>
                <a:spcPts val="0"/>
              </a:spcBef>
              <a:buNone/>
            </a:pPr>
            <a:r>
              <a:rPr lang="en">
                <a:latin typeface="Consolas"/>
                <a:ea typeface="Consolas"/>
                <a:cs typeface="Consolas"/>
                <a:sym typeface="Consolas"/>
              </a:rPr>
              <a:t>VOLUME ["/some/shared/data/"]</a:t>
            </a:r>
          </a:p>
          <a:p>
            <a:pPr lvl="0" rt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CMD</a:t>
            </a:r>
          </a:p>
        </p:txBody>
      </p:sp>
      <p:sp>
        <p:nvSpPr>
          <p:cNvPr id="385" name="Shape 3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CMD</a:t>
            </a:r>
            <a:r>
              <a:rPr lang="en"/>
              <a:t> instruction is used to specify an executable to run when launching the container.</a:t>
            </a:r>
          </a:p>
          <a:p>
            <a:pPr lvl="0" rtl="0">
              <a:spcBef>
                <a:spcPts val="0"/>
              </a:spcBef>
              <a:buNone/>
            </a:pPr>
            <a:r>
              <a:rPr lang="en">
                <a:latin typeface="Consolas"/>
                <a:ea typeface="Consolas"/>
                <a:cs typeface="Consolas"/>
                <a:sym typeface="Consolas"/>
              </a:rPr>
              <a:t>CMD ["whoami"]</a:t>
            </a:r>
          </a:p>
          <a:p>
            <a:pPr lvl="0" rtl="0">
              <a:spcBef>
                <a:spcPts val="0"/>
              </a:spcBef>
              <a:buNone/>
            </a:pPr>
            <a:r>
              <a:rPr lang="en"/>
              <a:t>This instruction also accepts arguments to be passed to the executable when launching the container.</a:t>
            </a:r>
          </a:p>
          <a:p>
            <a:pPr lvl="0" rtl="0">
              <a:lnSpc>
                <a:spcPct val="100000"/>
              </a:lnSpc>
              <a:spcBef>
                <a:spcPts val="0"/>
              </a:spcBef>
              <a:spcAft>
                <a:spcPts val="1600"/>
              </a:spcAft>
              <a:buNone/>
            </a:pPr>
            <a:r>
              <a:rPr lang="en">
                <a:latin typeface="Consolas"/>
                <a:ea typeface="Consolas"/>
                <a:cs typeface="Consolas"/>
                <a:sym typeface="Consolas"/>
              </a:rPr>
              <a:t>CMD ["java", "-jar", "/hello-world-jar"]</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CMD</a:t>
            </a:r>
            <a:r>
              <a:rPr lang="en"/>
              <a:t> » Exercise</a:t>
            </a: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Finally, let’s inform Docker how to run </a:t>
            </a:r>
            <a:r>
              <a:rPr lang="en">
                <a:latin typeface="Consolas"/>
                <a:ea typeface="Consolas"/>
                <a:cs typeface="Consolas"/>
                <a:sym typeface="Consolas"/>
              </a:rPr>
              <a:t>tcp-echo-server</a:t>
            </a:r>
            <a:r>
              <a:rPr lang="en"/>
              <a:t>:</a:t>
            </a:r>
          </a:p>
          <a:p>
            <a:pPr lvl="0" rtl="0">
              <a:spcBef>
                <a:spcPts val="0"/>
              </a:spcBef>
              <a:buClr>
                <a:schemeClr val="dk1"/>
              </a:buClr>
              <a:buSzPct val="68750"/>
              <a:buFont typeface="Arial"/>
              <a:buNone/>
            </a:pPr>
            <a:r>
              <a:rPr b="1" lang="en" sz="1600">
                <a:latin typeface="Consolas"/>
                <a:ea typeface="Consolas"/>
                <a:cs typeface="Consolas"/>
                <a:sym typeface="Consolas"/>
              </a:rPr>
              <a:t>CMD [“java”, “-jar”, “/tcp-echo-server.jar”]</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397" name="Shape 3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At this point our Dockerfile should look like this:</a:t>
            </a:r>
          </a:p>
          <a:p>
            <a:pPr lvl="0">
              <a:spcBef>
                <a:spcPts val="0"/>
              </a:spcBef>
              <a:buClr>
                <a:schemeClr val="dk1"/>
              </a:buClr>
              <a:buSzPct val="110000"/>
              <a:buFont typeface="Arial"/>
              <a:buNone/>
            </a:pPr>
            <a:r>
              <a:rPr b="1" lang="en" sz="1000">
                <a:latin typeface="Consolas"/>
                <a:ea typeface="Consolas"/>
                <a:cs typeface="Consolas"/>
                <a:sym typeface="Consolas"/>
              </a:rPr>
              <a:t>FROM openjdk:8u141</a:t>
            </a:r>
            <a:br>
              <a:rPr b="1" lang="en" sz="1000">
                <a:latin typeface="Consolas"/>
                <a:ea typeface="Consolas"/>
                <a:cs typeface="Consolas"/>
                <a:sym typeface="Consolas"/>
              </a:rPr>
            </a:br>
            <a:r>
              <a:rPr b="1" lang="en" sz="1000">
                <a:latin typeface="Consolas"/>
                <a:ea typeface="Consolas"/>
                <a:cs typeface="Consolas"/>
                <a:sym typeface="Consolas"/>
              </a:rPr>
              <a:t>ENV SOURCE_PATH /src/</a:t>
            </a:r>
            <a:br>
              <a:rPr b="1" lang="en" sz="1000">
                <a:latin typeface="Consolas"/>
                <a:ea typeface="Consolas"/>
                <a:cs typeface="Consolas"/>
                <a:sym typeface="Consolas"/>
              </a:rPr>
            </a:br>
            <a:r>
              <a:rPr b="1" lang="en" sz="1000">
                <a:latin typeface="Consolas"/>
                <a:ea typeface="Consolas"/>
                <a:cs typeface="Consolas"/>
                <a:sym typeface="Consolas"/>
              </a:rPr>
              <a:t>ENV DEBUG false</a:t>
            </a:r>
            <a:br>
              <a:rPr b="1" lang="en" sz="1000">
                <a:latin typeface="Consolas"/>
                <a:ea typeface="Consolas"/>
                <a:cs typeface="Consolas"/>
                <a:sym typeface="Consolas"/>
              </a:rPr>
            </a:br>
            <a:r>
              <a:rPr b="1" lang="en" sz="1000">
                <a:latin typeface="Consolas"/>
                <a:ea typeface="Consolas"/>
                <a:cs typeface="Consolas"/>
                <a:sym typeface="Consolas"/>
              </a:rPr>
              <a:t>ENV HOST 0.0.0.0</a:t>
            </a:r>
            <a:br>
              <a:rPr b="1" lang="en" sz="1000">
                <a:latin typeface="Consolas"/>
                <a:ea typeface="Consolas"/>
                <a:cs typeface="Consolas"/>
                <a:sym typeface="Consolas"/>
              </a:rPr>
            </a:br>
            <a:r>
              <a:rPr b="1" lang="en" sz="1000">
                <a:latin typeface="Consolas"/>
                <a:ea typeface="Consolas"/>
                <a:cs typeface="Consolas"/>
                <a:sym typeface="Consolas"/>
              </a:rPr>
              <a:t>ENV PORT 7</a:t>
            </a:r>
            <a:br>
              <a:rPr b="1" lang="en" sz="1000">
                <a:latin typeface="Consolas"/>
                <a:ea typeface="Consolas"/>
                <a:cs typeface="Consolas"/>
                <a:sym typeface="Consolas"/>
              </a:rPr>
            </a:br>
            <a:r>
              <a:rPr b="1" lang="en" sz="1000">
                <a:latin typeface="Consolas"/>
                <a:ea typeface="Consolas"/>
                <a:cs typeface="Consolas"/>
                <a:sym typeface="Consolas"/>
              </a:rPr>
              <a:t>WORKDIR $SOURCE_PATH</a:t>
            </a:r>
            <a:br>
              <a:rPr b="1" lang="en" sz="1000">
                <a:latin typeface="Consolas"/>
                <a:ea typeface="Consolas"/>
                <a:cs typeface="Consolas"/>
                <a:sym typeface="Consolas"/>
              </a:rPr>
            </a:br>
            <a:r>
              <a:rPr b="1" lang="en" sz="1000">
                <a:latin typeface="Consolas"/>
                <a:ea typeface="Consolas"/>
                <a:cs typeface="Consolas"/>
                <a:sym typeface="Consolas"/>
              </a:rPr>
              <a:t>COPY . $SOURCE_PATH</a:t>
            </a:r>
            <a:br>
              <a:rPr b="1" lang="en" sz="1000">
                <a:latin typeface="Consolas"/>
                <a:ea typeface="Consolas"/>
                <a:cs typeface="Consolas"/>
                <a:sym typeface="Consolas"/>
              </a:rPr>
            </a:br>
            <a:r>
              <a:rPr b="1" lang="en" sz="1000">
                <a:latin typeface="Consolas"/>
                <a:ea typeface="Consolas"/>
                <a:cs typeface="Consolas"/>
                <a:sym typeface="Consolas"/>
              </a:rPr>
              <a:t>RUN ./gradlew build &amp;&amp; \</a:t>
            </a:r>
            <a:br>
              <a:rPr b="1" lang="en" sz="1000">
                <a:latin typeface="Consolas"/>
                <a:ea typeface="Consolas"/>
                <a:cs typeface="Consolas"/>
                <a:sym typeface="Consolas"/>
              </a:rPr>
            </a:br>
            <a:r>
              <a:rPr b="1" lang="en" sz="1000">
                <a:latin typeface="Consolas"/>
                <a:ea typeface="Consolas"/>
                <a:cs typeface="Consolas"/>
                <a:sym typeface="Consolas"/>
              </a:rPr>
              <a:t>    mv ./build/libs/tcp-echo-server.jar /tcp-echo-server.jar</a:t>
            </a:r>
            <a:br>
              <a:rPr b="1" lang="en" sz="1000">
                <a:latin typeface="Consolas"/>
                <a:ea typeface="Consolas"/>
                <a:cs typeface="Consolas"/>
                <a:sym typeface="Consolas"/>
              </a:rPr>
            </a:br>
            <a:r>
              <a:rPr b="1" lang="en" sz="1000">
                <a:latin typeface="Consolas"/>
                <a:ea typeface="Consolas"/>
                <a:cs typeface="Consolas"/>
                <a:sym typeface="Consolas"/>
              </a:rPr>
              <a:t>EXPOSE 7</a:t>
            </a:r>
            <a:br>
              <a:rPr b="1" lang="en" sz="1000">
                <a:latin typeface="Consolas"/>
                <a:ea typeface="Consolas"/>
                <a:cs typeface="Consolas"/>
                <a:sym typeface="Consolas"/>
              </a:rPr>
            </a:br>
            <a:r>
              <a:rPr b="1" lang="en" sz="1000">
                <a:latin typeface="Consolas"/>
                <a:ea typeface="Consolas"/>
                <a:cs typeface="Consolas"/>
                <a:sym typeface="Consolas"/>
              </a:rPr>
              <a:t>CMD ["java", "-jar", "/tcp-echo-server.jar"]</a:t>
            </a:r>
          </a:p>
          <a:p>
            <a:pPr lvl="0" rtl="0">
              <a:spcBef>
                <a:spcPts val="0"/>
              </a:spcBef>
              <a:buClr>
                <a:schemeClr val="dk1"/>
              </a:buClr>
              <a:buSzPct val="61111"/>
              <a:buFont typeface="Arial"/>
              <a:buNone/>
            </a:pPr>
            <a:r>
              <a:rPr lang="en"/>
              <a:t>Let’s build it!</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03" name="Shape 4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To build the </a:t>
            </a:r>
            <a:r>
              <a:rPr lang="en">
                <a:latin typeface="Consolas"/>
                <a:ea typeface="Consolas"/>
                <a:cs typeface="Consolas"/>
                <a:sym typeface="Consolas"/>
              </a:rPr>
              <a:t>Dockerfile</a:t>
            </a:r>
            <a:r>
              <a:rPr lang="en"/>
              <a:t>, run the following command from the root of the repository (i.e., where </a:t>
            </a:r>
            <a:r>
              <a:rPr lang="en">
                <a:latin typeface="Consolas"/>
                <a:ea typeface="Consolas"/>
                <a:cs typeface="Consolas"/>
                <a:sym typeface="Consolas"/>
              </a:rPr>
              <a:t>Dockerfile</a:t>
            </a:r>
            <a:r>
              <a:rPr lang="en"/>
              <a:t> is located):</a:t>
            </a:r>
          </a:p>
          <a:p>
            <a:pPr lvl="0">
              <a:spcBef>
                <a:spcPts val="0"/>
              </a:spcBef>
              <a:buClr>
                <a:schemeClr val="dk1"/>
              </a:buClr>
              <a:buSzPct val="61111"/>
              <a:buFont typeface="Arial"/>
              <a:buNone/>
            </a:pPr>
            <a:r>
              <a:rPr lang="en">
                <a:latin typeface="Consolas"/>
                <a:ea typeface="Consolas"/>
                <a:cs typeface="Consolas"/>
                <a:sym typeface="Consolas"/>
              </a:rPr>
              <a:t>$ docker build -t tcp-echo-server:0.1 .</a:t>
            </a:r>
            <a:br>
              <a:rPr lang="en">
                <a:latin typeface="Consolas"/>
                <a:ea typeface="Consolas"/>
                <a:cs typeface="Consolas"/>
                <a:sym typeface="Consolas"/>
              </a:rPr>
            </a:br>
            <a:r>
              <a:rPr lang="en">
                <a:latin typeface="Consolas"/>
                <a:ea typeface="Consolas"/>
                <a:cs typeface="Consolas"/>
                <a:sym typeface="Consolas"/>
              </a:rPr>
              <a:t>Sending build context to Docker daemon  290.8kB</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Successfully built b19890e12c59</a:t>
            </a:r>
            <a:br>
              <a:rPr lang="en">
                <a:latin typeface="Consolas"/>
                <a:ea typeface="Consolas"/>
                <a:cs typeface="Consolas"/>
                <a:sym typeface="Consolas"/>
              </a:rPr>
            </a:br>
            <a:r>
              <a:rPr lang="en">
                <a:latin typeface="Consolas"/>
                <a:ea typeface="Consolas"/>
                <a:cs typeface="Consolas"/>
                <a:sym typeface="Consolas"/>
              </a:rPr>
              <a:t>Successfully tagged tcp-echo-server:0.1</a:t>
            </a:r>
          </a:p>
          <a:p>
            <a:pPr lvl="0" rtl="0">
              <a:spcBef>
                <a:spcPts val="0"/>
              </a:spcBef>
              <a:buClr>
                <a:schemeClr val="dk1"/>
              </a:buClr>
              <a:buSzPct val="61111"/>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What is a container?</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09" name="Shape 4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Now that our image is built let’s run a container based on it:</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a:t>
            </a:r>
            <a:r>
              <a:rPr b="1" lang="en">
                <a:latin typeface="Consolas"/>
                <a:ea typeface="Consolas"/>
                <a:cs typeface="Consolas"/>
                <a:sym typeface="Consolas"/>
              </a:rPr>
              <a:t>docker run -e DEBUG=true -p 2007:7 tcp-echo-server:0.1</a:t>
            </a:r>
          </a:p>
          <a:p>
            <a:pPr lvl="0" rtl="0">
              <a:lnSpc>
                <a:spcPct val="100000"/>
              </a:lnSpc>
              <a:spcBef>
                <a:spcPts val="0"/>
              </a:spcBef>
              <a:spcAft>
                <a:spcPts val="1600"/>
              </a:spcAft>
              <a:buClr>
                <a:schemeClr val="dk1"/>
              </a:buClr>
              <a:buSzPct val="61111"/>
              <a:buFont typeface="Arial"/>
              <a:buNone/>
            </a:pPr>
            <a:r>
              <a:rPr lang="en">
                <a:latin typeface="Consolas"/>
                <a:ea typeface="Consolas"/>
                <a:cs typeface="Consolas"/>
                <a:sym typeface="Consolas"/>
              </a:rPr>
              <a:t>15:34:53.341 [INFO ] tcp echo server is listening at 0.0.0.0:7</a:t>
            </a:r>
          </a:p>
          <a:p>
            <a:pPr lvl="0">
              <a:spcBef>
                <a:spcPts val="0"/>
              </a:spcBef>
              <a:buClr>
                <a:schemeClr val="dk1"/>
              </a:buClr>
              <a:buSzPct val="61111"/>
              <a:buFont typeface="Arial"/>
              <a:buNone/>
            </a:pPr>
            <a:r>
              <a:rPr lang="en"/>
              <a:t>There are a few things to notice here:</a:t>
            </a:r>
          </a:p>
          <a:p>
            <a:pPr indent="-228600" lvl="0" marL="457200" rtl="0">
              <a:spcBef>
                <a:spcPts val="0"/>
              </a:spcBef>
            </a:pPr>
            <a:r>
              <a:rPr lang="en"/>
              <a:t>We map port </a:t>
            </a:r>
            <a:r>
              <a:rPr lang="en">
                <a:latin typeface="Consolas"/>
                <a:ea typeface="Consolas"/>
                <a:cs typeface="Consolas"/>
                <a:sym typeface="Consolas"/>
              </a:rPr>
              <a:t>7</a:t>
            </a:r>
            <a:r>
              <a:rPr lang="en"/>
              <a:t> of the </a:t>
            </a:r>
            <a:r>
              <a:rPr i="1" lang="en"/>
              <a:t>container</a:t>
            </a:r>
            <a:r>
              <a:rPr lang="en"/>
              <a:t> to port </a:t>
            </a:r>
            <a:r>
              <a:rPr lang="en">
                <a:latin typeface="Consolas"/>
                <a:ea typeface="Consolas"/>
                <a:cs typeface="Consolas"/>
                <a:sym typeface="Consolas"/>
              </a:rPr>
              <a:t>2007</a:t>
            </a:r>
            <a:r>
              <a:rPr lang="en"/>
              <a:t> of the </a:t>
            </a:r>
            <a:r>
              <a:rPr i="1" lang="en"/>
              <a:t>host</a:t>
            </a:r>
            <a:r>
              <a:rPr lang="en"/>
              <a:t> using the </a:t>
            </a:r>
            <a:r>
              <a:rPr b="1" lang="en">
                <a:latin typeface="Consolas"/>
                <a:ea typeface="Consolas"/>
                <a:cs typeface="Consolas"/>
                <a:sym typeface="Consolas"/>
              </a:rPr>
              <a:t>-p</a:t>
            </a:r>
            <a:r>
              <a:rPr lang="en"/>
              <a:t> flag.</a:t>
            </a:r>
          </a:p>
          <a:p>
            <a:pPr indent="-228600" lvl="0" marL="457200" rtl="0">
              <a:spcBef>
                <a:spcPts val="0"/>
              </a:spcBef>
            </a:pPr>
            <a:r>
              <a:rPr lang="en"/>
              <a:t>We set the </a:t>
            </a:r>
            <a:r>
              <a:rPr lang="en">
                <a:latin typeface="Consolas"/>
                <a:ea typeface="Consolas"/>
                <a:cs typeface="Consolas"/>
                <a:sym typeface="Consolas"/>
              </a:rPr>
              <a:t>DEBUG</a:t>
            </a:r>
            <a:r>
              <a:rPr lang="en"/>
              <a:t> environment variable to true using the </a:t>
            </a:r>
            <a:r>
              <a:rPr b="1" lang="en">
                <a:latin typeface="Consolas"/>
                <a:ea typeface="Consolas"/>
                <a:cs typeface="Consolas"/>
                <a:sym typeface="Consolas"/>
              </a:rPr>
              <a:t>-e</a:t>
            </a:r>
            <a:r>
              <a:rPr lang="en"/>
              <a:t> flag.</a:t>
            </a:r>
          </a:p>
          <a:p>
            <a:pPr indent="-228600" lvl="0" marL="457200" rtl="0">
              <a:spcBef>
                <a:spcPts val="0"/>
              </a:spcBef>
            </a:pPr>
            <a:r>
              <a:rPr lang="en"/>
              <a:t>The </a:t>
            </a:r>
            <a:r>
              <a:rPr b="1" lang="en">
                <a:latin typeface="Consolas"/>
                <a:ea typeface="Consolas"/>
                <a:cs typeface="Consolas"/>
                <a:sym typeface="Consolas"/>
              </a:rPr>
              <a:t>0.0.0.0:7</a:t>
            </a:r>
            <a:r>
              <a:rPr lang="en"/>
              <a:t> value on the log represents </a:t>
            </a:r>
            <a:r>
              <a:rPr i="1" lang="en"/>
              <a:t>the application’s point of view</a:t>
            </a:r>
            <a:r>
              <a:rPr lang="en"/>
              <a:t>.</a:t>
            </a:r>
          </a:p>
          <a:p>
            <a:pPr indent="-228600" lvl="0" marL="457200" rtl="0">
              <a:spcBef>
                <a:spcPts val="0"/>
              </a:spcBef>
            </a:pPr>
            <a:r>
              <a:rPr lang="en"/>
              <a:t>The application is not aware of the port mapping — and it doesn’t need to be.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15" name="Shape 415"/>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t>On the host (</a:t>
            </a:r>
            <a:r>
              <a:rPr lang="en" sz="1800">
                <a:latin typeface="Consolas"/>
                <a:ea typeface="Consolas"/>
                <a:cs typeface="Consolas"/>
                <a:sym typeface="Consolas"/>
              </a:rPr>
              <a:t>192.168.1.90</a:t>
            </a:r>
            <a:r>
              <a:rPr lang="en" sz="1800"/>
              <a:t>):</a:t>
            </a:r>
          </a:p>
          <a:p>
            <a:pPr lvl="0" rtl="0">
              <a:lnSpc>
                <a:spcPct val="100000"/>
              </a:lnSpc>
              <a:spcBef>
                <a:spcPts val="0"/>
              </a:spcBef>
              <a:spcAft>
                <a:spcPts val="800"/>
              </a:spcAft>
              <a:buNone/>
            </a:pPr>
            <a:r>
              <a:rPr lang="en" sz="800">
                <a:latin typeface="Consolas"/>
                <a:ea typeface="Consolas"/>
                <a:cs typeface="Consolas"/>
                <a:sym typeface="Consolas"/>
              </a:rPr>
              <a:t>$ docker run -e DEBUG=true -p 2007:7 tcp-echo-server:0.1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15:47:22.659 [INFO ] tcp echo server is listening at 0.0.0.0:7</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15:47:24.562 [DEBUG] open connections: 0</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15:47:24.974 [DEBUG] connection from </a:t>
            </a:r>
            <a:r>
              <a:rPr lang="en" sz="800">
                <a:solidFill>
                  <a:srgbClr val="CC4125"/>
                </a:solidFill>
                <a:latin typeface="Consolas"/>
                <a:ea typeface="Consolas"/>
                <a:cs typeface="Consolas"/>
                <a:sym typeface="Consolas"/>
              </a:rPr>
              <a:t>172.17.0.1</a:t>
            </a:r>
            <a:r>
              <a:rPr lang="en" sz="800">
                <a:latin typeface="Consolas"/>
                <a:ea typeface="Consolas"/>
                <a:cs typeface="Consolas"/>
                <a:sym typeface="Consolas"/>
              </a:rPr>
              <a:t>:36968 is now open</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15:47:26.558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15:47:28.559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15:47:30.559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15:47:31.981 [DEBUG] connection from </a:t>
            </a:r>
            <a:r>
              <a:rPr lang="en" sz="800">
                <a:solidFill>
                  <a:srgbClr val="CC4125"/>
                </a:solidFill>
                <a:latin typeface="Consolas"/>
                <a:ea typeface="Consolas"/>
                <a:cs typeface="Consolas"/>
                <a:sym typeface="Consolas"/>
              </a:rPr>
              <a:t>172.17.0.1</a:t>
            </a:r>
            <a:r>
              <a:rPr lang="en" sz="800">
                <a:latin typeface="Consolas"/>
                <a:ea typeface="Consolas"/>
                <a:cs typeface="Consolas"/>
                <a:sym typeface="Consolas"/>
              </a:rPr>
              <a:t>:36968 is now closed</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15:47:32.559 [DEBUG] open connections: 0</a:t>
            </a:r>
          </a:p>
          <a:p>
            <a:pPr lvl="0" rtl="0">
              <a:lnSpc>
                <a:spcPct val="100000"/>
              </a:lnSpc>
              <a:spcBef>
                <a:spcPts val="0"/>
              </a:spcBef>
              <a:spcAft>
                <a:spcPts val="800"/>
              </a:spcAft>
              <a:buNone/>
            </a:pPr>
            <a:r>
              <a:rPr lang="en" sz="800">
                <a:latin typeface="Consolas"/>
                <a:ea typeface="Consolas"/>
                <a:cs typeface="Consolas"/>
                <a:sym typeface="Consolas"/>
              </a:rPr>
              <a:t>15:47:34.558 [DEBUG] open connections: 0</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15:47:34.558 [DEBUG] open connections: 0</a:t>
            </a:r>
          </a:p>
          <a:p>
            <a:pPr lvl="0" rtl="0">
              <a:spcBef>
                <a:spcPts val="0"/>
              </a:spcBef>
              <a:buNone/>
            </a:pPr>
            <a:r>
              <a:t/>
            </a:r>
            <a:endParaRPr sz="800">
              <a:latin typeface="Consolas"/>
              <a:ea typeface="Consolas"/>
              <a:cs typeface="Consolas"/>
              <a:sym typeface="Consolas"/>
            </a:endParaRPr>
          </a:p>
        </p:txBody>
      </p:sp>
      <p:sp>
        <p:nvSpPr>
          <p:cNvPr id="416" name="Shape 41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t>On the client (</a:t>
            </a:r>
            <a:r>
              <a:rPr lang="en" sz="1800">
                <a:latin typeface="Consolas"/>
                <a:ea typeface="Consolas"/>
                <a:cs typeface="Consolas"/>
                <a:sym typeface="Consolas"/>
              </a:rPr>
              <a:t>192.168.1.10</a:t>
            </a:r>
            <a:r>
              <a:rPr lang="en" sz="1800"/>
              <a:t>):</a:t>
            </a:r>
          </a:p>
          <a:p>
            <a:pPr lvl="0">
              <a:lnSpc>
                <a:spcPct val="100000"/>
              </a:lnSpc>
              <a:spcBef>
                <a:spcPts val="0"/>
              </a:spcBef>
              <a:spcAft>
                <a:spcPts val="800"/>
              </a:spcAft>
              <a:buNone/>
            </a:pPr>
            <a:r>
              <a:rPr lang="en" sz="800">
                <a:latin typeface="Consolas"/>
                <a:ea typeface="Consolas"/>
                <a:cs typeface="Consolas"/>
                <a:sym typeface="Consolas"/>
              </a:rPr>
              <a:t>$ telnet 192.168.1.90 2007</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Trying 192.168.1.90...</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Connected to 192.168.1.90.</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Escape character is '^]'.</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HELLO</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HELLO</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BYE</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BYE</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telnet&gt; quit</a:t>
            </a:r>
          </a:p>
          <a:p>
            <a:pPr lvl="0">
              <a:lnSpc>
                <a:spcPct val="100000"/>
              </a:lnSpc>
              <a:spcBef>
                <a:spcPts val="0"/>
              </a:spcBef>
              <a:spcAft>
                <a:spcPts val="800"/>
              </a:spcAft>
              <a:buNone/>
            </a:pPr>
            <a:r>
              <a:rPr lang="en" sz="800">
                <a:latin typeface="Consolas"/>
                <a:ea typeface="Consolas"/>
                <a:cs typeface="Consolas"/>
                <a:sym typeface="Consolas"/>
              </a:rPr>
              <a:t>Connection closed.</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r>
              <a:rPr lang="en"/>
              <a:t> » Exercise</a:t>
            </a:r>
          </a:p>
          <a:p>
            <a:pPr lvl="0">
              <a:spcBef>
                <a:spcPts val="0"/>
              </a:spcBef>
              <a:buNone/>
            </a:pPr>
            <a:r>
              <a:t/>
            </a:r>
            <a:endParaRPr/>
          </a:p>
        </p:txBody>
      </p:sp>
      <p:sp>
        <p:nvSpPr>
          <p:cNvPr id="422" name="Shape 4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now build version </a:t>
            </a:r>
            <a:r>
              <a:rPr lang="en">
                <a:latin typeface="Consolas"/>
                <a:ea typeface="Consolas"/>
                <a:cs typeface="Consolas"/>
                <a:sym typeface="Consolas"/>
              </a:rPr>
              <a:t>0.2</a:t>
            </a:r>
            <a:r>
              <a:rPr lang="en"/>
              <a:t> of </a:t>
            </a:r>
            <a:r>
              <a:rPr lang="en">
                <a:latin typeface="Consolas"/>
                <a:ea typeface="Consolas"/>
                <a:cs typeface="Consolas"/>
                <a:sym typeface="Consolas"/>
              </a:rPr>
              <a:t>tcp-echo-server</a:t>
            </a:r>
            <a:r>
              <a:rPr lang="en"/>
              <a:t>. This version differs from </a:t>
            </a:r>
            <a:r>
              <a:rPr lang="en">
                <a:latin typeface="Consolas"/>
                <a:ea typeface="Consolas"/>
                <a:cs typeface="Consolas"/>
                <a:sym typeface="Consolas"/>
              </a:rPr>
              <a:t>0.1</a:t>
            </a:r>
            <a:r>
              <a:rPr lang="en"/>
              <a:t> in the following</a:t>
            </a:r>
            <a:r>
              <a:rPr lang="en"/>
              <a:t>:</a:t>
            </a:r>
          </a:p>
          <a:p>
            <a:pPr indent="-228600" lvl="0" marL="457200" rtl="0">
              <a:spcBef>
                <a:spcPts val="0"/>
              </a:spcBef>
            </a:pPr>
            <a:r>
              <a:rPr lang="en"/>
              <a:t>Configuration is now </a:t>
            </a:r>
            <a:r>
              <a:rPr i="1" lang="en"/>
              <a:t>read from a file</a:t>
            </a:r>
            <a:r>
              <a:rPr lang="en"/>
              <a:t>.</a:t>
            </a:r>
          </a:p>
          <a:p>
            <a:pPr indent="-342900" lvl="1" marL="914400" rtl="0">
              <a:spcBef>
                <a:spcPts val="0"/>
              </a:spcBef>
              <a:buSzPct val="100000"/>
            </a:pPr>
            <a:r>
              <a:rPr lang="en" sz="1800"/>
              <a:t>The </a:t>
            </a:r>
            <a:r>
              <a:rPr lang="en" sz="1800">
                <a:latin typeface="Consolas"/>
                <a:ea typeface="Consolas"/>
                <a:cs typeface="Consolas"/>
                <a:sym typeface="Consolas"/>
              </a:rPr>
              <a:t>DEBUG</a:t>
            </a:r>
            <a:r>
              <a:rPr lang="en" sz="1800"/>
              <a:t>, </a:t>
            </a:r>
            <a:r>
              <a:rPr lang="en" sz="1800">
                <a:latin typeface="Consolas"/>
                <a:ea typeface="Consolas"/>
                <a:cs typeface="Consolas"/>
                <a:sym typeface="Consolas"/>
              </a:rPr>
              <a:t>HOST</a:t>
            </a:r>
            <a:r>
              <a:rPr lang="en" sz="1800"/>
              <a:t> and </a:t>
            </a:r>
            <a:r>
              <a:rPr lang="en" sz="1800">
                <a:latin typeface="Consolas"/>
                <a:ea typeface="Consolas"/>
                <a:cs typeface="Consolas"/>
                <a:sym typeface="Consolas"/>
              </a:rPr>
              <a:t>PORT</a:t>
            </a:r>
            <a:r>
              <a:rPr lang="en" sz="1800"/>
              <a:t> environment variables have been removed.</a:t>
            </a:r>
          </a:p>
          <a:p>
            <a:pPr indent="-228600" lvl="0" marL="457200" rtl="0">
              <a:spcBef>
                <a:spcPts val="0"/>
              </a:spcBef>
            </a:pPr>
            <a:r>
              <a:rPr lang="en"/>
              <a:t>The </a:t>
            </a:r>
            <a:r>
              <a:rPr lang="en">
                <a:latin typeface="Consolas"/>
                <a:ea typeface="Consolas"/>
                <a:cs typeface="Consolas"/>
                <a:sym typeface="Consolas"/>
              </a:rPr>
              <a:t>PATH_TO_CONFIG</a:t>
            </a:r>
            <a:r>
              <a:rPr lang="en"/>
              <a:t> environment variable was introduced.</a:t>
            </a:r>
          </a:p>
          <a:p>
            <a:pPr indent="-342900" lvl="1" marL="914400" rtl="0">
              <a:spcBef>
                <a:spcPts val="0"/>
              </a:spcBef>
              <a:buSzPct val="100000"/>
            </a:pPr>
            <a:r>
              <a:rPr lang="en" sz="1800"/>
              <a:t>T</a:t>
            </a:r>
            <a:r>
              <a:rPr lang="en" sz="1800"/>
              <a:t>his va</a:t>
            </a:r>
            <a:r>
              <a:rPr lang="en" sz="1800"/>
              <a:t>riable</a:t>
            </a:r>
            <a:r>
              <a:rPr lang="en" sz="1800"/>
              <a:t> must be set to the path where the config file is stored.</a:t>
            </a:r>
          </a:p>
          <a:p>
            <a:pPr lvl="0">
              <a:spcBef>
                <a:spcPts val="0"/>
              </a:spcBef>
              <a:buNone/>
            </a:pPr>
            <a:r>
              <a:rPr lang="en"/>
              <a:t>We may be playing around with the configuration file at some point. But how do we </a:t>
            </a:r>
            <a:r>
              <a:rPr i="1" lang="en"/>
              <a:t>mount</a:t>
            </a:r>
            <a:r>
              <a:rPr lang="en"/>
              <a:t> it inside the container without including it in the image itself?</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a:p>
            <a:pPr lvl="0" rtl="0">
              <a:spcBef>
                <a:spcPts val="0"/>
              </a:spcBef>
              <a:buNone/>
            </a:pPr>
            <a:r>
              <a:t/>
            </a:r>
            <a:endParaRPr/>
          </a:p>
        </p:txBody>
      </p:sp>
      <p:sp>
        <p:nvSpPr>
          <p:cNvPr id="428" name="Shape 4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As mentioned before, the </a:t>
            </a:r>
            <a:r>
              <a:rPr lang="en">
                <a:latin typeface="Consolas"/>
                <a:ea typeface="Consolas"/>
                <a:cs typeface="Consolas"/>
                <a:sym typeface="Consolas"/>
              </a:rPr>
              <a:t>VOLUME</a:t>
            </a:r>
            <a:r>
              <a:rPr lang="en"/>
              <a:t> instruction allows us to achieve that. Let’s edit our </a:t>
            </a:r>
            <a:r>
              <a:rPr lang="en">
                <a:latin typeface="Consolas"/>
                <a:ea typeface="Consolas"/>
                <a:cs typeface="Consolas"/>
                <a:sym typeface="Consolas"/>
              </a:rPr>
              <a:t>Dockerfile</a:t>
            </a:r>
            <a:r>
              <a:rPr lang="en"/>
              <a:t> in order to support this new version:</a:t>
            </a:r>
          </a:p>
          <a:p>
            <a:pPr indent="-228600" lvl="0" marL="457200" rtl="0">
              <a:spcBef>
                <a:spcPts val="0"/>
              </a:spcBef>
            </a:pPr>
            <a:r>
              <a:rPr lang="en"/>
              <a:t>Remove the </a:t>
            </a:r>
            <a:r>
              <a:rPr lang="en">
                <a:latin typeface="Consolas"/>
                <a:ea typeface="Consolas"/>
                <a:cs typeface="Consolas"/>
                <a:sym typeface="Consolas"/>
              </a:rPr>
              <a:t>ENV</a:t>
            </a:r>
            <a:r>
              <a:rPr lang="en"/>
              <a:t> instructions corresponding to </a:t>
            </a:r>
            <a:r>
              <a:rPr lang="en">
                <a:latin typeface="Consolas"/>
                <a:ea typeface="Consolas"/>
                <a:cs typeface="Consolas"/>
                <a:sym typeface="Consolas"/>
              </a:rPr>
              <a:t>DEBUG</a:t>
            </a:r>
            <a:r>
              <a:rPr lang="en"/>
              <a:t>, </a:t>
            </a:r>
            <a:r>
              <a:rPr lang="en">
                <a:latin typeface="Consolas"/>
                <a:ea typeface="Consolas"/>
                <a:cs typeface="Consolas"/>
                <a:sym typeface="Consolas"/>
              </a:rPr>
              <a:t>HOST</a:t>
            </a:r>
            <a:r>
              <a:rPr lang="en"/>
              <a:t> and </a:t>
            </a:r>
            <a:r>
              <a:rPr lang="en">
                <a:latin typeface="Consolas"/>
                <a:ea typeface="Consolas"/>
                <a:cs typeface="Consolas"/>
                <a:sym typeface="Consolas"/>
              </a:rPr>
              <a:t>PORT</a:t>
            </a:r>
            <a:r>
              <a:rPr lang="en"/>
              <a:t>.</a:t>
            </a:r>
          </a:p>
          <a:p>
            <a:pPr indent="-228600" lvl="0" marL="457200" rtl="0">
              <a:spcBef>
                <a:spcPts val="0"/>
              </a:spcBef>
            </a:pPr>
            <a:r>
              <a:rPr lang="en"/>
              <a:t>Add a new </a:t>
            </a:r>
            <a:r>
              <a:rPr lang="en">
                <a:latin typeface="Consolas"/>
                <a:ea typeface="Consolas"/>
                <a:cs typeface="Consolas"/>
                <a:sym typeface="Consolas"/>
              </a:rPr>
              <a:t>ENV</a:t>
            </a:r>
            <a:r>
              <a:rPr lang="en"/>
              <a:t> instruction corresponding to </a:t>
            </a:r>
            <a:r>
              <a:rPr lang="en">
                <a:latin typeface="Consolas"/>
                <a:ea typeface="Consolas"/>
                <a:cs typeface="Consolas"/>
                <a:sym typeface="Consolas"/>
              </a:rPr>
              <a:t>PATH_TO_CONFIG</a:t>
            </a:r>
          </a:p>
          <a:p>
            <a:pPr indent="-342900" lvl="1" marL="914400" rtl="0">
              <a:spcBef>
                <a:spcPts val="0"/>
              </a:spcBef>
              <a:buSzPct val="100000"/>
            </a:pPr>
            <a:r>
              <a:rPr lang="en" sz="1800"/>
              <a:t>The default value should be </a:t>
            </a:r>
            <a:r>
              <a:rPr b="1" lang="en" sz="1800">
                <a:latin typeface="Consolas"/>
                <a:ea typeface="Consolas"/>
                <a:cs typeface="Consolas"/>
                <a:sym typeface="Consolas"/>
              </a:rPr>
              <a:t>/etc/tcp-echo-server/</a:t>
            </a:r>
            <a:r>
              <a:rPr lang="en" sz="1800">
                <a:latin typeface="Consolas"/>
                <a:ea typeface="Consolas"/>
                <a:cs typeface="Consolas"/>
                <a:sym typeface="Consolas"/>
              </a:rPr>
              <a:t>config.json</a:t>
            </a:r>
            <a:r>
              <a:rPr lang="en" sz="1800"/>
              <a:t>.</a:t>
            </a:r>
          </a:p>
          <a:p>
            <a:pPr indent="-228600" lvl="0" marL="457200" rtl="0">
              <a:spcBef>
                <a:spcPts val="0"/>
              </a:spcBef>
            </a:pPr>
            <a:r>
              <a:rPr lang="en"/>
              <a:t>Add a </a:t>
            </a:r>
            <a:r>
              <a:rPr lang="en">
                <a:latin typeface="Consolas"/>
                <a:ea typeface="Consolas"/>
                <a:cs typeface="Consolas"/>
                <a:sym typeface="Consolas"/>
              </a:rPr>
              <a:t>VOLUME</a:t>
            </a:r>
            <a:r>
              <a:rPr lang="en"/>
              <a:t> instruction with a value of </a:t>
            </a:r>
            <a:r>
              <a:rPr b="1" lang="en">
                <a:latin typeface="Consolas"/>
                <a:ea typeface="Consolas"/>
                <a:cs typeface="Consolas"/>
                <a:sym typeface="Consolas"/>
              </a:rPr>
              <a:t>/etc/tcp-echo-server/</a:t>
            </a:r>
            <a:r>
              <a:rPr lang="en"/>
              <a: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a:p>
            <a:pPr lvl="0" rtl="0">
              <a:spcBef>
                <a:spcPts val="0"/>
              </a:spcBef>
              <a:buNone/>
            </a:pPr>
            <a:r>
              <a:t/>
            </a:r>
            <a:endParaRPr/>
          </a:p>
        </p:txBody>
      </p:sp>
      <p:sp>
        <p:nvSpPr>
          <p:cNvPr id="434" name="Shape 4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At this point our Dockerfile should look like this:</a:t>
            </a:r>
          </a:p>
          <a:p>
            <a:pPr lvl="0" rtl="0">
              <a:spcBef>
                <a:spcPts val="0"/>
              </a:spcBef>
              <a:buClr>
                <a:schemeClr val="dk1"/>
              </a:buClr>
              <a:buSzPct val="110000"/>
              <a:buFont typeface="Arial"/>
              <a:buNone/>
            </a:pPr>
            <a:r>
              <a:rPr b="1" lang="en" sz="1000">
                <a:latin typeface="Consolas"/>
                <a:ea typeface="Consolas"/>
                <a:cs typeface="Consolas"/>
                <a:sym typeface="Consolas"/>
              </a:rPr>
              <a:t>FROM openjdk:8u141</a:t>
            </a:r>
            <a:br>
              <a:rPr b="1" lang="en" sz="1000">
                <a:latin typeface="Consolas"/>
                <a:ea typeface="Consolas"/>
                <a:cs typeface="Consolas"/>
                <a:sym typeface="Consolas"/>
              </a:rPr>
            </a:br>
            <a:r>
              <a:rPr b="1" lang="en" sz="1000">
                <a:latin typeface="Consolas"/>
                <a:ea typeface="Consolas"/>
                <a:cs typeface="Consolas"/>
                <a:sym typeface="Consolas"/>
              </a:rPr>
              <a:t>ENV SOURCE_PATH /src/</a:t>
            </a:r>
            <a:br>
              <a:rPr b="1" lang="en" sz="1000">
                <a:latin typeface="Consolas"/>
                <a:ea typeface="Consolas"/>
                <a:cs typeface="Consolas"/>
                <a:sym typeface="Consolas"/>
              </a:rPr>
            </a:br>
            <a:r>
              <a:rPr b="1" lang="en" sz="1000">
                <a:latin typeface="Consolas"/>
                <a:ea typeface="Consolas"/>
                <a:cs typeface="Consolas"/>
                <a:sym typeface="Consolas"/>
              </a:rPr>
              <a:t>ENV PATH_TO_CONFIG /etc/tcp-echo-server/config.json</a:t>
            </a:r>
            <a:br>
              <a:rPr b="1" lang="en" sz="1000">
                <a:latin typeface="Consolas"/>
                <a:ea typeface="Consolas"/>
                <a:cs typeface="Consolas"/>
                <a:sym typeface="Consolas"/>
              </a:rPr>
            </a:br>
            <a:r>
              <a:rPr b="1" lang="en" sz="1000">
                <a:latin typeface="Consolas"/>
                <a:ea typeface="Consolas"/>
                <a:cs typeface="Consolas"/>
                <a:sym typeface="Consolas"/>
              </a:rPr>
              <a:t>WORKDIR $SOURCE_PATH</a:t>
            </a:r>
            <a:br>
              <a:rPr b="1" lang="en" sz="1000">
                <a:latin typeface="Consolas"/>
                <a:ea typeface="Consolas"/>
                <a:cs typeface="Consolas"/>
                <a:sym typeface="Consolas"/>
              </a:rPr>
            </a:br>
            <a:r>
              <a:rPr b="1" lang="en" sz="1000">
                <a:latin typeface="Consolas"/>
                <a:ea typeface="Consolas"/>
                <a:cs typeface="Consolas"/>
                <a:sym typeface="Consolas"/>
              </a:rPr>
              <a:t>COPY . $SOURCE_PATH</a:t>
            </a:r>
            <a:br>
              <a:rPr b="1" lang="en" sz="1000">
                <a:latin typeface="Consolas"/>
                <a:ea typeface="Consolas"/>
                <a:cs typeface="Consolas"/>
                <a:sym typeface="Consolas"/>
              </a:rPr>
            </a:br>
            <a:r>
              <a:rPr b="1" lang="en" sz="1000">
                <a:latin typeface="Consolas"/>
                <a:ea typeface="Consolas"/>
                <a:cs typeface="Consolas"/>
                <a:sym typeface="Consolas"/>
              </a:rPr>
              <a:t>RUN ./gradlew build &amp;&amp; \</a:t>
            </a:r>
            <a:br>
              <a:rPr b="1" lang="en" sz="1000">
                <a:latin typeface="Consolas"/>
                <a:ea typeface="Consolas"/>
                <a:cs typeface="Consolas"/>
                <a:sym typeface="Consolas"/>
              </a:rPr>
            </a:br>
            <a:r>
              <a:rPr b="1" lang="en" sz="1000">
                <a:latin typeface="Consolas"/>
                <a:ea typeface="Consolas"/>
                <a:cs typeface="Consolas"/>
                <a:sym typeface="Consolas"/>
              </a:rPr>
              <a:t>    mv ./build/libs/tcp-echo-server.jar /tcp-echo-server.jar</a:t>
            </a:r>
            <a:br>
              <a:rPr b="1" lang="en" sz="1000">
                <a:latin typeface="Consolas"/>
                <a:ea typeface="Consolas"/>
                <a:cs typeface="Consolas"/>
                <a:sym typeface="Consolas"/>
              </a:rPr>
            </a:br>
            <a:r>
              <a:rPr b="1" lang="en" sz="1000">
                <a:latin typeface="Consolas"/>
                <a:ea typeface="Consolas"/>
                <a:cs typeface="Consolas"/>
                <a:sym typeface="Consolas"/>
              </a:rPr>
              <a:t>EXPOSE 7</a:t>
            </a:r>
            <a:br>
              <a:rPr b="1" lang="en" sz="1000">
                <a:latin typeface="Consolas"/>
                <a:ea typeface="Consolas"/>
                <a:cs typeface="Consolas"/>
                <a:sym typeface="Consolas"/>
              </a:rPr>
            </a:br>
            <a:r>
              <a:rPr b="1" lang="en" sz="1000">
                <a:latin typeface="Consolas"/>
                <a:ea typeface="Consolas"/>
                <a:cs typeface="Consolas"/>
                <a:sym typeface="Consolas"/>
              </a:rPr>
              <a:t>VOLUME ["/etc/tcp-echo-server/"]</a:t>
            </a:r>
            <a:br>
              <a:rPr b="1" lang="en" sz="1000">
                <a:latin typeface="Consolas"/>
                <a:ea typeface="Consolas"/>
                <a:cs typeface="Consolas"/>
                <a:sym typeface="Consolas"/>
              </a:rPr>
            </a:br>
            <a:r>
              <a:rPr b="1" lang="en" sz="1000">
                <a:latin typeface="Consolas"/>
                <a:ea typeface="Consolas"/>
                <a:cs typeface="Consolas"/>
                <a:sym typeface="Consolas"/>
              </a:rPr>
              <a:t>CMD ["java", "-jar", "/tcp-echo-server.jar"]</a:t>
            </a:r>
          </a:p>
          <a:p>
            <a:pPr lvl="0" rtl="0">
              <a:spcBef>
                <a:spcPts val="0"/>
              </a:spcBef>
              <a:buClr>
                <a:schemeClr val="dk1"/>
              </a:buClr>
              <a:buSzPct val="61111"/>
              <a:buFont typeface="Arial"/>
              <a:buNone/>
            </a:pPr>
            <a:r>
              <a:rPr lang="en"/>
              <a:t>Let’s build it!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p:txBody>
      </p:sp>
      <p:sp>
        <p:nvSpPr>
          <p:cNvPr id="440" name="Shape 4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latin typeface="Consolas"/>
                <a:ea typeface="Consolas"/>
                <a:cs typeface="Consolas"/>
                <a:sym typeface="Consolas"/>
              </a:rPr>
              <a:t>$ docker build -t tcp-echo-server:0.2 .</a:t>
            </a:r>
            <a:br>
              <a:rPr lang="en">
                <a:latin typeface="Consolas"/>
                <a:ea typeface="Consolas"/>
                <a:cs typeface="Consolas"/>
                <a:sym typeface="Consolas"/>
              </a:rPr>
            </a:br>
            <a:r>
              <a:rPr lang="en">
                <a:latin typeface="Consolas"/>
                <a:ea typeface="Consolas"/>
                <a:cs typeface="Consolas"/>
                <a:sym typeface="Consolas"/>
              </a:rPr>
              <a:t>Sending build context to Docker daemon  290.8kB</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Successfully built </a:t>
            </a:r>
            <a:r>
              <a:rPr lang="en">
                <a:latin typeface="Consolas"/>
                <a:ea typeface="Consolas"/>
                <a:cs typeface="Consolas"/>
                <a:sym typeface="Consolas"/>
              </a:rPr>
              <a:t>5e727794ee8d</a:t>
            </a:r>
            <a:br>
              <a:rPr lang="en">
                <a:latin typeface="Consolas"/>
                <a:ea typeface="Consolas"/>
                <a:cs typeface="Consolas"/>
                <a:sym typeface="Consolas"/>
              </a:rPr>
            </a:br>
            <a:r>
              <a:rPr lang="en">
                <a:latin typeface="Consolas"/>
                <a:ea typeface="Consolas"/>
                <a:cs typeface="Consolas"/>
                <a:sym typeface="Consolas"/>
              </a:rPr>
              <a:t>Successfully tagged tcp-echo-server:0.2</a:t>
            </a:r>
          </a:p>
          <a:p>
            <a:pPr lvl="0" rtl="0">
              <a:spcBef>
                <a:spcPts val="0"/>
              </a:spcBef>
              <a:buClr>
                <a:schemeClr val="dk1"/>
              </a:buClr>
              <a:buSzPct val="61111"/>
              <a:buFont typeface="Arial"/>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p:txBody>
      </p:sp>
      <p:sp>
        <p:nvSpPr>
          <p:cNvPr id="446" name="Shape 4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Now that our second image is built let’s run a container based on it:</a:t>
            </a:r>
          </a:p>
          <a:p>
            <a:pPr lvl="0" rtl="0">
              <a:lnSpc>
                <a:spcPct val="100000"/>
              </a:lnSpc>
              <a:spcBef>
                <a:spcPts val="0"/>
              </a:spcBef>
              <a:spcAft>
                <a:spcPts val="800"/>
              </a:spcAft>
              <a:buClr>
                <a:schemeClr val="dk1"/>
              </a:buClr>
              <a:buSzPct val="73333"/>
              <a:buFont typeface="Arial"/>
              <a:buNone/>
            </a:pPr>
            <a:r>
              <a:rPr lang="en" sz="1500">
                <a:latin typeface="Consolas"/>
                <a:ea typeface="Consolas"/>
                <a:cs typeface="Consolas"/>
                <a:sym typeface="Consolas"/>
              </a:rPr>
              <a:t>$ </a:t>
            </a:r>
            <a:r>
              <a:rPr b="1" lang="en" sz="1500">
                <a:latin typeface="Consolas"/>
                <a:ea typeface="Consolas"/>
                <a:cs typeface="Consolas"/>
                <a:sym typeface="Consolas"/>
              </a:rPr>
              <a:t>docker run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-p 2007:7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-v “$(pwd)/example/:/etc/tcp-echo-server/:ro”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tcp-echo-server:0.2</a:t>
            </a:r>
          </a:p>
          <a:p>
            <a:pPr lvl="0" rtl="0">
              <a:lnSpc>
                <a:spcPct val="100000"/>
              </a:lnSpc>
              <a:spcBef>
                <a:spcPts val="0"/>
              </a:spcBef>
              <a:spcAft>
                <a:spcPts val="1600"/>
              </a:spcAft>
              <a:buClr>
                <a:schemeClr val="dk1"/>
              </a:buClr>
              <a:buSzPct val="73333"/>
              <a:buFont typeface="Arial"/>
              <a:buNone/>
            </a:pPr>
            <a:r>
              <a:rPr lang="en" sz="1500">
                <a:latin typeface="Consolas"/>
                <a:ea typeface="Consolas"/>
                <a:cs typeface="Consolas"/>
                <a:sym typeface="Consolas"/>
              </a:rPr>
              <a:t>15:58:54.434 [INFO ] using configuration from /etc/tcp-echo-server/config.json</a:t>
            </a:r>
            <a:br>
              <a:rPr lang="en" sz="1500">
                <a:latin typeface="Consolas"/>
                <a:ea typeface="Consolas"/>
                <a:cs typeface="Consolas"/>
                <a:sym typeface="Consolas"/>
              </a:rPr>
            </a:br>
            <a:r>
              <a:rPr lang="en" sz="1500">
                <a:latin typeface="Consolas"/>
                <a:ea typeface="Consolas"/>
                <a:cs typeface="Consolas"/>
                <a:sym typeface="Consolas"/>
              </a:rPr>
              <a:t>15:58:54.868 [INFO ] tcp echo server is listening at 0.0.0.0:7</a:t>
            </a:r>
          </a:p>
          <a:p>
            <a:pPr lvl="0" rtl="0">
              <a:spcBef>
                <a:spcPts val="0"/>
              </a:spcBef>
              <a:buNone/>
            </a:pPr>
            <a:r>
              <a:rPr lang="en"/>
              <a:t>As we can see, </a:t>
            </a:r>
            <a:r>
              <a:rPr lang="en">
                <a:latin typeface="Consolas"/>
                <a:ea typeface="Consolas"/>
                <a:cs typeface="Consolas"/>
                <a:sym typeface="Consolas"/>
              </a:rPr>
              <a:t>tcp-echo-server</a:t>
            </a:r>
            <a:r>
              <a:rPr lang="en"/>
              <a:t> now informs that we are using a configuration file located in </a:t>
            </a:r>
            <a:r>
              <a:rPr b="1" lang="en">
                <a:latin typeface="Consolas"/>
                <a:ea typeface="Consolas"/>
                <a:cs typeface="Consolas"/>
                <a:sym typeface="Consolas"/>
              </a:rPr>
              <a:t>/etc/tcp-echo-server/</a:t>
            </a:r>
            <a:r>
              <a:rPr lang="en"/>
              <a:t>. Notice how this is what we’ve specified in the </a:t>
            </a:r>
            <a:r>
              <a:rPr lang="en">
                <a:latin typeface="Consolas"/>
                <a:ea typeface="Consolas"/>
                <a:cs typeface="Consolas"/>
                <a:sym typeface="Consolas"/>
              </a:rPr>
              <a:t>VOLUME</a:t>
            </a:r>
            <a:r>
              <a:rPr lang="en"/>
              <a:t> instruction.</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 » </a:t>
            </a:r>
            <a:r>
              <a:rPr lang="en">
                <a:latin typeface="Consolas"/>
                <a:ea typeface="Consolas"/>
                <a:cs typeface="Consolas"/>
                <a:sym typeface="Consolas"/>
              </a:rPr>
              <a:t>VOLUME</a:t>
            </a:r>
          </a:p>
        </p:txBody>
      </p:sp>
      <p:sp>
        <p:nvSpPr>
          <p:cNvPr id="452" name="Shape 4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Stop the running container using Ctrl-C and edit the local </a:t>
            </a:r>
            <a:r>
              <a:rPr lang="en">
                <a:latin typeface="Consolas"/>
                <a:ea typeface="Consolas"/>
                <a:cs typeface="Consolas"/>
                <a:sym typeface="Consolas"/>
              </a:rPr>
              <a:t>example/config.json</a:t>
            </a:r>
            <a:r>
              <a:rPr lang="en"/>
              <a:t> file so that the </a:t>
            </a:r>
            <a:r>
              <a:rPr lang="en">
                <a:latin typeface="Consolas"/>
                <a:ea typeface="Consolas"/>
                <a:cs typeface="Consolas"/>
                <a:sym typeface="Consolas"/>
              </a:rPr>
              <a:t>port</a:t>
            </a:r>
            <a:r>
              <a:rPr lang="en"/>
              <a:t> property has a value of </a:t>
            </a:r>
            <a:r>
              <a:rPr lang="en">
                <a:latin typeface="Consolas"/>
                <a:ea typeface="Consolas"/>
                <a:cs typeface="Consolas"/>
                <a:sym typeface="Consolas"/>
              </a:rPr>
              <a:t>8</a:t>
            </a:r>
            <a:r>
              <a:rPr lang="en"/>
              <a:t>. Then, run</a:t>
            </a:r>
          </a:p>
          <a:p>
            <a:pPr lvl="0" rtl="0">
              <a:lnSpc>
                <a:spcPct val="100000"/>
              </a:lnSpc>
              <a:spcBef>
                <a:spcPts val="0"/>
              </a:spcBef>
              <a:spcAft>
                <a:spcPts val="800"/>
              </a:spcAft>
              <a:buClr>
                <a:schemeClr val="dk1"/>
              </a:buClr>
              <a:buSzPct val="73333"/>
              <a:buFont typeface="Arial"/>
              <a:buNone/>
            </a:pPr>
            <a:r>
              <a:rPr lang="en" sz="1500">
                <a:latin typeface="Consolas"/>
                <a:ea typeface="Consolas"/>
                <a:cs typeface="Consolas"/>
                <a:sym typeface="Consolas"/>
              </a:rPr>
              <a:t>$ </a:t>
            </a:r>
            <a:r>
              <a:rPr b="1" lang="en" sz="1500">
                <a:latin typeface="Consolas"/>
                <a:ea typeface="Consolas"/>
                <a:cs typeface="Consolas"/>
                <a:sym typeface="Consolas"/>
              </a:rPr>
              <a:t>docker run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-p 2007:8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-v “$(pwd)/example/:/etc/tcp-echo-server/:ro”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tcp-echo-server:0.2</a:t>
            </a:r>
          </a:p>
          <a:p>
            <a:pPr lvl="0" rtl="0">
              <a:lnSpc>
                <a:spcPct val="100000"/>
              </a:lnSpc>
              <a:spcBef>
                <a:spcPts val="0"/>
              </a:spcBef>
              <a:spcAft>
                <a:spcPts val="1600"/>
              </a:spcAft>
              <a:buClr>
                <a:schemeClr val="dk1"/>
              </a:buClr>
              <a:buSzPct val="73333"/>
              <a:buFont typeface="Arial"/>
              <a:buNone/>
            </a:pPr>
            <a:r>
              <a:rPr lang="en" sz="1500">
                <a:latin typeface="Consolas"/>
                <a:ea typeface="Consolas"/>
                <a:cs typeface="Consolas"/>
                <a:sym typeface="Consolas"/>
              </a:rPr>
              <a:t>16:05:20.925 [INFO ] using configuration from /etc/tcp-echo-server/config.json</a:t>
            </a:r>
            <a:br>
              <a:rPr lang="en" sz="1500">
                <a:latin typeface="Consolas"/>
                <a:ea typeface="Consolas"/>
                <a:cs typeface="Consolas"/>
                <a:sym typeface="Consolas"/>
              </a:rPr>
            </a:br>
            <a:r>
              <a:rPr lang="en" sz="1500">
                <a:latin typeface="Consolas"/>
                <a:ea typeface="Consolas"/>
                <a:cs typeface="Consolas"/>
                <a:sym typeface="Consolas"/>
              </a:rPr>
              <a:t>16:05:21.333 [INFO ] tcp echo server is listening at 0.0.0.0:8</a:t>
            </a:r>
          </a:p>
          <a:p>
            <a:pPr lvl="0" rtl="0">
              <a:spcBef>
                <a:spcPts val="0"/>
              </a:spcBef>
              <a:buNone/>
            </a:pPr>
            <a:r>
              <a:rPr lang="en"/>
              <a:t>Notice how the port in which </a:t>
            </a:r>
            <a:r>
              <a:rPr lang="en">
                <a:latin typeface="Consolas"/>
                <a:ea typeface="Consolas"/>
                <a:cs typeface="Consolas"/>
                <a:sym typeface="Consolas"/>
              </a:rPr>
              <a:t>tcp-echo-server</a:t>
            </a:r>
            <a:r>
              <a:rPr lang="en"/>
              <a:t> listens changed to 8 — our local changes were reflected inside the container thanks to </a:t>
            </a:r>
            <a:r>
              <a:rPr b="1" lang="en">
                <a:latin typeface="Consolas"/>
                <a:ea typeface="Consolas"/>
                <a:cs typeface="Consolas"/>
                <a:sym typeface="Consolas"/>
              </a:rPr>
              <a:t>VOLUME</a:t>
            </a:r>
            <a:r>
              <a:rPr lang="en"/>
              <a: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58" name="Shape 4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see how well our images behaves in terms of size:</a:t>
            </a:r>
          </a:p>
          <a:p>
            <a:pPr lvl="0">
              <a:lnSpc>
                <a:spcPct val="100000"/>
              </a:lnSpc>
              <a:spcBef>
                <a:spcPts val="0"/>
              </a:spcBef>
              <a:spcAft>
                <a:spcPts val="800"/>
              </a:spcAft>
              <a:buNone/>
            </a:pPr>
            <a:r>
              <a:rPr lang="en" sz="1200">
                <a:latin typeface="Consolas"/>
                <a:ea typeface="Consolas"/>
                <a:cs typeface="Consolas"/>
                <a:sym typeface="Consolas"/>
              </a:rPr>
              <a:t>$ docker images</a:t>
            </a:r>
          </a:p>
          <a:p>
            <a:pPr lvl="0" rtl="0">
              <a:lnSpc>
                <a:spcPct val="100000"/>
              </a:lnSpc>
              <a:spcBef>
                <a:spcPts val="0"/>
              </a:spcBef>
              <a:spcAft>
                <a:spcPts val="800"/>
              </a:spcAft>
              <a:buNone/>
            </a:pPr>
            <a:r>
              <a:rPr lang="en" sz="1200">
                <a:latin typeface="Consolas"/>
                <a:ea typeface="Consolas"/>
                <a:cs typeface="Consolas"/>
                <a:sym typeface="Consolas"/>
              </a:rPr>
              <a:t>REPOSITORY          TAG                 IMAGE ID            CREATED             SIZE</a:t>
            </a:r>
          </a:p>
          <a:p>
            <a:pPr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tcp-echo-server     0.2                 5e727794ee8d        2 seconds ago       </a:t>
            </a:r>
            <a:r>
              <a:rPr b="1" lang="en" sz="1200">
                <a:latin typeface="Consolas"/>
                <a:ea typeface="Consolas"/>
                <a:cs typeface="Consolas"/>
                <a:sym typeface="Consolas"/>
              </a:rPr>
              <a:t>900MB</a:t>
            </a:r>
          </a:p>
          <a:p>
            <a:pPr lvl="0">
              <a:lnSpc>
                <a:spcPct val="100000"/>
              </a:lnSpc>
              <a:spcBef>
                <a:spcPts val="0"/>
              </a:spcBef>
              <a:spcAft>
                <a:spcPts val="800"/>
              </a:spcAft>
              <a:buNone/>
            </a:pPr>
            <a:r>
              <a:rPr lang="en" sz="1200">
                <a:latin typeface="Consolas"/>
                <a:ea typeface="Consolas"/>
                <a:cs typeface="Consolas"/>
                <a:sym typeface="Consolas"/>
              </a:rPr>
              <a:t>tcp-echo-server     0.1                 b19890e12c59        5 minutes ago       </a:t>
            </a:r>
            <a:r>
              <a:rPr b="1" lang="en" sz="1200">
                <a:latin typeface="Consolas"/>
                <a:ea typeface="Consolas"/>
                <a:cs typeface="Consolas"/>
                <a:sym typeface="Consolas"/>
              </a:rPr>
              <a:t>900MB</a:t>
            </a:r>
          </a:p>
          <a:p>
            <a:pPr lvl="0" rtl="0">
              <a:lnSpc>
                <a:spcPct val="100000"/>
              </a:lnSpc>
              <a:spcBef>
                <a:spcPts val="0"/>
              </a:spcBef>
              <a:spcAft>
                <a:spcPts val="1600"/>
              </a:spcAft>
              <a:buNone/>
            </a:pPr>
            <a:r>
              <a:rPr lang="en" sz="1200">
                <a:latin typeface="Consolas"/>
                <a:ea typeface="Consolas"/>
                <a:cs typeface="Consolas"/>
                <a:sym typeface="Consolas"/>
              </a:rPr>
              <a:t>openjdk             8u141               4551430cfe80        4 weeks ago         738MB</a:t>
            </a:r>
          </a:p>
          <a:p>
            <a:pPr lvl="0">
              <a:spcBef>
                <a:spcPts val="0"/>
              </a:spcBef>
              <a:buNone/>
            </a:pPr>
            <a:r>
              <a:rPr lang="en"/>
              <a:t>Our images are </a:t>
            </a:r>
            <a:r>
              <a:rPr b="1" lang="en">
                <a:latin typeface="Consolas"/>
                <a:ea typeface="Consolas"/>
                <a:cs typeface="Consolas"/>
                <a:sym typeface="Consolas"/>
              </a:rPr>
              <a:t>900MB</a:t>
            </a:r>
            <a:r>
              <a:rPr lang="en"/>
              <a:t> in size. The </a:t>
            </a:r>
            <a:r>
              <a:rPr lang="en">
                <a:latin typeface="Consolas"/>
                <a:ea typeface="Consolas"/>
                <a:cs typeface="Consolas"/>
                <a:sym typeface="Consolas"/>
              </a:rPr>
              <a:t>tcp-echo-server.jar</a:t>
            </a:r>
            <a:r>
              <a:rPr lang="en"/>
              <a:t> is only </a:t>
            </a:r>
            <a:r>
              <a:rPr b="1" lang="en">
                <a:latin typeface="Consolas"/>
                <a:ea typeface="Consolas"/>
                <a:cs typeface="Consolas"/>
                <a:sym typeface="Consolas"/>
              </a:rPr>
              <a:t>6.7MB</a:t>
            </a:r>
            <a:r>
              <a:rPr lang="en"/>
              <a:t>. Something must be very wrong, no? 🤔</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64" name="Shape 4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Not exactly </a:t>
            </a:r>
            <a:r>
              <a:rPr i="1" lang="en"/>
              <a:t>wrong</a:t>
            </a:r>
            <a:r>
              <a:rPr lang="en"/>
              <a:t>. We just overlooked some important things:</a:t>
            </a:r>
          </a:p>
          <a:p>
            <a:pPr indent="-228600" lvl="0" marL="457200" rtl="0">
              <a:spcBef>
                <a:spcPts val="0"/>
              </a:spcBef>
            </a:pPr>
            <a:r>
              <a:rPr lang="en"/>
              <a:t>The </a:t>
            </a:r>
            <a:r>
              <a:rPr lang="en">
                <a:latin typeface="Consolas"/>
                <a:ea typeface="Consolas"/>
                <a:cs typeface="Consolas"/>
                <a:sym typeface="Consolas"/>
              </a:rPr>
              <a:t>openjdk:8u141</a:t>
            </a:r>
            <a:r>
              <a:rPr lang="en"/>
              <a:t> image is </a:t>
            </a:r>
            <a:r>
              <a:rPr b="1" lang="en"/>
              <a:t>738MB</a:t>
            </a:r>
            <a:r>
              <a:rPr lang="en"/>
              <a:t> in size. Our image won’t get any smaller than this.</a:t>
            </a:r>
          </a:p>
          <a:p>
            <a:pPr indent="-228600" lvl="0" marL="457200" rtl="0">
              <a:spcBef>
                <a:spcPts val="0"/>
              </a:spcBef>
            </a:pPr>
            <a:r>
              <a:rPr lang="en"/>
              <a:t>We did not clean leftovers after the build. There is “garbage” at </a:t>
            </a:r>
            <a:r>
              <a:rPr lang="en">
                <a:latin typeface="Consolas"/>
                <a:ea typeface="Consolas"/>
                <a:cs typeface="Consolas"/>
                <a:sym typeface="Consolas"/>
              </a:rPr>
              <a:t>/src/</a:t>
            </a:r>
            <a:r>
              <a:rPr lang="en"/>
              <a:t> and </a:t>
            </a:r>
            <a:r>
              <a:rPr lang="en">
                <a:latin typeface="Consolas"/>
                <a:ea typeface="Consolas"/>
                <a:cs typeface="Consolas"/>
                <a:sym typeface="Consolas"/>
              </a:rPr>
              <a:t>/root/.gradle/</a:t>
            </a:r>
            <a:r>
              <a:rPr lang="en"/>
              <a:t> — compile-time dependencies we don’t need on runtime.</a:t>
            </a:r>
          </a:p>
          <a:p>
            <a:pPr indent="-228600" lvl="0" marL="457200" rtl="0">
              <a:spcBef>
                <a:spcPts val="0"/>
              </a:spcBef>
            </a:pPr>
            <a:r>
              <a:rPr lang="en"/>
              <a:t>We are bundling a full-blown JDK8 when we only need JRE8.</a:t>
            </a:r>
          </a:p>
          <a:p>
            <a:pPr lvl="0" rtl="0">
              <a:spcBef>
                <a:spcPts val="0"/>
              </a:spcBef>
              <a:buNone/>
            </a:pPr>
            <a:r>
              <a:rPr lang="en"/>
              <a:t>We could address these points one-by-one, but we would end up with a very complex </a:t>
            </a:r>
            <a:r>
              <a:rPr lang="en">
                <a:latin typeface="Consolas"/>
                <a:ea typeface="Consolas"/>
                <a:cs typeface="Consolas"/>
                <a:sym typeface="Consolas"/>
              </a:rPr>
              <a:t>Dockerfile</a:t>
            </a:r>
            <a:r>
              <a:rPr lang="en"/>
              <a:t>. Multi-stage builds support has been recently added to address problems like this.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 container?</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b="1" lang="en"/>
              <a:t>c</a:t>
            </a:r>
            <a:r>
              <a:rPr b="1" lang="en"/>
              <a:t>ontainer</a:t>
            </a:r>
            <a:r>
              <a:rPr lang="en"/>
              <a:t> is a package that contains binaries and their dependencies.</a:t>
            </a:r>
          </a:p>
          <a:p>
            <a:pPr lvl="0">
              <a:spcBef>
                <a:spcPts val="0"/>
              </a:spcBef>
              <a:buNone/>
            </a:pPr>
            <a:r>
              <a:rPr lang="en"/>
              <a:t>A </a:t>
            </a:r>
            <a:r>
              <a:rPr b="1" lang="en"/>
              <a:t>container</a:t>
            </a:r>
            <a:r>
              <a:rPr lang="en"/>
              <a:t> is lightweight because it doesn’t need the extra load of a hypervisor, but runs directly within the host machine’s kernel. This means you can run multiple containers on the same machine, physical or VM, each running as an isolated process in user space.</a:t>
            </a:r>
          </a:p>
          <a:p>
            <a:pPr lvl="0">
              <a:spcBef>
                <a:spcPts val="0"/>
              </a:spcBef>
              <a:buNone/>
            </a:pPr>
            <a:r>
              <a:rPr lang="en"/>
              <a:t>Also, a </a:t>
            </a:r>
            <a:r>
              <a:rPr b="1" lang="en"/>
              <a:t>container</a:t>
            </a:r>
            <a:r>
              <a:rPr lang="en"/>
              <a:t> takes up less space than a VM (container images are typically tens of MBs in size), and start almost instantly.</a:t>
            </a:r>
          </a:p>
          <a:p>
            <a:pPr lvl="0">
              <a:spcBef>
                <a:spcPts val="0"/>
              </a:spcBef>
              <a:buNone/>
            </a:pPr>
            <a:r>
              <a:rPr lang="en"/>
              <a:t>Let’s look at a picture!</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a:t>
            </a:r>
          </a:p>
        </p:txBody>
      </p:sp>
      <p:sp>
        <p:nvSpPr>
          <p:cNvPr id="470" name="Shape 4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i="1" lang="en"/>
              <a:t>Multi-stage builds</a:t>
            </a:r>
            <a:r>
              <a:rPr lang="en"/>
              <a:t> allow us to split a build in different </a:t>
            </a:r>
            <a:r>
              <a:rPr i="1" lang="en"/>
              <a:t>stages</a:t>
            </a:r>
            <a:r>
              <a:rPr lang="en"/>
              <a:t>. In each one we can:</a:t>
            </a:r>
          </a:p>
          <a:p>
            <a:pPr indent="-228600" lvl="0" marL="457200" rtl="0">
              <a:spcBef>
                <a:spcPts val="0"/>
              </a:spcBef>
            </a:pPr>
            <a:r>
              <a:rPr lang="en"/>
              <a:t>Select a different base image.</a:t>
            </a:r>
          </a:p>
          <a:p>
            <a:pPr indent="-228600" lvl="0" marL="457200" rtl="0">
              <a:spcBef>
                <a:spcPts val="0"/>
              </a:spcBef>
            </a:pPr>
            <a:r>
              <a:rPr lang="en"/>
              <a:t>Selectively copy files from a previous stage.</a:t>
            </a:r>
          </a:p>
          <a:p>
            <a:pPr lvl="0" rtl="0">
              <a:spcBef>
                <a:spcPts val="0"/>
              </a:spcBef>
              <a:buNone/>
            </a:pPr>
            <a:r>
              <a:rPr lang="en"/>
              <a:t>Every file not copied from a previous stage of the build is </a:t>
            </a:r>
            <a:r>
              <a:rPr i="1" lang="en"/>
              <a:t>discarded</a:t>
            </a:r>
            <a:r>
              <a:rPr lang="en"/>
              <a:t> in the end of the build.</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 &lt;image&gt; AS &lt;name&gt;</a:t>
            </a:r>
          </a:p>
        </p:txBody>
      </p:sp>
      <p:sp>
        <p:nvSpPr>
          <p:cNvPr id="476" name="Shape 4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FROM</a:t>
            </a:r>
            <a:r>
              <a:rPr lang="en"/>
              <a:t> instruction can also take the form of</a:t>
            </a:r>
          </a:p>
          <a:p>
            <a:pPr lvl="0">
              <a:spcBef>
                <a:spcPts val="0"/>
              </a:spcBef>
              <a:buNone/>
            </a:pPr>
            <a:r>
              <a:rPr lang="en">
                <a:latin typeface="Consolas"/>
                <a:ea typeface="Consolas"/>
                <a:cs typeface="Consolas"/>
                <a:sym typeface="Consolas"/>
              </a:rPr>
              <a:t>FROM &lt;image&gt; AS &lt;name&gt;</a:t>
            </a:r>
          </a:p>
          <a:p>
            <a:pPr lvl="0" rtl="0">
              <a:spcBef>
                <a:spcPts val="0"/>
              </a:spcBef>
              <a:buNone/>
            </a:pPr>
            <a:r>
              <a:rPr lang="en"/>
              <a:t>Every </a:t>
            </a:r>
            <a:r>
              <a:rPr lang="en">
                <a:latin typeface="Consolas"/>
                <a:ea typeface="Consolas"/>
                <a:cs typeface="Consolas"/>
                <a:sym typeface="Consolas"/>
              </a:rPr>
              <a:t>FROM</a:t>
            </a:r>
            <a:r>
              <a:rPr lang="en"/>
              <a:t> statement in a </a:t>
            </a:r>
            <a:r>
              <a:rPr lang="en">
                <a:latin typeface="Consolas"/>
                <a:ea typeface="Consolas"/>
                <a:cs typeface="Consolas"/>
                <a:sym typeface="Consolas"/>
              </a:rPr>
              <a:t>Dockerfile</a:t>
            </a:r>
            <a:r>
              <a:rPr lang="en"/>
              <a:t> starts a new build stage.</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 --from=&lt;name&gt; &lt;src&gt; &lt;dst&gt;</a:t>
            </a:r>
          </a:p>
        </p:txBody>
      </p:sp>
      <p:sp>
        <p:nvSpPr>
          <p:cNvPr id="482" name="Shape 4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a:t>
            </a:r>
            <a:r>
              <a:rPr lang="en">
                <a:latin typeface="Consolas"/>
                <a:ea typeface="Consolas"/>
                <a:cs typeface="Consolas"/>
                <a:sym typeface="Consolas"/>
              </a:rPr>
              <a:t>COPY</a:t>
            </a:r>
            <a:r>
              <a:rPr lang="en"/>
              <a:t> instruction can also take the form of</a:t>
            </a:r>
          </a:p>
          <a:p>
            <a:pPr lvl="0" rtl="0">
              <a:spcBef>
                <a:spcPts val="0"/>
              </a:spcBef>
              <a:buNone/>
            </a:pPr>
            <a:r>
              <a:rPr lang="en">
                <a:latin typeface="Consolas"/>
                <a:ea typeface="Consolas"/>
                <a:cs typeface="Consolas"/>
                <a:sym typeface="Consolas"/>
              </a:rPr>
              <a:t>COPY</a:t>
            </a:r>
            <a:r>
              <a:rPr lang="en">
                <a:latin typeface="Consolas"/>
                <a:ea typeface="Consolas"/>
                <a:cs typeface="Consolas"/>
                <a:sym typeface="Consolas"/>
              </a:rPr>
              <a:t> --from=&lt;name&gt; &lt;src&gt; &lt;dst&gt;</a:t>
            </a:r>
          </a:p>
          <a:p>
            <a:pPr lvl="0">
              <a:spcBef>
                <a:spcPts val="0"/>
              </a:spcBef>
              <a:buNone/>
            </a:pPr>
            <a:r>
              <a:rPr lang="en"/>
              <a:t>When using </a:t>
            </a:r>
            <a:r>
              <a:rPr lang="en">
                <a:latin typeface="Consolas"/>
                <a:ea typeface="Consolas"/>
                <a:cs typeface="Consolas"/>
                <a:sym typeface="Consolas"/>
              </a:rPr>
              <a:t>COPY</a:t>
            </a:r>
            <a:r>
              <a:rPr lang="en"/>
              <a:t> in this form, </a:t>
            </a:r>
            <a:r>
              <a:rPr lang="en">
                <a:latin typeface="Consolas"/>
                <a:ea typeface="Consolas"/>
                <a:cs typeface="Consolas"/>
                <a:sym typeface="Consolas"/>
              </a:rPr>
              <a:t>&lt;name&gt;</a:t>
            </a:r>
            <a:r>
              <a:rPr lang="en"/>
              <a:t> can only reference a previous stage that has been started with a</a:t>
            </a:r>
          </a:p>
          <a:p>
            <a:pPr lvl="0">
              <a:spcBef>
                <a:spcPts val="0"/>
              </a:spcBef>
              <a:buNone/>
            </a:pPr>
            <a:r>
              <a:rPr lang="en">
                <a:latin typeface="Consolas"/>
                <a:ea typeface="Consolas"/>
                <a:cs typeface="Consolas"/>
                <a:sym typeface="Consolas"/>
              </a:rPr>
              <a:t>FROM &lt;image&gt; AS &lt;name&gt;</a:t>
            </a:r>
          </a:p>
          <a:p>
            <a:pPr lvl="0" rtl="0">
              <a:spcBef>
                <a:spcPts val="0"/>
              </a:spcBef>
              <a:buNone/>
            </a:pPr>
            <a:r>
              <a:rPr lang="en"/>
              <a:t>instruction, and </a:t>
            </a:r>
            <a:r>
              <a:rPr lang="en">
                <a:latin typeface="Consolas"/>
                <a:ea typeface="Consolas"/>
                <a:cs typeface="Consolas"/>
                <a:sym typeface="Consolas"/>
              </a:rPr>
              <a:t>&lt;src&gt;</a:t>
            </a:r>
            <a:r>
              <a:rPr lang="en"/>
              <a:t> </a:t>
            </a:r>
            <a:r>
              <a:rPr i="1" lang="en"/>
              <a:t>becomes the build context</a:t>
            </a:r>
            <a:r>
              <a:rPr lang="en"/>
              <a:t> of the current stage.</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a:t>
            </a:r>
            <a:r>
              <a:rPr lang="en"/>
              <a:t> » Exercise</a:t>
            </a:r>
          </a:p>
        </p:txBody>
      </p:sp>
      <p:sp>
        <p:nvSpPr>
          <p:cNvPr id="488" name="Shape 4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Exercise:</a:t>
            </a:r>
            <a:r>
              <a:rPr lang="en"/>
              <a:t> Armed with this new knowledge, transform the </a:t>
            </a:r>
            <a:r>
              <a:rPr lang="en">
                <a:latin typeface="Consolas"/>
                <a:ea typeface="Consolas"/>
                <a:cs typeface="Consolas"/>
                <a:sym typeface="Consolas"/>
              </a:rPr>
              <a:t>Dockerfile</a:t>
            </a:r>
            <a:r>
              <a:rPr lang="en"/>
              <a:t> from our previous exercise into one that uses a multi-stage build and reduces image size.</a:t>
            </a:r>
          </a:p>
          <a:p>
            <a:pPr lvl="0">
              <a:spcBef>
                <a:spcPts val="0"/>
              </a:spcBef>
              <a:buNone/>
            </a:pPr>
            <a:r>
              <a:rPr b="1" lang="en"/>
              <a:t>Hint:</a:t>
            </a:r>
            <a:r>
              <a:rPr lang="en"/>
              <a:t> Use the image </a:t>
            </a:r>
            <a:r>
              <a:rPr lang="en">
                <a:latin typeface="Consolas"/>
                <a:ea typeface="Consolas"/>
                <a:cs typeface="Consolas"/>
                <a:sym typeface="Consolas"/>
              </a:rPr>
              <a:t>quay.io/pires/docker-jre:8u131_r2</a:t>
            </a:r>
            <a:r>
              <a:rPr lang="en"/>
              <a:t>.</a:t>
            </a:r>
          </a:p>
          <a:p>
            <a:pPr lvl="0" rtl="0">
              <a:spcBef>
                <a:spcPts val="0"/>
              </a:spcBef>
              <a:buNone/>
            </a:pPr>
            <a:r>
              <a:rPr b="1" lang="en"/>
              <a:t>Hint:</a:t>
            </a:r>
            <a:r>
              <a:rPr lang="en"/>
              <a:t> Some instructions make no sense on the first stage.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 » Exercise</a:t>
            </a:r>
          </a:p>
        </p:txBody>
      </p:sp>
      <p:sp>
        <p:nvSpPr>
          <p:cNvPr id="494" name="Shape 4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FROM openjdk:8u141 AS builder</a:t>
            </a:r>
            <a:br>
              <a:rPr lang="en" sz="1200">
                <a:latin typeface="Consolas"/>
                <a:ea typeface="Consolas"/>
                <a:cs typeface="Consolas"/>
                <a:sym typeface="Consolas"/>
              </a:rPr>
            </a:br>
            <a:r>
              <a:rPr lang="en" sz="1200">
                <a:latin typeface="Consolas"/>
                <a:ea typeface="Consolas"/>
                <a:cs typeface="Consolas"/>
                <a:sym typeface="Consolas"/>
              </a:rPr>
              <a:t>ENV SOURCE_PATH /src/</a:t>
            </a:r>
            <a:br>
              <a:rPr lang="en" sz="1200">
                <a:latin typeface="Consolas"/>
                <a:ea typeface="Consolas"/>
                <a:cs typeface="Consolas"/>
                <a:sym typeface="Consolas"/>
              </a:rPr>
            </a:br>
            <a:r>
              <a:rPr lang="en" sz="1200">
                <a:latin typeface="Consolas"/>
                <a:ea typeface="Consolas"/>
                <a:cs typeface="Consolas"/>
                <a:sym typeface="Consolas"/>
              </a:rPr>
              <a:t>WORKDIR $SOURCE_PATH</a:t>
            </a:r>
            <a:br>
              <a:rPr lang="en" sz="1200">
                <a:latin typeface="Consolas"/>
                <a:ea typeface="Consolas"/>
                <a:cs typeface="Consolas"/>
                <a:sym typeface="Consolas"/>
              </a:rPr>
            </a:br>
            <a:r>
              <a:rPr lang="en" sz="1200">
                <a:latin typeface="Consolas"/>
                <a:ea typeface="Consolas"/>
                <a:cs typeface="Consolas"/>
                <a:sym typeface="Consolas"/>
              </a:rPr>
              <a:t>COPY . $SOURCE_PATH</a:t>
            </a:r>
            <a:br>
              <a:rPr lang="en" sz="1200">
                <a:latin typeface="Consolas"/>
                <a:ea typeface="Consolas"/>
                <a:cs typeface="Consolas"/>
                <a:sym typeface="Consolas"/>
              </a:rPr>
            </a:br>
            <a:r>
              <a:rPr lang="en" sz="1200">
                <a:latin typeface="Consolas"/>
                <a:ea typeface="Consolas"/>
                <a:cs typeface="Consolas"/>
                <a:sym typeface="Consolas"/>
              </a:rPr>
              <a:t>RUN ./gradlew build</a:t>
            </a:r>
            <a:br>
              <a:rPr lang="en" sz="1200">
                <a:latin typeface="Consolas"/>
                <a:ea typeface="Consolas"/>
                <a:cs typeface="Consolas"/>
                <a:sym typeface="Consolas"/>
              </a:rPr>
            </a:br>
            <a:r>
              <a:rPr lang="en" sz="1200">
                <a:latin typeface="Consolas"/>
                <a:ea typeface="Consolas"/>
                <a:cs typeface="Consolas"/>
                <a:sym typeface="Consolas"/>
              </a:rPr>
              <a:t>RUN mv ./build/libs/tcp-echo-server.jar /tcp-echo-server.jar</a:t>
            </a:r>
            <a:br>
              <a:rPr lang="en" sz="1200">
                <a:latin typeface="Consolas"/>
                <a:ea typeface="Consolas"/>
                <a:cs typeface="Consolas"/>
                <a:sym typeface="Consolas"/>
              </a:rPr>
            </a:br>
            <a:br>
              <a:rPr lang="en" sz="1200">
                <a:latin typeface="Consolas"/>
                <a:ea typeface="Consolas"/>
                <a:cs typeface="Consolas"/>
                <a:sym typeface="Consolas"/>
              </a:rPr>
            </a:br>
            <a:r>
              <a:rPr lang="en" sz="1200">
                <a:latin typeface="Consolas"/>
                <a:ea typeface="Consolas"/>
                <a:cs typeface="Consolas"/>
                <a:sym typeface="Consolas"/>
              </a:rPr>
              <a:t>FROM quay.io/pires/docker-jre:8u131_r2 AS result</a:t>
            </a:r>
            <a:br>
              <a:rPr lang="en" sz="1200">
                <a:latin typeface="Consolas"/>
                <a:ea typeface="Consolas"/>
                <a:cs typeface="Consolas"/>
                <a:sym typeface="Consolas"/>
              </a:rPr>
            </a:br>
            <a:r>
              <a:rPr lang="en" sz="1200">
                <a:latin typeface="Consolas"/>
                <a:ea typeface="Consolas"/>
                <a:cs typeface="Consolas"/>
                <a:sym typeface="Consolas"/>
              </a:rPr>
              <a:t>COPY --from=builder /tcp-echo-server.jar /</a:t>
            </a:r>
            <a:br>
              <a:rPr lang="en" sz="1200">
                <a:latin typeface="Consolas"/>
                <a:ea typeface="Consolas"/>
                <a:cs typeface="Consolas"/>
                <a:sym typeface="Consolas"/>
              </a:rPr>
            </a:br>
            <a:r>
              <a:rPr lang="en" sz="1200">
                <a:latin typeface="Consolas"/>
                <a:ea typeface="Consolas"/>
                <a:cs typeface="Consolas"/>
                <a:sym typeface="Consolas"/>
              </a:rPr>
              <a:t>ENV PATH_TO_CONFIG /etc/tcp-echo-server/config.jar</a:t>
            </a:r>
            <a:br>
              <a:rPr lang="en" sz="1200">
                <a:latin typeface="Consolas"/>
                <a:ea typeface="Consolas"/>
                <a:cs typeface="Consolas"/>
                <a:sym typeface="Consolas"/>
              </a:rPr>
            </a:br>
            <a:r>
              <a:rPr lang="en" sz="1200">
                <a:latin typeface="Consolas"/>
                <a:ea typeface="Consolas"/>
                <a:cs typeface="Consolas"/>
                <a:sym typeface="Consolas"/>
              </a:rPr>
              <a:t>EXPOSE 7</a:t>
            </a:r>
            <a:br>
              <a:rPr lang="en" sz="1200">
                <a:latin typeface="Consolas"/>
                <a:ea typeface="Consolas"/>
                <a:cs typeface="Consolas"/>
                <a:sym typeface="Consolas"/>
              </a:rPr>
            </a:br>
            <a:r>
              <a:rPr lang="en" sz="1200">
                <a:latin typeface="Consolas"/>
                <a:ea typeface="Consolas"/>
                <a:cs typeface="Consolas"/>
                <a:sym typeface="Consolas"/>
              </a:rPr>
              <a:t>VOLUME [“/etc/tcp-echo-server”]</a:t>
            </a:r>
            <a:br>
              <a:rPr lang="en" sz="1200">
                <a:latin typeface="Consolas"/>
                <a:ea typeface="Consolas"/>
                <a:cs typeface="Consolas"/>
                <a:sym typeface="Consolas"/>
              </a:rPr>
            </a:br>
            <a:r>
              <a:rPr lang="en" sz="1200">
                <a:latin typeface="Consolas"/>
                <a:ea typeface="Consolas"/>
                <a:cs typeface="Consolas"/>
                <a:sym typeface="Consolas"/>
              </a:rPr>
              <a:t>CMD ["java", "-jar", "/tcp-echo-server.jar"]</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 » Exercise</a:t>
            </a:r>
          </a:p>
        </p:txBody>
      </p:sp>
      <p:sp>
        <p:nvSpPr>
          <p:cNvPr id="500" name="Shape 5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see how well we performed now:</a:t>
            </a:r>
          </a:p>
          <a:p>
            <a:pPr lvl="0" rtl="0">
              <a:lnSpc>
                <a:spcPct val="100000"/>
              </a:lnSpc>
              <a:spcBef>
                <a:spcPts val="0"/>
              </a:spcBef>
              <a:spcAft>
                <a:spcPts val="1600"/>
              </a:spcAft>
              <a:buNone/>
            </a:pPr>
            <a:r>
              <a:rPr lang="en" sz="1200">
                <a:latin typeface="Consolas"/>
                <a:ea typeface="Consolas"/>
                <a:cs typeface="Consolas"/>
                <a:sym typeface="Consolas"/>
              </a:rPr>
              <a:t>$ docker images</a:t>
            </a:r>
            <a:br>
              <a:rPr lang="en" sz="1200">
                <a:latin typeface="Consolas"/>
                <a:ea typeface="Consolas"/>
                <a:cs typeface="Consolas"/>
                <a:sym typeface="Consolas"/>
              </a:rPr>
            </a:br>
            <a:r>
              <a:rPr lang="en" sz="1200">
                <a:latin typeface="Consolas"/>
                <a:ea typeface="Consolas"/>
                <a:cs typeface="Consolas"/>
                <a:sym typeface="Consolas"/>
              </a:rPr>
              <a:t>REPOSITORY                 TAG                 IMAGE ID            CREATED             SIZE</a:t>
            </a:r>
            <a:br>
              <a:rPr lang="en" sz="1200">
                <a:latin typeface="Consolas"/>
                <a:ea typeface="Consolas"/>
                <a:cs typeface="Consolas"/>
                <a:sym typeface="Consolas"/>
              </a:rPr>
            </a:br>
            <a:r>
              <a:rPr lang="en" sz="1200">
                <a:latin typeface="Consolas"/>
                <a:ea typeface="Consolas"/>
                <a:cs typeface="Consolas"/>
                <a:sym typeface="Consolas"/>
              </a:rPr>
              <a:t>tcp-echo-server            0.2-multistage      ad46b1f76510        59 seconds ago      </a:t>
            </a:r>
            <a:r>
              <a:rPr b="1" lang="en" sz="1200">
                <a:latin typeface="Consolas"/>
                <a:ea typeface="Consolas"/>
                <a:cs typeface="Consolas"/>
                <a:sym typeface="Consolas"/>
              </a:rPr>
              <a:t>91.7MB</a:t>
            </a:r>
            <a:br>
              <a:rPr b="1" lang="en" sz="1200">
                <a:latin typeface="Consolas"/>
                <a:ea typeface="Consolas"/>
                <a:cs typeface="Consolas"/>
                <a:sym typeface="Consolas"/>
              </a:rPr>
            </a:br>
            <a:r>
              <a:rPr lang="en" sz="1200">
                <a:latin typeface="Consolas"/>
                <a:ea typeface="Consolas"/>
                <a:cs typeface="Consolas"/>
                <a:sym typeface="Consolas"/>
              </a:rPr>
              <a:t>tcp-echo-server            0.2                 5e727794ee8d        About an hour ago   900MB</a:t>
            </a:r>
            <a:br>
              <a:rPr lang="en" sz="1200">
                <a:latin typeface="Consolas"/>
                <a:ea typeface="Consolas"/>
                <a:cs typeface="Consolas"/>
                <a:sym typeface="Consolas"/>
              </a:rPr>
            </a:br>
            <a:r>
              <a:rPr lang="en" sz="1200">
                <a:latin typeface="Consolas"/>
                <a:ea typeface="Consolas"/>
                <a:cs typeface="Consolas"/>
                <a:sym typeface="Consolas"/>
              </a:rPr>
              <a:t>tcp-echo-server            0.1                 b19890e12c59        About an hour ago   900MB</a:t>
            </a:r>
            <a:br>
              <a:rPr lang="en" sz="1200">
                <a:latin typeface="Consolas"/>
                <a:ea typeface="Consolas"/>
                <a:cs typeface="Consolas"/>
                <a:sym typeface="Consolas"/>
              </a:rPr>
            </a:br>
            <a:r>
              <a:rPr lang="en" sz="1200">
                <a:latin typeface="Consolas"/>
                <a:ea typeface="Consolas"/>
                <a:cs typeface="Consolas"/>
                <a:sym typeface="Consolas"/>
              </a:rPr>
              <a:t>openjdk                    8u141               4551430cfe80        4 weeks ago         738MB</a:t>
            </a:r>
            <a:br>
              <a:rPr lang="en" sz="1200">
                <a:latin typeface="Consolas"/>
                <a:ea typeface="Consolas"/>
                <a:cs typeface="Consolas"/>
                <a:sym typeface="Consolas"/>
              </a:rPr>
            </a:br>
            <a:r>
              <a:rPr lang="en" sz="1200">
                <a:latin typeface="Consolas"/>
                <a:ea typeface="Consolas"/>
                <a:cs typeface="Consolas"/>
                <a:sym typeface="Consolas"/>
              </a:rPr>
              <a:t>quay.io/pires/docker-jre   8u131_r2            d3f2f8fbced9        4 days ago          </a:t>
            </a:r>
            <a:r>
              <a:rPr b="1" lang="en" sz="1200">
                <a:latin typeface="Consolas"/>
                <a:ea typeface="Consolas"/>
                <a:cs typeface="Consolas"/>
                <a:sym typeface="Consolas"/>
              </a:rPr>
              <a:t>85MB</a:t>
            </a:r>
          </a:p>
          <a:p>
            <a:pPr lvl="0">
              <a:spcBef>
                <a:spcPts val="0"/>
              </a:spcBef>
              <a:buNone/>
            </a:pPr>
            <a:r>
              <a:rPr lang="en"/>
              <a:t>Our image is now </a:t>
            </a:r>
            <a:r>
              <a:rPr b="1" lang="en">
                <a:latin typeface="Consolas"/>
                <a:ea typeface="Consolas"/>
                <a:cs typeface="Consolas"/>
                <a:sym typeface="Consolas"/>
              </a:rPr>
              <a:t>91.7MB</a:t>
            </a:r>
            <a:r>
              <a:rPr lang="en"/>
              <a:t> in size — that’s about 10% of the original size! Also notice the difference between the size of the base image for the last stage (</a:t>
            </a:r>
            <a:r>
              <a:rPr b="1" lang="en">
                <a:latin typeface="Consolas"/>
                <a:ea typeface="Consolas"/>
                <a:cs typeface="Consolas"/>
                <a:sym typeface="Consolas"/>
              </a:rPr>
              <a:t>85MB</a:t>
            </a:r>
            <a:r>
              <a:rPr lang="en"/>
              <a:t>) and the final image!</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Distributing Docker Images</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Hub</a:t>
            </a:r>
          </a:p>
        </p:txBody>
      </p:sp>
      <p:sp>
        <p:nvSpPr>
          <p:cNvPr id="511" name="Shape 5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Docker Hub</a:t>
            </a:r>
            <a:r>
              <a:rPr lang="en"/>
              <a:t> is the default registry for Docker images. It allows us to publicly distribute our Docker Images and make them searchable and usable by others.</a:t>
            </a:r>
          </a:p>
          <a:p>
            <a:pPr lvl="0">
              <a:spcBef>
                <a:spcPts val="0"/>
              </a:spcBef>
              <a:buNone/>
            </a:pPr>
            <a:r>
              <a:rPr lang="en"/>
              <a:t>To use Docker Hub we need to create a Docker ID and a repository.</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17" name="Shape 5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Head over to Docker Hub and create a Docker ID if necessary. Then, create a repository called </a:t>
            </a:r>
            <a:r>
              <a:rPr lang="en">
                <a:latin typeface="Consolas"/>
                <a:ea typeface="Consolas"/>
                <a:cs typeface="Consolas"/>
                <a:sym typeface="Consolas"/>
              </a:rPr>
              <a:t>tcp-echo-server</a:t>
            </a:r>
            <a:r>
              <a:rPr lang="en"/>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Hub » Exercise</a:t>
            </a:r>
          </a:p>
        </p:txBody>
      </p:sp>
      <p:sp>
        <p:nvSpPr>
          <p:cNvPr id="523" name="Shape 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capture-hub-docker-1503752413538.png" id="524" name="Shape 524"/>
          <p:cNvPicPr preferRelativeResize="0"/>
          <p:nvPr/>
        </p:nvPicPr>
        <p:blipFill>
          <a:blip r:embed="rId3">
            <a:alphaModFix/>
          </a:blip>
          <a:stretch>
            <a:fillRect/>
          </a:stretch>
        </p:blipFill>
        <p:spPr>
          <a:xfrm>
            <a:off x="1337537" y="1152474"/>
            <a:ext cx="6468934"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a container?</a:t>
            </a:r>
          </a:p>
        </p:txBody>
      </p:sp>
      <p:grpSp>
        <p:nvGrpSpPr>
          <p:cNvPr id="95" name="Shape 95"/>
          <p:cNvGrpSpPr/>
          <p:nvPr/>
        </p:nvGrpSpPr>
        <p:grpSpPr>
          <a:xfrm>
            <a:off x="1486612" y="1525912"/>
            <a:ext cx="6170774" cy="2669525"/>
            <a:chOff x="1486612" y="1236987"/>
            <a:chExt cx="6170774" cy="2669525"/>
          </a:xfrm>
        </p:grpSpPr>
        <p:pic>
          <p:nvPicPr>
            <p:cNvPr descr="containers.png" id="96" name="Shape 96"/>
            <p:cNvPicPr preferRelativeResize="0"/>
            <p:nvPr/>
          </p:nvPicPr>
          <p:blipFill>
            <a:blip r:embed="rId3">
              <a:alphaModFix/>
            </a:blip>
            <a:stretch>
              <a:fillRect/>
            </a:stretch>
          </p:blipFill>
          <p:spPr>
            <a:xfrm>
              <a:off x="1486612" y="1240212"/>
              <a:ext cx="2970374" cy="2663075"/>
            </a:xfrm>
            <a:prstGeom prst="rect">
              <a:avLst/>
            </a:prstGeom>
            <a:noFill/>
            <a:ln>
              <a:noFill/>
            </a:ln>
          </p:spPr>
        </p:pic>
        <p:pic>
          <p:nvPicPr>
            <p:cNvPr descr="virtual-machines.png" id="97" name="Shape 97"/>
            <p:cNvPicPr preferRelativeResize="0"/>
            <p:nvPr/>
          </p:nvPicPr>
          <p:blipFill>
            <a:blip r:embed="rId4">
              <a:alphaModFix/>
            </a:blip>
            <a:stretch>
              <a:fillRect/>
            </a:stretch>
          </p:blipFill>
          <p:spPr>
            <a:xfrm>
              <a:off x="4687012" y="1236987"/>
              <a:ext cx="2970374" cy="2669525"/>
            </a:xfrm>
            <a:prstGeom prst="rect">
              <a:avLst/>
            </a:prstGeom>
            <a:noFill/>
            <a:ln>
              <a:noFill/>
            </a:ln>
          </p:spPr>
        </p:pic>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30" name="Shape 5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screencapture-hub-docker-add-repository-1503752475239.png" id="531" name="Shape 531"/>
          <p:cNvPicPr preferRelativeResize="0"/>
          <p:nvPr/>
        </p:nvPicPr>
        <p:blipFill rotWithShape="1">
          <a:blip r:embed="rId3">
            <a:alphaModFix/>
          </a:blip>
          <a:srcRect b="0" l="0" r="0" t="0"/>
          <a:stretch/>
        </p:blipFill>
        <p:spPr>
          <a:xfrm>
            <a:off x="1337537" y="1152474"/>
            <a:ext cx="6468934" cy="34163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37" name="Shape 5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screencapture-hub-docker-r-bmcstdio-tcp-echo-server-1503752875958.png" id="538" name="Shape 538"/>
          <p:cNvPicPr preferRelativeResize="0"/>
          <p:nvPr/>
        </p:nvPicPr>
        <p:blipFill rotWithShape="1">
          <a:blip r:embed="rId3">
            <a:alphaModFix/>
          </a:blip>
          <a:srcRect b="0" l="0" r="0" t="0"/>
          <a:stretch/>
        </p:blipFill>
        <p:spPr>
          <a:xfrm>
            <a:off x="1568574" y="1152475"/>
            <a:ext cx="6006848" cy="3416398"/>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44" name="Shape 5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Now that we have a Docker ID and repository we need to login to Docker Hub using </a:t>
            </a:r>
            <a:r>
              <a:rPr lang="en">
                <a:latin typeface="Consolas"/>
                <a:ea typeface="Consolas"/>
                <a:cs typeface="Consolas"/>
                <a:sym typeface="Consolas"/>
              </a:rPr>
              <a:t>docker</a:t>
            </a:r>
            <a:r>
              <a:rPr lang="en"/>
              <a:t>:</a:t>
            </a:r>
          </a:p>
          <a:p>
            <a:pPr lvl="0">
              <a:lnSpc>
                <a:spcPct val="100000"/>
              </a:lnSpc>
              <a:spcBef>
                <a:spcPts val="0"/>
              </a:spcBef>
              <a:spcAft>
                <a:spcPts val="800"/>
              </a:spcAft>
              <a:buNone/>
            </a:pPr>
            <a:r>
              <a:rPr lang="en" sz="1200">
                <a:latin typeface="Consolas"/>
                <a:ea typeface="Consolas"/>
                <a:cs typeface="Consolas"/>
                <a:sym typeface="Consolas"/>
              </a:rPr>
              <a:t>$ docker login</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Login with your Docker ID to push and pull images from Docker Hub. If you don't have a Docker ID, head over to https://hub.docker.com to create one.</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Username: johndoe</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Password:</a:t>
            </a:r>
          </a:p>
          <a:p>
            <a:pPr lvl="0" rtl="0">
              <a:lnSpc>
                <a:spcPct val="100000"/>
              </a:lnSpc>
              <a:spcBef>
                <a:spcPts val="0"/>
              </a:spcBef>
              <a:spcAft>
                <a:spcPts val="1600"/>
              </a:spcAft>
              <a:buNone/>
            </a:pPr>
            <a:r>
              <a:rPr lang="en" sz="1200">
                <a:latin typeface="Consolas"/>
                <a:ea typeface="Consolas"/>
                <a:cs typeface="Consolas"/>
                <a:sym typeface="Consolas"/>
              </a:rPr>
              <a:t>Login Succeeded</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a:t>
            </a:r>
          </a:p>
        </p:txBody>
      </p:sp>
      <p:sp>
        <p:nvSpPr>
          <p:cNvPr id="550" name="Shape 5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There is one more thing we need to do before distributing our image — we have named it </a:t>
            </a:r>
            <a:r>
              <a:rPr lang="en">
                <a:latin typeface="Consolas"/>
                <a:ea typeface="Consolas"/>
                <a:cs typeface="Consolas"/>
                <a:sym typeface="Consolas"/>
              </a:rPr>
              <a:t>tcp-echo-server:0.2</a:t>
            </a:r>
            <a:r>
              <a:rPr lang="en"/>
              <a:t>, but we can’t distribute it with such a name.</a:t>
            </a:r>
          </a:p>
          <a:p>
            <a:pPr lvl="0" rtl="0">
              <a:spcBef>
                <a:spcPts val="0"/>
              </a:spcBef>
              <a:buNone/>
            </a:pPr>
            <a:r>
              <a:rPr lang="en"/>
              <a:t>When pushing to remote registries, images usually have to be </a:t>
            </a:r>
            <a:r>
              <a:rPr i="1" lang="en"/>
              <a:t>namespaced</a:t>
            </a:r>
            <a:r>
              <a:rPr lang="en"/>
              <a:t>. For Docker Hub, that means naming them like </a:t>
            </a:r>
            <a:r>
              <a:rPr lang="en">
                <a:latin typeface="Consolas"/>
                <a:ea typeface="Consolas"/>
                <a:cs typeface="Consolas"/>
                <a:sym typeface="Consolas"/>
              </a:rPr>
              <a:t>&lt;docker-id&gt;/&lt;repository&gt;:&lt;tag&gt;</a:t>
            </a:r>
            <a:r>
              <a:rPr lang="en"/>
              <a:t>.</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a:t>
            </a:r>
            <a:r>
              <a:rPr lang="en"/>
              <a:t> » Exercise</a:t>
            </a:r>
          </a:p>
        </p:txBody>
      </p:sp>
      <p:sp>
        <p:nvSpPr>
          <p:cNvPr id="556" name="Shape 5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800"/>
              </a:spcAft>
              <a:buNone/>
            </a:pPr>
            <a:r>
              <a:rPr lang="en" sz="1600">
                <a:latin typeface="Consolas"/>
                <a:ea typeface="Consolas"/>
                <a:cs typeface="Consolas"/>
                <a:sym typeface="Consolas"/>
              </a:rPr>
              <a:t>$ docker tag tcp-echo-server:0.2-multistage johndoe/tcp-echo-server:0.2</a:t>
            </a:r>
          </a:p>
          <a:p>
            <a:pPr lvl="0" rtl="0">
              <a:lnSpc>
                <a:spcPct val="100000"/>
              </a:lnSpc>
              <a:spcBef>
                <a:spcPts val="0"/>
              </a:spcBef>
              <a:spcAft>
                <a:spcPts val="800"/>
              </a:spcAft>
              <a:buNone/>
            </a:pPr>
            <a:r>
              <a:rPr lang="en" sz="1600">
                <a:latin typeface="Consolas"/>
                <a:ea typeface="Consolas"/>
                <a:cs typeface="Consolas"/>
                <a:sym typeface="Consolas"/>
              </a:rPr>
              <a:t>$ docker push johndoe/tcp-echo-server:0.2</a:t>
            </a:r>
          </a:p>
          <a:p>
            <a:pPr lvl="0" rtl="0">
              <a:lnSpc>
                <a:spcPct val="100000"/>
              </a:lnSpc>
              <a:spcBef>
                <a:spcPts val="0"/>
              </a:spcBef>
              <a:spcAft>
                <a:spcPts val="800"/>
              </a:spcAft>
              <a:buNone/>
            </a:pPr>
            <a:r>
              <a:rPr lang="en" sz="1600">
                <a:latin typeface="Consolas"/>
                <a:ea typeface="Consolas"/>
                <a:cs typeface="Consolas"/>
                <a:sym typeface="Consolas"/>
              </a:rPr>
              <a:t>The push refers to a repository [docker.io/johndoe/tcp-echo-server]</a:t>
            </a:r>
          </a:p>
          <a:p>
            <a:pPr lvl="0" rtl="0">
              <a:lnSpc>
                <a:spcPct val="100000"/>
              </a:lnSpc>
              <a:spcBef>
                <a:spcPts val="0"/>
              </a:spcBef>
              <a:spcAft>
                <a:spcPts val="800"/>
              </a:spcAft>
              <a:buNone/>
            </a:pPr>
            <a:r>
              <a:rPr lang="en" sz="1600">
                <a:latin typeface="Consolas"/>
                <a:ea typeface="Consolas"/>
                <a:cs typeface="Consolas"/>
                <a:sym typeface="Consolas"/>
              </a:rPr>
              <a:t>98e0dcf00b5e: Pushed</a:t>
            </a:r>
          </a:p>
          <a:p>
            <a:pPr lvl="0" rtl="0">
              <a:lnSpc>
                <a:spcPct val="100000"/>
              </a:lnSpc>
              <a:spcBef>
                <a:spcPts val="0"/>
              </a:spcBef>
              <a:spcAft>
                <a:spcPts val="800"/>
              </a:spcAft>
              <a:buNone/>
            </a:pPr>
            <a:r>
              <a:rPr lang="en" sz="1600">
                <a:latin typeface="Consolas"/>
                <a:ea typeface="Consolas"/>
                <a:cs typeface="Consolas"/>
                <a:sym typeface="Consolas"/>
              </a:rPr>
              <a:t>5f70bf18a086: Pushed</a:t>
            </a:r>
          </a:p>
          <a:p>
            <a:pPr lvl="0" rtl="0">
              <a:lnSpc>
                <a:spcPct val="100000"/>
              </a:lnSpc>
              <a:spcBef>
                <a:spcPts val="0"/>
              </a:spcBef>
              <a:spcAft>
                <a:spcPts val="800"/>
              </a:spcAft>
              <a:buNone/>
            </a:pPr>
            <a:r>
              <a:rPr lang="en" sz="1600">
                <a:latin typeface="Consolas"/>
                <a:ea typeface="Consolas"/>
                <a:cs typeface="Consolas"/>
                <a:sym typeface="Consolas"/>
              </a:rPr>
              <a:t>9d566e6c07a8: Pushed</a:t>
            </a:r>
          </a:p>
          <a:p>
            <a:pPr lvl="0" rtl="0">
              <a:lnSpc>
                <a:spcPct val="100000"/>
              </a:lnSpc>
              <a:spcBef>
                <a:spcPts val="0"/>
              </a:spcBef>
              <a:spcAft>
                <a:spcPts val="800"/>
              </a:spcAft>
              <a:buNone/>
            </a:pPr>
            <a:r>
              <a:rPr lang="en" sz="1600">
                <a:latin typeface="Consolas"/>
                <a:ea typeface="Consolas"/>
                <a:cs typeface="Consolas"/>
                <a:sym typeface="Consolas"/>
              </a:rPr>
              <a:t>404361ced64e: Pushed</a:t>
            </a:r>
          </a:p>
          <a:p>
            <a:pPr lvl="0" rtl="0">
              <a:lnSpc>
                <a:spcPct val="100000"/>
              </a:lnSpc>
              <a:spcBef>
                <a:spcPts val="0"/>
              </a:spcBef>
              <a:spcAft>
                <a:spcPts val="800"/>
              </a:spcAft>
              <a:buNone/>
            </a:pPr>
            <a:r>
              <a:rPr lang="en" sz="1600">
                <a:latin typeface="Consolas"/>
                <a:ea typeface="Consolas"/>
                <a:cs typeface="Consolas"/>
                <a:sym typeface="Consolas"/>
              </a:rPr>
              <a:t>0.2: digest: sha256:de5b2b1... size: 1569</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62" name="Shape 5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800"/>
              </a:spcAft>
              <a:buNone/>
            </a:pPr>
            <a:r>
              <a:t/>
            </a:r>
            <a:endParaRPr>
              <a:latin typeface="Consolas"/>
              <a:ea typeface="Consolas"/>
              <a:cs typeface="Consolas"/>
              <a:sym typeface="Consolas"/>
            </a:endParaRPr>
          </a:p>
        </p:txBody>
      </p:sp>
      <p:pic>
        <p:nvPicPr>
          <p:cNvPr descr="screencapture-hub-docker-r-bmcstdio-tcp-echo-server-tags-1503755634783.png" id="563" name="Shape 563"/>
          <p:cNvPicPr preferRelativeResize="0"/>
          <p:nvPr/>
        </p:nvPicPr>
        <p:blipFill>
          <a:blip r:embed="rId3">
            <a:alphaModFix/>
          </a:blip>
          <a:stretch>
            <a:fillRect/>
          </a:stretch>
        </p:blipFill>
        <p:spPr>
          <a:xfrm>
            <a:off x="1337548" y="1152474"/>
            <a:ext cx="6468915" cy="341639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Addendum</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ENTRYPOINT</a:t>
            </a:r>
          </a:p>
        </p:txBody>
      </p:sp>
      <p:sp>
        <p:nvSpPr>
          <p:cNvPr id="579" name="Shape 5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ENTRYPOINT</a:t>
            </a:r>
            <a:r>
              <a:rPr lang="en"/>
              <a:t> instruction is used to specify an executable to run when launching the container.</a:t>
            </a:r>
          </a:p>
          <a:p>
            <a:pPr lvl="0">
              <a:spcBef>
                <a:spcPts val="0"/>
              </a:spcBef>
              <a:buNone/>
            </a:pPr>
            <a:r>
              <a:rPr lang="en">
                <a:latin typeface="Consolas"/>
                <a:ea typeface="Consolas"/>
                <a:cs typeface="Consolas"/>
                <a:sym typeface="Consolas"/>
              </a:rPr>
              <a:t>ENTRYPOINT ["java"]</a:t>
            </a:r>
          </a:p>
          <a:p>
            <a:pPr lvl="0">
              <a:spcBef>
                <a:spcPts val="0"/>
              </a:spcBef>
              <a:buNone/>
            </a:pPr>
            <a:r>
              <a:rPr lang="en"/>
              <a:t>This instruction also supports providing parameters to the executable (although there are preferable forms to do that):</a:t>
            </a:r>
          </a:p>
          <a:p>
            <a:pPr lvl="0">
              <a:spcBef>
                <a:spcPts val="0"/>
              </a:spcBef>
              <a:buNone/>
            </a:pPr>
            <a:r>
              <a:rPr lang="en">
                <a:latin typeface="Consolas"/>
                <a:ea typeface="Consolas"/>
                <a:cs typeface="Consolas"/>
                <a:sym typeface="Consolas"/>
              </a:rPr>
              <a:t>ENTRYPOINT ["java", "-jar", "/hello-world.jar"]</a:t>
            </a:r>
          </a:p>
          <a:p>
            <a:pPr lvl="0" rtl="0">
              <a:spcBef>
                <a:spcPts val="0"/>
              </a:spcBef>
              <a:buNone/>
            </a:pPr>
            <a:r>
              <a:t/>
            </a:r>
            <a:endParaRPr/>
          </a:p>
          <a:p>
            <a:pPr lvl="0" rtl="0">
              <a:spcBef>
                <a:spcPts val="0"/>
              </a:spcBef>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Short Story</a:t>
            </a:r>
          </a:p>
        </p:txBody>
      </p:sp>
      <p:sp>
        <p:nvSpPr>
          <p:cNvPr id="585" name="Shape 5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prefered way to declare what to run is</a:t>
            </a:r>
          </a:p>
          <a:p>
            <a:pPr lvl="0">
              <a:spcBef>
                <a:spcPts val="0"/>
              </a:spcBef>
              <a:buClr>
                <a:schemeClr val="dk1"/>
              </a:buClr>
              <a:buSzPct val="61111"/>
              <a:buFont typeface="Arial"/>
              <a:buNone/>
            </a:pPr>
            <a:r>
              <a:rPr lang="en">
                <a:latin typeface="Consolas"/>
                <a:ea typeface="Consolas"/>
                <a:cs typeface="Consolas"/>
                <a:sym typeface="Consolas"/>
              </a:rPr>
              <a:t>CMD ["executable", "param", "param", ..., "param"]</a:t>
            </a:r>
          </a:p>
          <a:p>
            <a:pPr lvl="0">
              <a:spcBef>
                <a:spcPts val="0"/>
              </a:spcBef>
              <a:buClr>
                <a:schemeClr val="dk1"/>
              </a:buClr>
              <a:buSzPct val="61111"/>
              <a:buFont typeface="Arial"/>
              <a:buNone/>
            </a:pPr>
            <a:r>
              <a:rPr i="1" lang="en"/>
              <a:t>w</a:t>
            </a:r>
            <a:r>
              <a:rPr i="1" lang="en"/>
              <a:t>ithout an </a:t>
            </a:r>
            <a:r>
              <a:rPr lang="en">
                <a:latin typeface="Consolas"/>
                <a:ea typeface="Consolas"/>
                <a:cs typeface="Consolas"/>
                <a:sym typeface="Consolas"/>
              </a:rPr>
              <a:t>ENTRYPOINT</a:t>
            </a:r>
            <a:r>
              <a:rPr lang="en"/>
              <a:t> </a:t>
            </a:r>
            <a:r>
              <a:rPr i="1" lang="en"/>
              <a:t>instruction</a:t>
            </a:r>
            <a:r>
              <a:rPr lang="en"/>
              <a:t>. This ensures that...</a:t>
            </a:r>
          </a:p>
          <a:p>
            <a:pPr indent="-228600" lvl="0" marL="457200">
              <a:spcBef>
                <a:spcPts val="0"/>
              </a:spcBef>
            </a:pPr>
            <a:r>
              <a:rPr lang="en"/>
              <a:t>... </a:t>
            </a:r>
            <a:r>
              <a:rPr lang="en">
                <a:latin typeface="Consolas"/>
                <a:ea typeface="Consolas"/>
                <a:cs typeface="Consolas"/>
                <a:sym typeface="Consolas"/>
              </a:rPr>
              <a:t>executable</a:t>
            </a:r>
            <a:r>
              <a:rPr lang="en"/>
              <a:t> is PID 1.</a:t>
            </a:r>
          </a:p>
          <a:p>
            <a:pPr indent="-228600" lvl="0" marL="457200">
              <a:spcBef>
                <a:spcPts val="0"/>
              </a:spcBef>
            </a:pPr>
            <a:r>
              <a:rPr lang="en"/>
              <a:t>... </a:t>
            </a:r>
            <a:r>
              <a:rPr lang="en">
                <a:latin typeface="Consolas"/>
                <a:ea typeface="Consolas"/>
                <a:cs typeface="Consolas"/>
                <a:sym typeface="Consolas"/>
              </a:rPr>
              <a:t>executable</a:t>
            </a:r>
            <a:r>
              <a:rPr lang="en"/>
              <a:t> adequately receives signals such as </a:t>
            </a:r>
            <a:r>
              <a:rPr lang="en">
                <a:latin typeface="Consolas"/>
                <a:ea typeface="Consolas"/>
                <a:cs typeface="Consolas"/>
                <a:sym typeface="Consolas"/>
              </a:rPr>
              <a:t>SIGTERM</a:t>
            </a:r>
            <a:r>
              <a:rPr lang="en"/>
              <a:t> or </a:t>
            </a:r>
            <a:r>
              <a:rPr lang="en">
                <a:latin typeface="Consolas"/>
                <a:ea typeface="Consolas"/>
                <a:cs typeface="Consolas"/>
                <a:sym typeface="Consolas"/>
              </a:rPr>
              <a:t>SIGUSR1</a:t>
            </a:r>
            <a:r>
              <a:rPr lang="en"/>
              <a:t>.</a:t>
            </a:r>
          </a:p>
          <a:p>
            <a:pPr indent="-228600" lvl="0" marL="457200">
              <a:spcBef>
                <a:spcPts val="0"/>
              </a:spcBef>
            </a:pPr>
            <a:r>
              <a:rPr lang="en"/>
              <a:t>... parameters are easy to override when launching.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 container?</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 Linux </a:t>
            </a:r>
            <a:r>
              <a:rPr b="1" lang="en"/>
              <a:t>container</a:t>
            </a:r>
            <a:r>
              <a:rPr lang="en"/>
              <a:t>'s root filesystem is usually based on stripped-down versions of generic Linux distributions such as Debian or Ubuntu, or on specialized ones such as Alpine.</a:t>
            </a:r>
          </a:p>
          <a:p>
            <a:pPr lvl="0">
              <a:spcBef>
                <a:spcPts val="0"/>
              </a:spcBef>
              <a:buNone/>
            </a:pPr>
            <a:r>
              <a:rPr lang="en"/>
              <a:t>Again, a Linux </a:t>
            </a:r>
            <a:r>
              <a:rPr b="1" lang="en"/>
              <a:t>container</a:t>
            </a:r>
            <a:r>
              <a:rPr lang="en"/>
              <a:t> </a:t>
            </a:r>
            <a:r>
              <a:rPr i="1" lang="en" u="sng"/>
              <a:t>does not include a Linux kernel</a:t>
            </a:r>
            <a:r>
              <a:rPr lang="en"/>
              <a:t> — it uses the host's kernel and as such is usually </a:t>
            </a:r>
            <a:r>
              <a:rPr i="1" lang="en"/>
              <a:t>small on size</a:t>
            </a:r>
            <a:r>
              <a:rPr lang="en"/>
              <a:t>, </a:t>
            </a:r>
            <a:r>
              <a:rPr i="1" lang="en"/>
              <a:t>fast to launch</a:t>
            </a:r>
            <a:r>
              <a:rPr lang="en"/>
              <a:t> and </a:t>
            </a:r>
            <a:r>
              <a:rPr i="1" lang="en"/>
              <a:t>light on resources</a:t>
            </a:r>
            <a:r>
              <a:rPr lang="en"/>
              <a:t>.</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591" name="Shape 5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Each instruction </a:t>
            </a:r>
            <a:r>
              <a:rPr lang="en"/>
              <a:t>has two forms:</a:t>
            </a:r>
          </a:p>
          <a:p>
            <a:pPr lvl="0" rtl="0">
              <a:spcBef>
                <a:spcPts val="0"/>
              </a:spcBef>
              <a:buNone/>
            </a:pPr>
            <a:r>
              <a:rPr lang="en">
                <a:latin typeface="Consolas"/>
                <a:ea typeface="Consolas"/>
                <a:cs typeface="Consolas"/>
                <a:sym typeface="Consolas"/>
              </a:rPr>
              <a:t>ENTRYPOINT ["executable", "param1", "param2"]  # The 'exec' form.</a:t>
            </a:r>
          </a:p>
          <a:p>
            <a:pPr lvl="0" rtl="0">
              <a:spcBef>
                <a:spcPts val="0"/>
              </a:spcBef>
              <a:buNone/>
            </a:pPr>
            <a:r>
              <a:rPr lang="en">
                <a:latin typeface="Consolas"/>
                <a:ea typeface="Consolas"/>
                <a:cs typeface="Consolas"/>
                <a:sym typeface="Consolas"/>
              </a:rPr>
              <a:t>ENTRYPOINT command param1 param2               # The 'shell' form.</a:t>
            </a:r>
          </a:p>
          <a:p>
            <a:pPr lvl="0" rtl="0">
              <a:spcBef>
                <a:spcPts val="0"/>
              </a:spcBef>
              <a:buNone/>
            </a:pPr>
            <a:r>
              <a:rPr lang="en">
                <a:latin typeface="Consolas"/>
                <a:ea typeface="Consolas"/>
                <a:cs typeface="Consolas"/>
                <a:sym typeface="Consolas"/>
              </a:rPr>
              <a:t>CMD ["executable", "param1", "param2"]         # The 'exec' form.</a:t>
            </a:r>
          </a:p>
          <a:p>
            <a:pPr lvl="0" rtl="0">
              <a:spcBef>
                <a:spcPts val="0"/>
              </a:spcBef>
              <a:buNone/>
            </a:pPr>
            <a:r>
              <a:rPr lang="en">
                <a:latin typeface="Consolas"/>
                <a:ea typeface="Consolas"/>
                <a:cs typeface="Consolas"/>
                <a:sym typeface="Consolas"/>
              </a:rPr>
              <a:t>CMD command param1 param2                      # The 'shell' form.</a:t>
            </a:r>
          </a:p>
          <a:p>
            <a:pPr lvl="0" rtl="0">
              <a:spcBef>
                <a:spcPts val="0"/>
              </a:spcBef>
              <a:buNone/>
            </a:pPr>
            <a:r>
              <a:rPr lang="en"/>
              <a:t>How do they interact?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597" name="Shape 5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Here's what gets executed with each combination:</a:t>
            </a:r>
          </a:p>
        </p:txBody>
      </p:sp>
      <p:graphicFrame>
        <p:nvGraphicFramePr>
          <p:cNvPr id="598" name="Shape 598"/>
          <p:cNvGraphicFramePr/>
          <p:nvPr/>
        </p:nvGraphicFramePr>
        <p:xfrm>
          <a:off x="952500" y="1809750"/>
          <a:ext cx="3000000" cy="3000000"/>
        </p:xfrm>
        <a:graphic>
          <a:graphicData uri="http://schemas.openxmlformats.org/drawingml/2006/table">
            <a:tbl>
              <a:tblPr>
                <a:noFill/>
                <a:tableStyleId>{12EBDA5D-BA4F-4B79-904C-66E370F2FE56}</a:tableStyleId>
              </a:tblPr>
              <a:tblGrid>
                <a:gridCol w="1809750"/>
                <a:gridCol w="1809750"/>
                <a:gridCol w="1809750"/>
                <a:gridCol w="1809750"/>
              </a:tblGrid>
              <a:tr h="381000">
                <a:tc>
                  <a:txBody>
                    <a:bodyPr>
                      <a:noAutofit/>
                    </a:bodyPr>
                    <a:lstStyle/>
                    <a:p>
                      <a:pPr lvl="0">
                        <a:spcBef>
                          <a:spcPts val="0"/>
                        </a:spcBef>
                        <a:buNone/>
                      </a:pPr>
                      <a:r>
                        <a:t/>
                      </a:r>
                      <a:endParaRPr sz="1100"/>
                    </a:p>
                  </a:txBody>
                  <a:tcPr marT="91425" marB="91425" marR="91425" marL="91425"/>
                </a:tc>
                <a:tc>
                  <a:txBody>
                    <a:bodyPr>
                      <a:noAutofit/>
                    </a:bodyPr>
                    <a:lstStyle/>
                    <a:p>
                      <a:pPr lvl="0">
                        <a:spcBef>
                          <a:spcPts val="0"/>
                        </a:spcBef>
                        <a:buNone/>
                      </a:pPr>
                      <a:r>
                        <a:rPr lang="en" sz="1100"/>
                        <a:t>No </a:t>
                      </a:r>
                      <a:r>
                        <a:rPr lang="en" sz="1100">
                          <a:latin typeface="Consolas"/>
                          <a:ea typeface="Consolas"/>
                          <a:cs typeface="Consolas"/>
                          <a:sym typeface="Consolas"/>
                        </a:rPr>
                        <a:t>ENTRYPOINT</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ENTRYPOINT ["entry_exec, "entry_param_1"]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ENTRYPOINT entry_exec entry_param_1</a:t>
                      </a:r>
                    </a:p>
                  </a:txBody>
                  <a:tcPr marT="91425" marB="91425" marR="91425" marL="91425"/>
                </a:tc>
              </a:tr>
              <a:tr h="381000">
                <a:tc>
                  <a:txBody>
                    <a:bodyPr>
                      <a:noAutofit/>
                    </a:bodyPr>
                    <a:lstStyle/>
                    <a:p>
                      <a:pPr lvl="0">
                        <a:spcBef>
                          <a:spcPts val="0"/>
                        </a:spcBef>
                        <a:buNone/>
                      </a:pPr>
                      <a:r>
                        <a:rPr lang="en" sz="1100"/>
                        <a:t>No </a:t>
                      </a:r>
                      <a:r>
                        <a:rPr lang="en" sz="1100">
                          <a:latin typeface="Consolas"/>
                          <a:ea typeface="Consolas"/>
                          <a:cs typeface="Consolas"/>
                          <a:sym typeface="Consolas"/>
                        </a:rPr>
                        <a:t>CMD</a:t>
                      </a:r>
                    </a:p>
                  </a:txBody>
                  <a:tcPr marT="91425" marB="91425" marR="91425" marL="91425"/>
                </a:tc>
                <a:tc>
                  <a:txBody>
                    <a:bodyPr>
                      <a:noAutofit/>
                    </a:bodyPr>
                    <a:lstStyle/>
                    <a:p>
                      <a:pPr lvl="0">
                        <a:spcBef>
                          <a:spcPts val="0"/>
                        </a:spcBef>
                        <a:buNone/>
                      </a:pPr>
                      <a:r>
                        <a:rPr lang="en" sz="1100"/>
                        <a:t>Error</a:t>
                      </a:r>
                    </a:p>
                  </a:txBody>
                  <a:tcPr marT="91425" marB="91425" marR="91425" marL="91425">
                    <a:solidFill>
                      <a:srgbClr val="DD7E6B"/>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a:t>
                      </a:r>
                    </a:p>
                  </a:txBody>
                  <a:tcPr marT="91425" marB="91425" marR="91425" marL="91425">
                    <a:solidFill>
                      <a:srgbClr val="B6D7A8"/>
                    </a:solidFill>
                  </a:tcPr>
                </a:tc>
              </a:tr>
              <a:tr h="381000">
                <a:tc>
                  <a:txBody>
                    <a:bodyPr>
                      <a:noAutofit/>
                    </a:bodyPr>
                    <a:lstStyle/>
                    <a:p>
                      <a:pPr lvl="0">
                        <a:spcBef>
                          <a:spcPts val="0"/>
                        </a:spcBef>
                        <a:buNone/>
                      </a:pPr>
                      <a:r>
                        <a:rPr lang="en" sz="1100">
                          <a:latin typeface="Consolas"/>
                          <a:ea typeface="Consolas"/>
                          <a:cs typeface="Consolas"/>
                          <a:sym typeface="Consolas"/>
                        </a:rPr>
                        <a:t>CMD ["cmd_exec", "cmd_param_1"]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cmd_exec cmd_param_1</a:t>
                      </a:r>
                    </a:p>
                  </a:txBody>
                  <a:tcPr marT="91425" marB="91425" marR="91425" marL="91425">
                    <a:solidFill>
                      <a:srgbClr val="B6D7A8"/>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 cmd_exec cmd_param_1</a:t>
                      </a:r>
                    </a:p>
                  </a:txBody>
                  <a:tcPr marT="91425" marB="91425" marR="91425" marL="91425">
                    <a:solidFill>
                      <a:srgbClr val="B6D7A8"/>
                    </a:solidFill>
                  </a:tcPr>
                </a:tc>
              </a:tr>
              <a:tr h="381000">
                <a:tc>
                  <a:txBody>
                    <a:bodyPr>
                      <a:noAutofit/>
                    </a:bodyPr>
                    <a:lstStyle/>
                    <a:p>
                      <a:pPr lvl="0">
                        <a:spcBef>
                          <a:spcPts val="0"/>
                        </a:spcBef>
                        <a:buNone/>
                      </a:pPr>
                      <a:r>
                        <a:rPr lang="en" sz="1100">
                          <a:latin typeface="Consolas"/>
                          <a:ea typeface="Consolas"/>
                          <a:cs typeface="Consolas"/>
                          <a:sym typeface="Consolas"/>
                        </a:rPr>
                        <a:t>CMD cmd_exec cmd_param_1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/bin/sh -c cmd_exec cmd_param_1</a:t>
                      </a:r>
                    </a:p>
                  </a:txBody>
                  <a:tcPr marT="91425" marB="91425" marR="91425" marL="91425">
                    <a:solidFill>
                      <a:srgbClr val="FFE599"/>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 /bin/sh -c cmd_exec cmd_param_1</a:t>
                      </a:r>
                    </a:p>
                  </a:txBody>
                  <a:tcPr marT="91425" marB="91425" marR="91425" marL="91425">
                    <a:solidFill>
                      <a:srgbClr val="DD7E6B"/>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604" name="Shape 6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 few facts:</a:t>
            </a:r>
          </a:p>
          <a:p>
            <a:pPr indent="-228600" lvl="0" marL="457200">
              <a:spcBef>
                <a:spcPts val="0"/>
              </a:spcBef>
              <a:buAutoNum type="arabicPeriod"/>
            </a:pPr>
            <a:r>
              <a:rPr lang="en"/>
              <a:t>If </a:t>
            </a:r>
            <a:r>
              <a:rPr i="1" lang="en"/>
              <a:t>shell format</a:t>
            </a:r>
            <a:r>
              <a:rPr lang="en"/>
              <a:t> is used for </a:t>
            </a:r>
            <a:r>
              <a:rPr lang="en">
                <a:latin typeface="Consolas"/>
                <a:ea typeface="Consolas"/>
                <a:cs typeface="Consolas"/>
                <a:sym typeface="Consolas"/>
              </a:rPr>
              <a:t>ENTRYPOINT</a:t>
            </a:r>
            <a:r>
              <a:rPr lang="en"/>
              <a:t>, </a:t>
            </a:r>
            <a:r>
              <a:rPr lang="en">
                <a:latin typeface="Consolas"/>
                <a:ea typeface="Consolas"/>
                <a:cs typeface="Consolas"/>
                <a:sym typeface="Consolas"/>
              </a:rPr>
              <a:t>CMD</a:t>
            </a:r>
            <a:r>
              <a:rPr lang="en"/>
              <a:t> is ignored.</a:t>
            </a:r>
          </a:p>
          <a:p>
            <a:pPr indent="-228600" lvl="0" marL="457200">
              <a:spcBef>
                <a:spcPts val="0"/>
              </a:spcBef>
              <a:buAutoNum type="arabicPeriod"/>
            </a:pPr>
            <a:r>
              <a:rPr lang="en"/>
              <a:t>If </a:t>
            </a:r>
            <a:r>
              <a:rPr i="1" lang="en"/>
              <a:t>exec format</a:t>
            </a:r>
            <a:r>
              <a:rPr lang="en"/>
              <a:t> is used for </a:t>
            </a:r>
            <a:r>
              <a:rPr lang="en">
                <a:latin typeface="Consolas"/>
                <a:ea typeface="Consolas"/>
                <a:cs typeface="Consolas"/>
                <a:sym typeface="Consolas"/>
              </a:rPr>
              <a:t>ENTRYPOINT</a:t>
            </a:r>
            <a:r>
              <a:rPr lang="en"/>
              <a:t>, </a:t>
            </a:r>
            <a:r>
              <a:rPr lang="en">
                <a:latin typeface="Consolas"/>
                <a:ea typeface="Consolas"/>
                <a:cs typeface="Consolas"/>
                <a:sym typeface="Consolas"/>
              </a:rPr>
              <a:t>CMD</a:t>
            </a:r>
            <a:r>
              <a:rPr lang="en"/>
              <a:t> is appended to </a:t>
            </a:r>
            <a:r>
              <a:rPr lang="en">
                <a:latin typeface="Consolas"/>
                <a:ea typeface="Consolas"/>
                <a:cs typeface="Consolas"/>
                <a:sym typeface="Consolas"/>
              </a:rPr>
              <a:t>ENTRYPOINT</a:t>
            </a:r>
            <a:r>
              <a:rPr lang="en"/>
              <a:t>.</a:t>
            </a:r>
          </a:p>
          <a:p>
            <a:pPr indent="-228600" lvl="0" marL="457200">
              <a:spcBef>
                <a:spcPts val="0"/>
              </a:spcBef>
              <a:buAutoNum type="arabicPeriod"/>
            </a:pPr>
            <a:r>
              <a:rPr lang="en"/>
              <a:t>If </a:t>
            </a:r>
            <a:r>
              <a:rPr i="1" lang="en"/>
              <a:t>exec format</a:t>
            </a:r>
            <a:r>
              <a:rPr lang="en"/>
              <a:t> is used for </a:t>
            </a:r>
            <a:r>
              <a:rPr lang="en">
                <a:latin typeface="Consolas"/>
                <a:ea typeface="Consolas"/>
                <a:cs typeface="Consolas"/>
                <a:sym typeface="Consolas"/>
              </a:rPr>
              <a:t>ENTRYPOINT</a:t>
            </a:r>
            <a:r>
              <a:rPr lang="en"/>
              <a:t> and </a:t>
            </a:r>
            <a:r>
              <a:rPr i="1" lang="en"/>
              <a:t>shell format</a:t>
            </a:r>
            <a:r>
              <a:rPr lang="en"/>
              <a:t> is used for </a:t>
            </a:r>
            <a:r>
              <a:rPr lang="en">
                <a:latin typeface="Consolas"/>
                <a:ea typeface="Consolas"/>
                <a:cs typeface="Consolas"/>
                <a:sym typeface="Consolas"/>
              </a:rPr>
              <a:t>CMD</a:t>
            </a:r>
            <a:r>
              <a:rPr lang="en"/>
              <a:t>, Docker adds </a:t>
            </a:r>
            <a:r>
              <a:rPr lang="en">
                <a:latin typeface="Consolas"/>
                <a:ea typeface="Consolas"/>
                <a:cs typeface="Consolas"/>
                <a:sym typeface="Consolas"/>
              </a:rPr>
              <a:t>/bin/sh -c</a:t>
            </a:r>
            <a:r>
              <a:rPr lang="en"/>
              <a:t> to the middle of the command.</a:t>
            </a:r>
          </a:p>
          <a:p>
            <a:pPr indent="-228600" lvl="0" marL="457200" rtl="0">
              <a:spcBef>
                <a:spcPts val="0"/>
              </a:spcBef>
              <a:buAutoNum type="arabicPeriod"/>
            </a:pPr>
            <a:r>
              <a:rPr lang="en"/>
              <a:t>If </a:t>
            </a:r>
            <a:r>
              <a:rPr i="1" lang="en"/>
              <a:t>exec format</a:t>
            </a:r>
            <a:r>
              <a:rPr lang="en"/>
              <a:t> is used for both </a:t>
            </a:r>
            <a:r>
              <a:rPr lang="en">
                <a:latin typeface="Consolas"/>
                <a:ea typeface="Consolas"/>
                <a:cs typeface="Consolas"/>
                <a:sym typeface="Consolas"/>
              </a:rPr>
              <a:t>ENTRYPOINT</a:t>
            </a:r>
            <a:r>
              <a:rPr lang="en"/>
              <a:t> and </a:t>
            </a:r>
            <a:r>
              <a:rPr lang="en">
                <a:latin typeface="Consolas"/>
                <a:ea typeface="Consolas"/>
                <a:cs typeface="Consolas"/>
                <a:sym typeface="Consolas"/>
              </a:rPr>
              <a:t>CMD</a:t>
            </a:r>
            <a:r>
              <a:rPr lang="en"/>
              <a:t>, one might as well use </a:t>
            </a:r>
            <a:r>
              <a:rPr lang="en">
                <a:latin typeface="Consolas"/>
                <a:ea typeface="Consolas"/>
                <a:cs typeface="Consolas"/>
                <a:sym typeface="Consolas"/>
              </a:rPr>
              <a:t>CMD</a:t>
            </a:r>
            <a:r>
              <a:rPr lang="en"/>
              <a:t> only, since it is easier to override.</a:t>
            </a:r>
          </a:p>
          <a:p>
            <a:pPr lvl="0">
              <a:spcBef>
                <a:spcPts val="0"/>
              </a:spcBef>
              <a:buNone/>
            </a:pPr>
            <a:r>
              <a:rPr b="1" lang="en"/>
              <a:t>Conclusion:</a:t>
            </a:r>
            <a:r>
              <a:rPr lang="en"/>
              <a:t> Use </a:t>
            </a:r>
            <a:r>
              <a:rPr lang="en">
                <a:latin typeface="Consolas"/>
                <a:ea typeface="Consolas"/>
                <a:cs typeface="Consolas"/>
                <a:sym typeface="Consolas"/>
              </a:rPr>
              <a:t>CMD</a:t>
            </a:r>
            <a:r>
              <a:rPr lang="en"/>
              <a:t> whenever possible. If we inherit an </a:t>
            </a:r>
            <a:r>
              <a:rPr lang="en">
                <a:latin typeface="Consolas"/>
                <a:ea typeface="Consolas"/>
                <a:cs typeface="Consolas"/>
                <a:sym typeface="Consolas"/>
              </a:rPr>
              <a:t>ENTRYPOINT</a:t>
            </a:r>
            <a:r>
              <a:rPr lang="en"/>
              <a:t> from a base image, we should consider resetting it using </a:t>
            </a:r>
            <a:r>
              <a:rPr lang="en">
                <a:latin typeface="Consolas"/>
                <a:ea typeface="Consolas"/>
                <a:cs typeface="Consolas"/>
                <a:sym typeface="Consolas"/>
              </a:rPr>
              <a:t>ENTRYPOINT []</a:t>
            </a:r>
            <a:r>
              <a:rPr lang="en"/>
              <a: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