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5" r:id="rId11"/>
    <p:sldId id="266" r:id="rId12"/>
    <p:sldId id="270" r:id="rId13"/>
    <p:sldId id="271" r:id="rId14"/>
    <p:sldId id="262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30" autoAdjust="0"/>
  </p:normalViewPr>
  <p:slideViewPr>
    <p:cSldViewPr snapToGrid="0" snapToObjects="1">
      <p:cViewPr varScale="1">
        <p:scale>
          <a:sx n="116" d="100"/>
          <a:sy n="116" d="100"/>
        </p:scale>
        <p:origin x="-1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342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C661-39EA-F44F-8C47-2419A3DE033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88C7-73B5-DF42-9FCD-F0B5EDB5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 across shards are not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Within a shard, you can do a JOIN locally without difficulty.</a:t>
            </a:r>
          </a:p>
          <a:p>
            <a:r>
              <a:rPr lang="en-US" dirty="0" smtClean="0"/>
              <a:t>Consider a “users” and “friendships” table.</a:t>
            </a:r>
          </a:p>
          <a:p>
            <a:pPr lvl="1"/>
            <a:r>
              <a:rPr lang="en-US" dirty="0" smtClean="0"/>
              <a:t>Partition users by “</a:t>
            </a:r>
            <a:r>
              <a:rPr lang="en-US" dirty="0" err="1" smtClean="0"/>
              <a:t>users.id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Partition friendships by “friendships.friend_id1”.</a:t>
            </a:r>
          </a:p>
          <a:p>
            <a:pPr lvl="2"/>
            <a:r>
              <a:rPr lang="en-US" dirty="0" smtClean="0"/>
              <a:t>This is better than partitioning by “(friend_id1, friend_id2).”</a:t>
            </a:r>
          </a:p>
          <a:p>
            <a:r>
              <a:rPr lang="en-US" dirty="0" smtClean="0"/>
              <a:t>To find friend ids, only need to examine one shard.</a:t>
            </a:r>
          </a:p>
          <a:p>
            <a:pPr lvl="1"/>
            <a:r>
              <a:rPr lang="en-US" dirty="0" smtClean="0"/>
              <a:t>Because we distributed friendships by only part of the composite key.</a:t>
            </a:r>
          </a:p>
          <a:p>
            <a:r>
              <a:rPr lang="en-US" dirty="0" smtClean="0"/>
              <a:t>To get the user data about the friends, need to then examine all shards.</a:t>
            </a:r>
          </a:p>
          <a:p>
            <a:pPr lvl="1"/>
            <a:r>
              <a:rPr lang="en-US" dirty="0" smtClean="0"/>
              <a:t>If a user has many friends, and their ids are effectively random, some are on each shard.</a:t>
            </a:r>
          </a:p>
          <a:p>
            <a:pPr lvl="1"/>
            <a:r>
              <a:rPr lang="en-US" dirty="0" smtClean="0"/>
              <a:t>Since every shard has some of the users you need, you must query every shard.</a:t>
            </a:r>
          </a:p>
          <a:p>
            <a:r>
              <a:rPr lang="en-US" dirty="0" smtClean="0"/>
              <a:t>If a read for friends involves talking to every shard, then adding more shards won’t reduce the load per shard of this query.</a:t>
            </a:r>
          </a:p>
          <a:p>
            <a:r>
              <a:rPr lang="en-US" dirty="0" smtClean="0"/>
              <a:t>This query is *not scalable.*</a:t>
            </a:r>
          </a:p>
          <a:p>
            <a:r>
              <a:rPr lang="en-US" dirty="0" smtClean="0"/>
              <a:t>Best solution: </a:t>
            </a:r>
            <a:r>
              <a:rPr lang="en-US" dirty="0" err="1" smtClean="0"/>
              <a:t>denormalize</a:t>
            </a:r>
            <a:r>
              <a:rPr lang="en-US" dirty="0" smtClean="0"/>
              <a:t> your data.</a:t>
            </a:r>
          </a:p>
        </p:txBody>
      </p:sp>
    </p:spTree>
    <p:extLst>
      <p:ext uri="{BB962C8B-B14F-4D97-AF65-F5344CB8AC3E}">
        <p14:creationId xmlns:p14="http://schemas.microsoft.com/office/powerpoint/2010/main" val="401499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/>
              <a:t>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Denormalized</a:t>
            </a:r>
            <a:r>
              <a:rPr lang="en-US" dirty="0" smtClean="0"/>
              <a:t> friends schema:</a:t>
            </a:r>
          </a:p>
          <a:p>
            <a:pPr lvl="1"/>
            <a:r>
              <a:rPr lang="en-US" dirty="0" smtClean="0"/>
              <a:t>Replace “friendships” table with “friends” table.</a:t>
            </a:r>
          </a:p>
          <a:p>
            <a:pPr lvl="1"/>
            <a:r>
              <a:rPr lang="en-US" dirty="0" smtClean="0"/>
              <a:t>“friends” indexed by user id; contains array of the user’s friends’ profiles.</a:t>
            </a:r>
          </a:p>
          <a:p>
            <a:r>
              <a:rPr lang="en-US" dirty="0" smtClean="0"/>
              <a:t>Friends can be queried for a user with one read at one shard.</a:t>
            </a:r>
          </a:p>
          <a:p>
            <a:r>
              <a:rPr lang="en-US" dirty="0" smtClean="0"/>
              <a:t>Tradeoff is redundancy. Now it will be difficult to keep this </a:t>
            </a:r>
            <a:r>
              <a:rPr lang="en-US" dirty="0" err="1" smtClean="0"/>
              <a:t>denormalized</a:t>
            </a:r>
            <a:r>
              <a:rPr lang="en-US" dirty="0" smtClean="0"/>
              <a:t> data up-to-date!</a:t>
            </a:r>
          </a:p>
          <a:p>
            <a:pPr lvl="1"/>
            <a:r>
              <a:rPr lang="en-US" dirty="0" smtClean="0"/>
              <a:t>For instance, if a user changes their name, we should update all their friend’s rows in the friendships table.</a:t>
            </a:r>
          </a:p>
          <a:p>
            <a:pPr lvl="1"/>
            <a:r>
              <a:rPr lang="en-US" dirty="0" smtClean="0"/>
              <a:t>Now this would touch every shard!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Breaks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T is committed at shard X, it may fail to be committed at shard Y.</a:t>
            </a:r>
          </a:p>
          <a:p>
            <a:pPr lvl="1"/>
            <a:r>
              <a:rPr lang="en-US" dirty="0"/>
              <a:t>Can happen if T violates a constraint at Y, or if there’s any other kind of problem (like the machine crashes).</a:t>
            </a:r>
          </a:p>
          <a:p>
            <a:pPr lvl="1"/>
            <a:r>
              <a:rPr lang="en-US" dirty="0"/>
              <a:t>Violates atomicity (part of a transaction was committed).</a:t>
            </a:r>
          </a:p>
          <a:p>
            <a:r>
              <a:rPr lang="en-US" dirty="0"/>
              <a:t>If T1 and T2 both modify shards X and Y, T1 might be applied before T2 on shard X, but after T2 on shard Y.</a:t>
            </a:r>
          </a:p>
          <a:p>
            <a:pPr lvl="1"/>
            <a:r>
              <a:rPr lang="en-US" dirty="0" smtClean="0"/>
              <a:t>If T1 and T2 are not interchangeable, the results at X and Y are not consistent with a global linear order of performing T1 followed by T2, or vice versa.</a:t>
            </a:r>
          </a:p>
          <a:p>
            <a:pPr lvl="1"/>
            <a:r>
              <a:rPr lang="en-US" dirty="0" smtClean="0"/>
              <a:t>This violates isolation (transactions can see intermediate changes from others), and introduces inconsistency into the database.</a:t>
            </a:r>
          </a:p>
          <a:p>
            <a:r>
              <a:rPr lang="en-US" dirty="0"/>
              <a:t>If T1 modifies shard X and shard Y, another transaction T2 reading X and Y may see X before T1, but Y after T1.</a:t>
            </a:r>
          </a:p>
          <a:p>
            <a:pPr lvl="1"/>
            <a:r>
              <a:rPr lang="en-US" dirty="0" smtClean="0"/>
              <a:t>This is a less serious variant of the previous problem.</a:t>
            </a:r>
          </a:p>
          <a:p>
            <a:pPr lvl="1"/>
            <a:r>
              <a:rPr lang="en-US" dirty="0" smtClean="0"/>
              <a:t>A user is returned data that reflects the middle of a transaction, but at least no inconsistency is introduced.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7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loss of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Leader-follower didn’t suffer this problem since leader’s logs specify a single linear order.</a:t>
            </a:r>
          </a:p>
          <a:p>
            <a:pPr lvl="1"/>
            <a:r>
              <a:rPr lang="en-US" dirty="0" smtClean="0"/>
              <a:t>Leader follows two-phase locking or MVCC.</a:t>
            </a:r>
          </a:p>
          <a:p>
            <a:pPr lvl="1"/>
            <a:r>
              <a:rPr lang="en-US" dirty="0" smtClean="0"/>
              <a:t>Followers just mimic the leader exactly.</a:t>
            </a:r>
          </a:p>
          <a:p>
            <a:r>
              <a:rPr lang="en-US" dirty="0" smtClean="0"/>
              <a:t>Let’s understand two-phase locking first.</a:t>
            </a:r>
          </a:p>
          <a:p>
            <a:r>
              <a:rPr lang="en-US" dirty="0" smtClean="0"/>
              <a:t>Then we can consider whether we can bring this approach to the distributed world.</a:t>
            </a:r>
          </a:p>
          <a:p>
            <a:pPr lvl="1"/>
            <a:r>
              <a:rPr lang="en-US" dirty="0" smtClean="0"/>
              <a:t>That would bring ACID back!</a:t>
            </a:r>
          </a:p>
          <a:p>
            <a:r>
              <a:rPr lang="en-US" dirty="0" smtClean="0"/>
              <a:t>We’ll see distributed locking can work, but has significant tradeoffs.</a:t>
            </a:r>
          </a:p>
        </p:txBody>
      </p:sp>
    </p:spTree>
    <p:extLst>
      <p:ext uri="{BB962C8B-B14F-4D97-AF65-F5344CB8AC3E}">
        <p14:creationId xmlns:p14="http://schemas.microsoft.com/office/powerpoint/2010/main" val="28114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Even on one machine, </a:t>
            </a:r>
            <a:r>
              <a:rPr lang="en-US" dirty="0" err="1" smtClean="0"/>
              <a:t>PostgreSQL</a:t>
            </a:r>
            <a:r>
              <a:rPr lang="en-US" dirty="0" smtClean="0"/>
              <a:t> tries to run transactions in parallel.</a:t>
            </a:r>
          </a:p>
          <a:p>
            <a:r>
              <a:rPr lang="en-US" dirty="0" smtClean="0"/>
              <a:t>There’s a danger when two transactions mutate shared records.</a:t>
            </a:r>
          </a:p>
          <a:p>
            <a:pPr lvl="1"/>
            <a:r>
              <a:rPr lang="en-US" dirty="0" smtClean="0"/>
              <a:t>If transactions both T1 and T2 mutate rows R1 and R2, then they must mutate R1 and R2 in the same order.</a:t>
            </a:r>
          </a:p>
          <a:p>
            <a:r>
              <a:rPr lang="en-US" dirty="0" smtClean="0"/>
              <a:t>This is accomplished by “locking.”</a:t>
            </a:r>
          </a:p>
          <a:p>
            <a:pPr lvl="1"/>
            <a:r>
              <a:rPr lang="en-US" dirty="0" smtClean="0"/>
              <a:t>When a transaction reads or writes a row, it locks it.</a:t>
            </a:r>
          </a:p>
          <a:p>
            <a:pPr lvl="1"/>
            <a:r>
              <a:rPr lang="en-US" dirty="0" smtClean="0"/>
              <a:t>No one else can use it.</a:t>
            </a:r>
          </a:p>
          <a:p>
            <a:pPr lvl="2"/>
            <a:r>
              <a:rPr lang="en-US" dirty="0" smtClean="0"/>
              <a:t>This is called the “lock acquisition” phase.</a:t>
            </a:r>
          </a:p>
          <a:p>
            <a:pPr lvl="2"/>
            <a:r>
              <a:rPr lang="en-US" dirty="0" smtClean="0"/>
              <a:t>Technically read locks can be shared between reading transactions.</a:t>
            </a:r>
          </a:p>
          <a:p>
            <a:pPr lvl="1"/>
            <a:r>
              <a:rPr lang="en-US" dirty="0" smtClean="0"/>
              <a:t>When the user commits or rolls back the transaction, the changes are applied durably and then finally the locks are released.</a:t>
            </a:r>
          </a:p>
          <a:p>
            <a:pPr lvl="2"/>
            <a:r>
              <a:rPr lang="en-US" dirty="0" smtClean="0"/>
              <a:t>This is called the “lock release” phase.</a:t>
            </a:r>
          </a:p>
        </p:txBody>
      </p:sp>
    </p:spTree>
    <p:extLst>
      <p:ext uri="{BB962C8B-B14F-4D97-AF65-F5344CB8AC3E}">
        <p14:creationId xmlns:p14="http://schemas.microsoft.com/office/powerpoint/2010/main" val="35724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phase locking ensures “</a:t>
            </a:r>
            <a:r>
              <a:rPr lang="en-US" dirty="0" err="1"/>
              <a:t>serializability</a:t>
            </a:r>
            <a:r>
              <a:rPr lang="en-US" dirty="0"/>
              <a:t>.”</a:t>
            </a:r>
          </a:p>
          <a:p>
            <a:r>
              <a:rPr lang="en-US" dirty="0"/>
              <a:t>That means that even though transactions may be processed in parallel for performance reasons, the result is as if they were processed one-by-one by a single thread.</a:t>
            </a:r>
          </a:p>
          <a:p>
            <a:r>
              <a:rPr lang="en-US" dirty="0"/>
              <a:t>Lacking </a:t>
            </a:r>
            <a:r>
              <a:rPr lang="en-US" dirty="0" err="1"/>
              <a:t>serializability</a:t>
            </a:r>
            <a:r>
              <a:rPr lang="en-US" dirty="0"/>
              <a:t>, it can be hard to write transactions in a way where they don’t interfere with each other and </a:t>
            </a:r>
            <a:r>
              <a:rPr lang="en-US" dirty="0" smtClean="0"/>
              <a:t>introduce inconsistencies into your database.</a:t>
            </a:r>
          </a:p>
          <a:p>
            <a:r>
              <a:rPr lang="en-US" dirty="0" smtClean="0"/>
              <a:t>To preserve </a:t>
            </a:r>
            <a:r>
              <a:rPr lang="en-US" dirty="0" err="1" smtClean="0"/>
              <a:t>serializability</a:t>
            </a:r>
            <a:r>
              <a:rPr lang="en-US" dirty="0" smtClean="0"/>
              <a:t>, we must sometimes abort a conflicting transaction (e.g., when deadlock occurs).</a:t>
            </a:r>
          </a:p>
          <a:p>
            <a:r>
              <a:rPr lang="en-US" dirty="0" smtClean="0"/>
              <a:t>One alternative to 2PL that can increase concurrency is multi-version concurrency control (MVCC). We’ll learn about that another time.</a:t>
            </a:r>
            <a:endParaRPr lang="en-US" dirty="0"/>
          </a:p>
          <a:p>
            <a:r>
              <a:rPr lang="en-US" dirty="0" smtClean="0"/>
              <a:t>For now, let’s see how to do distributed locking.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5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Commit: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(Not the same or very related to two-phase locking.)</a:t>
            </a:r>
          </a:p>
          <a:p>
            <a:r>
              <a:rPr lang="en-US" dirty="0" smtClean="0"/>
              <a:t>I run a cat pair adoption service.</a:t>
            </a:r>
          </a:p>
          <a:p>
            <a:pPr lvl="1"/>
            <a:r>
              <a:rPr lang="en-US" dirty="0" smtClean="0"/>
              <a:t>Sometimes, a pair of cats are perfect together, but terrible alone.</a:t>
            </a:r>
          </a:p>
          <a:p>
            <a:pPr lvl="1"/>
            <a:r>
              <a:rPr lang="en-US" dirty="0" smtClean="0"/>
              <a:t>My clients want both cats to be shipped to them, or none.</a:t>
            </a:r>
          </a:p>
          <a:p>
            <a:r>
              <a:rPr lang="en-US" dirty="0" smtClean="0"/>
              <a:t>My job is hard when a pair of cats live at different shelters.</a:t>
            </a:r>
          </a:p>
          <a:p>
            <a:pPr lvl="1"/>
            <a:r>
              <a:rPr lang="en-US" dirty="0" smtClean="0"/>
              <a:t>Say cat #1 lives at shelter #1 and cat #2 lives at shelter #2.</a:t>
            </a:r>
          </a:p>
          <a:p>
            <a:r>
              <a:rPr lang="en-US" dirty="0" smtClean="0"/>
              <a:t>My client asks me to get both cats shipped to him/her.</a:t>
            </a:r>
          </a:p>
          <a:p>
            <a:r>
              <a:rPr lang="en-US" dirty="0" smtClean="0"/>
              <a:t>I email both shelters to tell them to ship the client the cats.</a:t>
            </a:r>
          </a:p>
          <a:p>
            <a:r>
              <a:rPr lang="en-US" dirty="0" smtClean="0"/>
              <a:t>The danger is that shelter #1 ships the cat, but shelter #2 writes back to tell me they already gave cat #2 to someone else.</a:t>
            </a:r>
          </a:p>
          <a:p>
            <a:pPr lvl="1"/>
            <a:r>
              <a:rPr lang="en-US" dirty="0" smtClean="0"/>
              <a:t>Now shelter #1 is shipping a cat and it’s too late to stop them.</a:t>
            </a:r>
          </a:p>
          <a:p>
            <a:pPr lvl="1"/>
            <a:r>
              <a:rPr lang="en-US" dirty="0" smtClean="0"/>
              <a:t>My client receives a single cat and leaves me a bad Yelp review.</a:t>
            </a:r>
          </a:p>
          <a:p>
            <a:r>
              <a:rPr lang="en-US" dirty="0" smtClean="0"/>
              <a:t>How do I avoid bad Yelp reviews?</a:t>
            </a:r>
          </a:p>
        </p:txBody>
      </p:sp>
    </p:spTree>
    <p:extLst>
      <p:ext uri="{BB962C8B-B14F-4D97-AF65-F5344CB8AC3E}">
        <p14:creationId xmlns:p14="http://schemas.microsoft.com/office/powerpoint/2010/main" val="25761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Commit: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email shelters #1 and #2, asking them to hold cats #1 and #2.</a:t>
            </a:r>
          </a:p>
          <a:p>
            <a:r>
              <a:rPr lang="en-US" dirty="0" smtClean="0"/>
              <a:t>If either shelter #1 or #2 (or both) write back to say the cat is already given away:</a:t>
            </a:r>
          </a:p>
          <a:p>
            <a:pPr lvl="1"/>
            <a:r>
              <a:rPr lang="en-US" dirty="0" smtClean="0"/>
              <a:t>I must inform the other shelter (if any) to release the hold on the cat.</a:t>
            </a:r>
          </a:p>
          <a:p>
            <a:pPr lvl="2"/>
            <a:r>
              <a:rPr lang="en-US" dirty="0" smtClean="0"/>
              <a:t>Otherwise this cat is needlessly on hold.</a:t>
            </a:r>
          </a:p>
          <a:p>
            <a:pPr lvl="1"/>
            <a:r>
              <a:rPr lang="en-US" dirty="0" smtClean="0"/>
              <a:t>I will tell the client their cats request cannot succeed.</a:t>
            </a:r>
          </a:p>
          <a:p>
            <a:r>
              <a:rPr lang="en-US" dirty="0" smtClean="0"/>
              <a:t>Else, both shelters confirm the holds on the cats.</a:t>
            </a:r>
          </a:p>
          <a:p>
            <a:pPr lvl="1"/>
            <a:r>
              <a:rPr lang="en-US" dirty="0" smtClean="0"/>
              <a:t>This is an *indefinite hold*. There is no timeout. We’ll talk about that later.</a:t>
            </a:r>
          </a:p>
          <a:p>
            <a:r>
              <a:rPr lang="en-US" dirty="0" smtClean="0"/>
              <a:t>At this point, it is safe to email both shelters to ship the cats to the client.</a:t>
            </a:r>
          </a:p>
          <a:p>
            <a:r>
              <a:rPr lang="en-US" dirty="0" smtClean="0"/>
              <a:t>When the shelters confirm shipment, I can now confirm to the client the success of their request.</a:t>
            </a:r>
          </a:p>
        </p:txBody>
      </p:sp>
    </p:spTree>
    <p:extLst>
      <p:ext uri="{BB962C8B-B14F-4D97-AF65-F5344CB8AC3E}">
        <p14:creationId xmlns:p14="http://schemas.microsoft.com/office/powerpoint/2010/main" val="180129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Phase Commit: Failure Modes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Say shelter #1 (or #2) has lost power and cannot receive my email.</a:t>
            </a:r>
          </a:p>
          <a:p>
            <a:pPr lvl="1"/>
            <a:r>
              <a:rPr lang="en-US" dirty="0" smtClean="0"/>
              <a:t>Then I eventually give up (“timeout”) and tell shelter #2 (or #1) to release their hold.</a:t>
            </a:r>
          </a:p>
          <a:p>
            <a:pPr lvl="1"/>
            <a:r>
              <a:rPr lang="en-US" dirty="0" smtClean="0"/>
              <a:t>I report that the service is down (or “unavailable”) to the client.</a:t>
            </a:r>
          </a:p>
          <a:p>
            <a:pPr lvl="1"/>
            <a:r>
              <a:rPr lang="en-US" dirty="0" smtClean="0"/>
              <a:t>Maybe later they can try again.</a:t>
            </a:r>
          </a:p>
          <a:p>
            <a:pPr lvl="1"/>
            <a:r>
              <a:rPr lang="en-US" dirty="0" smtClean="0"/>
              <a:t>The client is annoyed, but this isn’t my fault, and I can’t do anything about it.</a:t>
            </a:r>
          </a:p>
          <a:p>
            <a:r>
              <a:rPr lang="en-US" dirty="0" smtClean="0"/>
              <a:t>Say a shelter loses power after receiving my email and placing the cat on hold, but before confirming to me.</a:t>
            </a:r>
          </a:p>
          <a:p>
            <a:pPr lvl="1"/>
            <a:r>
              <a:rPr lang="en-US" dirty="0" smtClean="0"/>
              <a:t>This looks the same to me. I still must tell the client the system is unavailable.</a:t>
            </a:r>
          </a:p>
          <a:p>
            <a:pPr lvl="1"/>
            <a:r>
              <a:rPr lang="en-US" dirty="0" smtClean="0"/>
              <a:t>Eventually (maybe much later) the shelter will come back online and inform me the cat is on hold, even though I don’t want it anymore.</a:t>
            </a:r>
          </a:p>
          <a:p>
            <a:pPr lvl="1"/>
            <a:r>
              <a:rPr lang="en-US" dirty="0" smtClean="0"/>
              <a:t>In that case, I must tell the shelter they can release the 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Phase Commit: Failure Modes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if, after I receive hold confirmations for both cats, a shelter loses power? I don’t know that, so I tell both shelters to ship the cats.</a:t>
            </a:r>
          </a:p>
          <a:p>
            <a:r>
              <a:rPr lang="en-US" dirty="0" smtClean="0"/>
              <a:t>I don’t receive a confirmation from the failed shelter.</a:t>
            </a:r>
          </a:p>
          <a:p>
            <a:r>
              <a:rPr lang="en-US" dirty="0" smtClean="0"/>
              <a:t>The working shelter confirms shipment.</a:t>
            </a:r>
          </a:p>
          <a:p>
            <a:r>
              <a:rPr lang="en-US" dirty="0" smtClean="0"/>
              <a:t>I must wait for the failed shelter to come back online, and then repeat my shipment request.</a:t>
            </a:r>
          </a:p>
          <a:p>
            <a:pPr lvl="1"/>
            <a:r>
              <a:rPr lang="en-US" dirty="0" smtClean="0"/>
              <a:t>I don’t know if the failed shelter got my original request, or whether it has shipped the cat.</a:t>
            </a:r>
          </a:p>
          <a:p>
            <a:pPr lvl="1"/>
            <a:r>
              <a:rPr lang="en-US" dirty="0" smtClean="0"/>
              <a:t>If the shelter didn’t get my original shipment request, repeating it is vital.</a:t>
            </a:r>
          </a:p>
          <a:p>
            <a:pPr lvl="1"/>
            <a:r>
              <a:rPr lang="en-US" dirty="0" smtClean="0"/>
              <a:t>If they did get the shipment request, then there is no harm in repeating.</a:t>
            </a:r>
          </a:p>
          <a:p>
            <a:r>
              <a:rPr lang="en-US" dirty="0" smtClean="0"/>
              <a:t>In the meantime, I can tell the client that their request will eventually be satisfied, but that one cat may not have shipped yet.</a:t>
            </a:r>
          </a:p>
          <a:p>
            <a:pPr lvl="1"/>
            <a:r>
              <a:rPr lang="en-US" dirty="0" smtClean="0"/>
              <a:t>The client is somewhat unhappy, but this again isn’t my fault.</a:t>
            </a:r>
            <a:endParaRPr lang="en-US" dirty="0"/>
          </a:p>
          <a:p>
            <a:r>
              <a:rPr lang="en-US" dirty="0" smtClean="0"/>
              <a:t>The same logic can handle a lack of shipment confirmation from *both* shelters.</a:t>
            </a:r>
          </a:p>
        </p:txBody>
      </p:sp>
    </p:spTree>
    <p:extLst>
      <p:ext uri="{BB962C8B-B14F-4D97-AF65-F5344CB8AC3E}">
        <p14:creationId xmlns:p14="http://schemas.microsoft.com/office/powerpoint/2010/main" val="327322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“box” or “machine.”</a:t>
            </a:r>
          </a:p>
          <a:p>
            <a:pPr lvl="1"/>
            <a:r>
              <a:rPr lang="en-US" dirty="0" smtClean="0"/>
              <a:t>Typically rented on Elastic Compute Cloud.</a:t>
            </a:r>
          </a:p>
          <a:p>
            <a:r>
              <a:rPr lang="en-US" dirty="0" smtClean="0"/>
              <a:t>Many “server” programs run on the machine.</a:t>
            </a:r>
          </a:p>
          <a:p>
            <a:pPr lvl="1"/>
            <a:r>
              <a:rPr lang="en-US" dirty="0" smtClean="0"/>
              <a:t>Application server</a:t>
            </a:r>
          </a:p>
          <a:p>
            <a:pPr lvl="2"/>
            <a:r>
              <a:rPr lang="en-US" dirty="0" smtClean="0"/>
              <a:t>Web application server (</a:t>
            </a:r>
            <a:r>
              <a:rPr lang="en-US" dirty="0" err="1" smtClean="0"/>
              <a:t>Webrick</a:t>
            </a:r>
            <a:r>
              <a:rPr lang="en-US" dirty="0" smtClean="0"/>
              <a:t>, Thin, Puma)</a:t>
            </a:r>
          </a:p>
          <a:p>
            <a:pPr lvl="2"/>
            <a:r>
              <a:rPr lang="en-US" dirty="0" smtClean="0"/>
              <a:t>Application (Rails, Sinatra)</a:t>
            </a:r>
          </a:p>
          <a:p>
            <a:pPr lvl="1"/>
            <a:r>
              <a:rPr lang="en-US" dirty="0" smtClean="0"/>
              <a:t>Database server (</a:t>
            </a:r>
            <a:r>
              <a:rPr lang="en-US" dirty="0" err="1" smtClean="0"/>
              <a:t>PostgreSQL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AWS will give you an AWS-specific domain name for your box; you configure your </a:t>
            </a:r>
            <a:r>
              <a:rPr lang="en-US" dirty="0" err="1" smtClean="0"/>
              <a:t>nameserver</a:t>
            </a:r>
            <a:r>
              <a:rPr lang="en-US" dirty="0" smtClean="0"/>
              <a:t> to identify your own domain with this domain (</a:t>
            </a:r>
            <a:r>
              <a:rPr lang="en-US" smtClean="0"/>
              <a:t>CNAME record).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02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Phase Commit: Failure Modes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if, after emailing to place holds on both cats, I have a heart attack and die?</a:t>
            </a:r>
            <a:r>
              <a:rPr lang="en-US" dirty="0"/>
              <a:t> </a:t>
            </a:r>
            <a:r>
              <a:rPr lang="en-US" dirty="0" smtClean="0"/>
              <a:t>Five possibilities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No shelter placed the cat on hold. The request was </a:t>
            </a:r>
            <a:r>
              <a:rPr lang="en-US" dirty="0" err="1" smtClean="0"/>
              <a:t>unsatisfiable</a:t>
            </a:r>
            <a:r>
              <a:rPr lang="en-US" dirty="0" smtClean="0"/>
              <a:t>. We are done.</a:t>
            </a:r>
          </a:p>
          <a:p>
            <a:pPr lvl="1"/>
            <a:r>
              <a:rPr lang="en-US" dirty="0" smtClean="0"/>
              <a:t>One shelter has a cat on hold, but the other couldn’t hold their cat. Must release the hold.</a:t>
            </a:r>
          </a:p>
          <a:p>
            <a:pPr lvl="1"/>
            <a:r>
              <a:rPr lang="en-US" dirty="0" smtClean="0"/>
              <a:t>Both cats are successfully on hold, but neither is shipped. We might as well ship the cats.</a:t>
            </a:r>
          </a:p>
          <a:p>
            <a:pPr lvl="1"/>
            <a:r>
              <a:rPr lang="en-US" dirty="0" smtClean="0"/>
              <a:t>Both cats were placed on hold, and one is shipped. We *must* ship the other cat.</a:t>
            </a:r>
          </a:p>
          <a:p>
            <a:pPr lvl="1"/>
            <a:r>
              <a:rPr lang="en-US" dirty="0" smtClean="0"/>
              <a:t>Both cats were placed on hold, and both were shipped. Nothing is left to do.</a:t>
            </a:r>
          </a:p>
          <a:p>
            <a:r>
              <a:rPr lang="en-US" dirty="0" smtClean="0"/>
              <a:t>To “recover”, any shelter with a cat still on hold (if any) must contact the others.</a:t>
            </a:r>
          </a:p>
          <a:p>
            <a:pPr lvl="1"/>
            <a:r>
              <a:rPr lang="en-US" dirty="0" smtClean="0"/>
              <a:t>After contacting the other shelters, they can decide what to do.</a:t>
            </a:r>
          </a:p>
          <a:p>
            <a:r>
              <a:rPr lang="en-US" dirty="0" smtClean="0"/>
              <a:t>Note: because I am dead, the client cannot be told the cats are being shipped.</a:t>
            </a:r>
          </a:p>
          <a:p>
            <a:pPr lvl="1"/>
            <a:r>
              <a:rPr lang="en-US" dirty="0" smtClean="0"/>
              <a:t>This is called a “submarine write.”</a:t>
            </a:r>
          </a:p>
          <a:p>
            <a:pPr lvl="1"/>
            <a:r>
              <a:rPr lang="en-US" dirty="0" smtClean="0"/>
              <a:t>Now the client is in limbo and doesn’t know whether their request has been granted or denied.</a:t>
            </a:r>
          </a:p>
          <a:p>
            <a:pPr lvl="1"/>
            <a:r>
              <a:rPr lang="en-US" dirty="0" smtClean="0"/>
              <a:t>This is undesirable, but not really avoidable.</a:t>
            </a:r>
          </a:p>
        </p:txBody>
      </p:sp>
    </p:spTree>
    <p:extLst>
      <p:ext uri="{BB962C8B-B14F-4D97-AF65-F5344CB8AC3E}">
        <p14:creationId xmlns:p14="http://schemas.microsoft.com/office/powerpoint/2010/main" val="214446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Phase Commit: Failure Modes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biggest problem is if I </a:t>
            </a:r>
            <a:r>
              <a:rPr lang="en-US" dirty="0" smtClean="0"/>
              <a:t>die after holding cat #1, but before confirming shipment, PLUS a shelter #2 goes offline.</a:t>
            </a:r>
            <a:endParaRPr lang="en-US" dirty="0"/>
          </a:p>
          <a:p>
            <a:r>
              <a:rPr lang="en-US" dirty="0" smtClean="0"/>
              <a:t>Then shelter #1 needs to decide whether to release the hold or ship.</a:t>
            </a:r>
          </a:p>
          <a:p>
            <a:r>
              <a:rPr lang="en-US" dirty="0" smtClean="0"/>
              <a:t>Did shelter #2 ship? Then shelter #1 *must* ship!</a:t>
            </a:r>
          </a:p>
          <a:p>
            <a:r>
              <a:rPr lang="en-US" dirty="0" smtClean="0"/>
              <a:t>Could shelter #2 not put the cat on hold? Then shelter #1 *must not* ship!</a:t>
            </a:r>
          </a:p>
          <a:p>
            <a:r>
              <a:rPr lang="en-US" dirty="0" smtClean="0"/>
              <a:t>Shelter #1 normally would try to recover by emailing shelter #2, but they are down.</a:t>
            </a:r>
          </a:p>
          <a:p>
            <a:r>
              <a:rPr lang="en-US" dirty="0" smtClean="0"/>
              <a:t>Therefore, shelter #1 must </a:t>
            </a:r>
            <a:r>
              <a:rPr lang="en-US" dirty="0"/>
              <a:t>wait for either me or </a:t>
            </a:r>
            <a:r>
              <a:rPr lang="en-US" dirty="0" smtClean="0"/>
              <a:t>shelter </a:t>
            </a:r>
            <a:r>
              <a:rPr lang="en-US" dirty="0"/>
              <a:t>#1 to come </a:t>
            </a:r>
            <a:r>
              <a:rPr lang="en-US" dirty="0" smtClean="0"/>
              <a:t>back online</a:t>
            </a:r>
            <a:r>
              <a:rPr lang="en-US" dirty="0"/>
              <a:t>.</a:t>
            </a:r>
          </a:p>
          <a:p>
            <a:r>
              <a:rPr lang="en-US" dirty="0"/>
              <a:t>This denies other people the ability to reserve </a:t>
            </a:r>
            <a:r>
              <a:rPr lang="en-US" dirty="0" smtClean="0"/>
              <a:t>cat #1 in </a:t>
            </a:r>
            <a:r>
              <a:rPr lang="en-US" dirty="0"/>
              <a:t>the </a:t>
            </a:r>
            <a:r>
              <a:rPr lang="en-US" dirty="0" smtClean="0"/>
              <a:t>meantime, through no fault of shelter #1.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2PC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analogy, the shelters represent “commit sites,” which are responsible for a resource.</a:t>
            </a:r>
          </a:p>
          <a:p>
            <a:pPr lvl="1"/>
            <a:r>
              <a:rPr lang="en-US" dirty="0" smtClean="0"/>
              <a:t>For instance: a shard is a commit site responsible for a row.</a:t>
            </a:r>
          </a:p>
          <a:p>
            <a:pPr lvl="1"/>
            <a:r>
              <a:rPr lang="en-US" dirty="0" smtClean="0"/>
              <a:t>The operation to “commit” or “rollback” is to update a row.</a:t>
            </a:r>
          </a:p>
          <a:p>
            <a:pPr lvl="1"/>
            <a:r>
              <a:rPr lang="en-US" dirty="0" smtClean="0"/>
              <a:t>2PC generalizes to N commit sites.</a:t>
            </a:r>
          </a:p>
          <a:p>
            <a:r>
              <a:rPr lang="en-US" dirty="0" smtClean="0"/>
              <a:t>I am a “transaction coordinator.” I am responsible for making sure either both sites commit or rollback.</a:t>
            </a:r>
          </a:p>
          <a:p>
            <a:pPr lvl="1"/>
            <a:r>
              <a:rPr lang="en-US" dirty="0" smtClean="0"/>
              <a:t>Any number of transaction coordinators can be run.</a:t>
            </a:r>
          </a:p>
          <a:p>
            <a:pPr lvl="1"/>
            <a:r>
              <a:rPr lang="en-US" dirty="0" smtClean="0"/>
              <a:t>Typical to run one on each DB machine.</a:t>
            </a:r>
          </a:p>
          <a:p>
            <a:r>
              <a:rPr lang="en-US" dirty="0" smtClean="0"/>
              <a:t>The client is our web application, which wants to </a:t>
            </a:r>
            <a:r>
              <a:rPr lang="en-US" dirty="0" err="1" smtClean="0"/>
              <a:t>transactionally</a:t>
            </a:r>
            <a:r>
              <a:rPr lang="en-US" dirty="0" smtClean="0"/>
              <a:t> mutate two rows on different shards.</a:t>
            </a:r>
          </a:p>
          <a:p>
            <a:pPr lvl="1"/>
            <a:r>
              <a:rPr lang="en-US" dirty="0" smtClean="0"/>
              <a:t>Though 2PC isn’t just for distributed DB transactions.</a:t>
            </a:r>
          </a:p>
          <a:p>
            <a:pPr lvl="1"/>
            <a:r>
              <a:rPr lang="en-US" dirty="0" smtClean="0"/>
              <a:t>It can be used anywhere irreversible actions need to be coordinated.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3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2PC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2PC ensures that eventually both sites either commit the change or rollback the change.</a:t>
            </a:r>
          </a:p>
          <a:p>
            <a:r>
              <a:rPr lang="en-US" dirty="0" smtClean="0"/>
              <a:t>2PC guarantees that, if the client is told the transaction succeeded, it has truly happened.</a:t>
            </a:r>
          </a:p>
          <a:p>
            <a:r>
              <a:rPr lang="en-US" dirty="0" smtClean="0"/>
              <a:t>2PC involves only two round-trips of communication.</a:t>
            </a:r>
          </a:p>
          <a:p>
            <a:pPr lvl="1"/>
            <a:r>
              <a:rPr lang="en-US" dirty="0" smtClean="0"/>
              <a:t>Each round-trip adds latency to the client’s request.</a:t>
            </a:r>
          </a:p>
          <a:p>
            <a:r>
              <a:rPr lang="en-US" dirty="0" smtClean="0"/>
              <a:t>2PC can lock up a row indefinitely if a coordinator fails to confirm a commit site, which also loses contact with any other shard.</a:t>
            </a:r>
          </a:p>
          <a:p>
            <a:pPr lvl="1"/>
            <a:r>
              <a:rPr lang="en-US" dirty="0" smtClean="0"/>
              <a:t>Until connectivity is restored, no one can use this row.</a:t>
            </a:r>
          </a:p>
          <a:p>
            <a:pPr lvl="1"/>
            <a:r>
              <a:rPr lang="en-US" dirty="0" smtClean="0"/>
              <a:t>This means the “availability” of rows in one shard is at the mercy of the availability of other machines.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especially possible if one shard lives in one datacenter, while a second shard lives in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the way: if commit sites don’t know what other commit sites are involved (just the coordinator), a single failure of the coordinator locks up the sites.</a:t>
            </a:r>
          </a:p>
        </p:txBody>
      </p:sp>
    </p:spTree>
    <p:extLst>
      <p:ext uri="{BB962C8B-B14F-4D97-AF65-F5344CB8AC3E}">
        <p14:creationId xmlns:p14="http://schemas.microsoft.com/office/powerpoint/2010/main" val="348955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and Latency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common for shards to live in different datacenters.</a:t>
            </a:r>
          </a:p>
          <a:p>
            <a:pPr lvl="1"/>
            <a:r>
              <a:rPr lang="en-US" dirty="0" smtClean="0"/>
              <a:t>A user is often assigned to a shard close to their geographic location. This reduces latency.</a:t>
            </a:r>
          </a:p>
          <a:p>
            <a:r>
              <a:rPr lang="en-US" dirty="0" smtClean="0"/>
              <a:t>Loss of connectivity between datacenters can cause lockups when using 2PC.</a:t>
            </a:r>
          </a:p>
          <a:p>
            <a:r>
              <a:rPr lang="en-US" dirty="0" smtClean="0"/>
              <a:t>Also, latency between datacenters is high, so the </a:t>
            </a:r>
            <a:r>
              <a:rPr lang="en-US" dirty="0" err="1" smtClean="0"/>
              <a:t>roundtrips</a:t>
            </a:r>
            <a:r>
              <a:rPr lang="en-US" dirty="0" smtClean="0"/>
              <a:t> of 2PC can be fairly slow (</a:t>
            </a:r>
            <a:r>
              <a:rPr lang="en-US" dirty="0" err="1" smtClean="0"/>
              <a:t>totalling</a:t>
            </a:r>
            <a:r>
              <a:rPr lang="en-US" dirty="0" smtClean="0"/>
              <a:t> hundreds of milliseconds).</a:t>
            </a:r>
          </a:p>
          <a:p>
            <a:pPr lvl="1"/>
            <a:r>
              <a:rPr lang="en-US" dirty="0" smtClean="0"/>
              <a:t>The longer locks are held, the greater the likelihood of lock contention.</a:t>
            </a:r>
          </a:p>
          <a:p>
            <a:pPr lvl="1"/>
            <a:r>
              <a:rPr lang="en-US" dirty="0" smtClean="0"/>
              <a:t>Either a lot of transactions will need to be timed out, or congestion is going to result.</a:t>
            </a:r>
          </a:p>
          <a:p>
            <a:r>
              <a:rPr lang="en-US" dirty="0" smtClean="0"/>
              <a:t>Availability and latency degrade the service, and can have real costs.</a:t>
            </a:r>
          </a:p>
          <a:p>
            <a:pPr lvl="1"/>
            <a:r>
              <a:rPr lang="en-US" dirty="0" smtClean="0"/>
              <a:t>Amazon loses ~$200k per minute of global downtime.</a:t>
            </a:r>
          </a:p>
        </p:txBody>
      </p:sp>
    </p:spTree>
    <p:extLst>
      <p:ext uri="{BB962C8B-B14F-4D97-AF65-F5344CB8AC3E}">
        <p14:creationId xmlns:p14="http://schemas.microsoft.com/office/powerpoint/2010/main" val="4081568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Distributed Transaction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Algorithms like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Zab</a:t>
            </a:r>
            <a:r>
              <a:rPr lang="en-US" dirty="0" smtClean="0"/>
              <a:t>, and Raft eliminate the coordinator as a single point of failure (SPOF).</a:t>
            </a:r>
          </a:p>
          <a:p>
            <a:pPr lvl="1"/>
            <a:r>
              <a:rPr lang="en-US" dirty="0" smtClean="0"/>
              <a:t>They effectively distributed the role of the transaction manager.</a:t>
            </a:r>
          </a:p>
          <a:p>
            <a:r>
              <a:rPr lang="en-US" dirty="0" smtClean="0"/>
              <a:t>Still suffer from high latencies between datacenters. High contention results. Low throughput.</a:t>
            </a:r>
          </a:p>
          <a:p>
            <a:r>
              <a:rPr lang="en-US" dirty="0" smtClean="0"/>
              <a:t>Still can hang a transaction indefinitely if there is a partition of machines.</a:t>
            </a:r>
          </a:p>
        </p:txBody>
      </p:sp>
    </p:spTree>
    <p:extLst>
      <p:ext uri="{BB962C8B-B14F-4D97-AF65-F5344CB8AC3E}">
        <p14:creationId xmlns:p14="http://schemas.microsoft.com/office/powerpoint/2010/main" val="36977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 Without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Baseline requirement: we want action at both sites to be taken eventually.</a:t>
            </a:r>
          </a:p>
          <a:p>
            <a:r>
              <a:rPr lang="en-US" dirty="0" smtClean="0"/>
              <a:t>Inconsistency may be temporarily visible, but eventually both sites should eventually reflect the update.</a:t>
            </a:r>
          </a:p>
          <a:p>
            <a:r>
              <a:rPr lang="en-US" dirty="0" smtClean="0"/>
              <a:t>For instance, if user 123 friends user 456, friends:123 and friends:456 may not be </a:t>
            </a:r>
            <a:r>
              <a:rPr lang="en-US" dirty="0" err="1" smtClean="0"/>
              <a:t>transactionally</a:t>
            </a:r>
            <a:r>
              <a:rPr lang="en-US" dirty="0" smtClean="0"/>
              <a:t> updated, but they must both eventually be updated to reflect the new friendship.</a:t>
            </a:r>
          </a:p>
        </p:txBody>
      </p:sp>
    </p:spTree>
    <p:extLst>
      <p:ext uri="{BB962C8B-B14F-4D97-AF65-F5344CB8AC3E}">
        <p14:creationId xmlns:p14="http://schemas.microsoft.com/office/powerpoint/2010/main" val="146701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: The Proble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Imagine two counters that should always be incremented together.</a:t>
            </a:r>
          </a:p>
          <a:p>
            <a:r>
              <a:rPr lang="en-US" dirty="0" smtClean="0"/>
              <a:t>They may temporarily be unequal, but should be “eventually consistent.”</a:t>
            </a:r>
          </a:p>
          <a:p>
            <a:pPr lvl="1"/>
            <a:r>
              <a:rPr lang="en-US" dirty="0" smtClean="0"/>
              <a:t>That is, if increment operations stop coming in, they should converge to the same value.</a:t>
            </a:r>
          </a:p>
          <a:p>
            <a:r>
              <a:rPr lang="en-US" dirty="0" smtClean="0"/>
              <a:t>If I send messages to counters A and B, but only A confirms, should I try to increment B again?</a:t>
            </a:r>
          </a:p>
          <a:p>
            <a:pPr lvl="1"/>
            <a:r>
              <a:rPr lang="en-US" dirty="0" smtClean="0"/>
              <a:t>What if B succeeded to increment, but couldn’t reply (maybe the network lost the message)?</a:t>
            </a:r>
          </a:p>
          <a:p>
            <a:pPr lvl="1"/>
            <a:r>
              <a:rPr lang="en-US" dirty="0" smtClean="0"/>
              <a:t>Then If I tell B to increment again, I’ve incremented A once and B twice.</a:t>
            </a:r>
          </a:p>
          <a:p>
            <a:pPr lvl="1"/>
            <a:r>
              <a:rPr lang="en-US" dirty="0" smtClean="0"/>
              <a:t>On the other hand, if B failed to increment, I do need to repeat my request.</a:t>
            </a:r>
          </a:p>
          <a:p>
            <a:r>
              <a:rPr lang="en-US" dirty="0" smtClean="0"/>
              <a:t>My increment messages lack “</a:t>
            </a:r>
            <a:r>
              <a:rPr lang="en-US" dirty="0" err="1" smtClean="0"/>
              <a:t>idempotency</a:t>
            </a:r>
            <a:r>
              <a:rPr lang="en-US" dirty="0" smtClean="0"/>
              <a:t>;” I can’t safely resend them because I might perform the action “twice.”</a:t>
            </a:r>
          </a:p>
        </p:txBody>
      </p:sp>
    </p:spTree>
    <p:extLst>
      <p:ext uri="{BB962C8B-B14F-4D97-AF65-F5344CB8AC3E}">
        <p14:creationId xmlns:p14="http://schemas.microsoft.com/office/powerpoint/2010/main" val="373546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messages are naturally idempotent.</a:t>
            </a:r>
          </a:p>
          <a:p>
            <a:pPr lvl="1"/>
            <a:r>
              <a:rPr lang="en-US" dirty="0" smtClean="0"/>
              <a:t>Adding to a set that has no remove operation is idempotent.</a:t>
            </a:r>
          </a:p>
          <a:p>
            <a:pPr lvl="1"/>
            <a:r>
              <a:rPr lang="en-US" dirty="0" smtClean="0"/>
              <a:t>These are safe to repeat.</a:t>
            </a:r>
          </a:p>
          <a:p>
            <a:r>
              <a:rPr lang="en-US" dirty="0" smtClean="0"/>
              <a:t>Any operation can be made idempotent if the sender also attaches a unique token.</a:t>
            </a:r>
          </a:p>
          <a:p>
            <a:r>
              <a:rPr lang="en-US" dirty="0" smtClean="0"/>
              <a:t>The receiver must then remember the token for processed messages.</a:t>
            </a:r>
          </a:p>
          <a:p>
            <a:r>
              <a:rPr lang="en-US" dirty="0" smtClean="0"/>
              <a:t>Before processing a message, the receiver checks to see if it has seen that token before.</a:t>
            </a:r>
          </a:p>
          <a:p>
            <a:r>
              <a:rPr lang="en-US" dirty="0" smtClean="0"/>
              <a:t>Tokens remembered by a receiver may be garbage collected eventually after some expiration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 Server</a:t>
            </a:r>
          </a:p>
          <a:p>
            <a:pPr lvl="1"/>
            <a:r>
              <a:rPr lang="en-US" dirty="0" smtClean="0"/>
              <a:t>Rails logic is written in Ruby, which can execute slowly.</a:t>
            </a:r>
          </a:p>
          <a:p>
            <a:pPr lvl="2"/>
            <a:r>
              <a:rPr lang="en-US" dirty="0" smtClean="0"/>
              <a:t>You can use </a:t>
            </a:r>
            <a:r>
              <a:rPr lang="en-US" dirty="0" err="1" smtClean="0"/>
              <a:t>JRuby</a:t>
            </a:r>
            <a:r>
              <a:rPr lang="en-US" dirty="0" smtClean="0"/>
              <a:t> to run your Ruby code faster.</a:t>
            </a:r>
          </a:p>
          <a:p>
            <a:pPr lvl="1"/>
            <a:r>
              <a:rPr lang="en-US" dirty="0" err="1" smtClean="0"/>
              <a:t>Webrick</a:t>
            </a:r>
            <a:r>
              <a:rPr lang="en-US" dirty="0" smtClean="0"/>
              <a:t> is designed to be simple; it’s slow (~100 </a:t>
            </a:r>
            <a:r>
              <a:rPr lang="en-US" dirty="0" err="1" smtClean="0"/>
              <a:t>req</a:t>
            </a:r>
            <a:r>
              <a:rPr lang="en-US" dirty="0" smtClean="0"/>
              <a:t>/sec).</a:t>
            </a:r>
          </a:p>
          <a:p>
            <a:pPr lvl="1"/>
            <a:r>
              <a:rPr lang="en-US" dirty="0" smtClean="0"/>
              <a:t>Puma is multithreaded; it’s fast (~2k </a:t>
            </a:r>
            <a:r>
              <a:rPr lang="en-US" dirty="0" err="1" smtClean="0"/>
              <a:t>req</a:t>
            </a:r>
            <a:r>
              <a:rPr lang="en-US" dirty="0" smtClean="0"/>
              <a:t>/sec)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Very high read rates (~80k reads per second)</a:t>
            </a:r>
          </a:p>
          <a:p>
            <a:pPr lvl="2"/>
            <a:r>
              <a:rPr lang="en-US" dirty="0" smtClean="0"/>
              <a:t>This only applies if data is resident in the RAM.</a:t>
            </a:r>
          </a:p>
          <a:p>
            <a:pPr lvl="1"/>
            <a:r>
              <a:rPr lang="en-US" dirty="0" smtClean="0"/>
              <a:t>Much lower write rates (~2.5k writes per second)</a:t>
            </a:r>
          </a:p>
          <a:p>
            <a:pPr lvl="2"/>
            <a:r>
              <a:rPr lang="en-US" dirty="0" smtClean="0"/>
              <a:t>This is because </a:t>
            </a:r>
            <a:r>
              <a:rPr lang="en-US" dirty="0" err="1" smtClean="0"/>
              <a:t>PostgreSQL</a:t>
            </a:r>
            <a:r>
              <a:rPr lang="en-US" dirty="0" smtClean="0"/>
              <a:t> needs to always write to disk to achieve durability</a:t>
            </a:r>
          </a:p>
          <a:p>
            <a:pPr lvl="2"/>
            <a:r>
              <a:rPr lang="en-US" dirty="0" smtClean="0"/>
              <a:t>Number quoted is for SSD. In rotational days, it was much lower.</a:t>
            </a:r>
          </a:p>
          <a:p>
            <a:pPr lvl="2"/>
            <a:r>
              <a:rPr lang="en-US" dirty="0" smtClean="0"/>
              <a:t>Using rotational drives, write rate of ~700 </a:t>
            </a:r>
            <a:r>
              <a:rPr lang="en-US" dirty="0" err="1" smtClean="0"/>
              <a:t>req</a:t>
            </a:r>
            <a:r>
              <a:rPr lang="en-US" dirty="0" smtClean="0"/>
              <a:t>/sec is achievable with RAID.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0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Basic App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Scale up: make your machine powerful</a:t>
            </a:r>
          </a:p>
          <a:p>
            <a:r>
              <a:rPr lang="en-US" dirty="0" smtClean="0"/>
              <a:t>Add more CPUs, or faster CPUs, or CPUs with more cores</a:t>
            </a:r>
          </a:p>
          <a:p>
            <a:pPr lvl="1"/>
            <a:r>
              <a:rPr lang="en-US" dirty="0" smtClean="0"/>
              <a:t>Will improve app server and DB performance</a:t>
            </a:r>
          </a:p>
          <a:p>
            <a:r>
              <a:rPr lang="en-US" dirty="0" smtClean="0"/>
              <a:t>Add more RAM</a:t>
            </a:r>
          </a:p>
          <a:p>
            <a:pPr lvl="1"/>
            <a:r>
              <a:rPr lang="en-US" dirty="0" smtClean="0"/>
              <a:t>Will especially improve DB read performance</a:t>
            </a:r>
          </a:p>
          <a:p>
            <a:r>
              <a:rPr lang="en-US" dirty="0" smtClean="0"/>
              <a:t>Replace rotational disks with SSD; use RAID</a:t>
            </a:r>
          </a:p>
          <a:p>
            <a:pPr lvl="1"/>
            <a:r>
              <a:rPr lang="en-US" dirty="0" smtClean="0"/>
              <a:t>Will especially improve DB write performance</a:t>
            </a:r>
          </a:p>
          <a:p>
            <a:r>
              <a:rPr lang="en-US" dirty="0" smtClean="0"/>
              <a:t>Each of these improvements only costs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8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 The Application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Scale out: add more machines.</a:t>
            </a:r>
          </a:p>
          <a:p>
            <a:pPr lvl="1"/>
            <a:r>
              <a:rPr lang="en-US" dirty="0" smtClean="0"/>
              <a:t>We’ll focus on running more app servers on more machines.</a:t>
            </a:r>
          </a:p>
          <a:p>
            <a:pPr lvl="1"/>
            <a:r>
              <a:rPr lang="en-US" dirty="0" smtClean="0"/>
              <a:t>We’ll call this the “app tier.”</a:t>
            </a:r>
          </a:p>
          <a:p>
            <a:r>
              <a:rPr lang="en-US" dirty="0" smtClean="0"/>
              <a:t>Run NGINX on its own box.</a:t>
            </a:r>
          </a:p>
          <a:p>
            <a:pPr lvl="1"/>
            <a:r>
              <a:rPr lang="en-US" dirty="0" smtClean="0"/>
              <a:t>NGINX will split up workload across app tier.</a:t>
            </a:r>
          </a:p>
          <a:p>
            <a:pPr lvl="1"/>
            <a:r>
              <a:rPr lang="en-US" dirty="0" smtClean="0"/>
              <a:t>We call NGINX a “reverse proxy” or “load balancer.”</a:t>
            </a:r>
          </a:p>
          <a:p>
            <a:r>
              <a:rPr lang="en-US" dirty="0" smtClean="0"/>
              <a:t>All app servers still talk to the same DB server.</a:t>
            </a:r>
          </a:p>
          <a:p>
            <a:r>
              <a:rPr lang="en-US" dirty="0" smtClean="0"/>
              <a:t>DB box is typically very high-end and expensive.</a:t>
            </a:r>
          </a:p>
          <a:p>
            <a:r>
              <a:rPr lang="en-US" dirty="0" smtClean="0"/>
              <a:t>App machines are low-end and inexpensive.</a:t>
            </a:r>
          </a:p>
          <a:p>
            <a:pPr lvl="1"/>
            <a:r>
              <a:rPr lang="en-US" dirty="0" smtClean="0"/>
              <a:t>More cost efficient to run more cheap boxes than fewer expensive boxes.</a:t>
            </a:r>
          </a:p>
        </p:txBody>
      </p:sp>
    </p:spTree>
    <p:extLst>
      <p:ext uri="{BB962C8B-B14F-4D97-AF65-F5344CB8AC3E}">
        <p14:creationId xmlns:p14="http://schemas.microsoft.com/office/powerpoint/2010/main" val="5921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Out Database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Increasing the number of app machines doesn’t help distribute load on DB server.</a:t>
            </a:r>
          </a:p>
          <a:p>
            <a:r>
              <a:rPr lang="en-US" dirty="0" smtClean="0"/>
              <a:t>Read load is often much greater than write load.</a:t>
            </a:r>
          </a:p>
          <a:p>
            <a:r>
              <a:rPr lang="en-US" dirty="0" smtClean="0"/>
              <a:t>Simply distributing read load is therefore often a huge win.</a:t>
            </a:r>
          </a:p>
          <a:p>
            <a:r>
              <a:rPr lang="en-US" dirty="0" smtClean="0"/>
              <a:t>A simple setup to distribute read load is to use leader-follower replication.</a:t>
            </a:r>
          </a:p>
        </p:txBody>
      </p:sp>
    </p:spTree>
    <p:extLst>
      <p:ext uri="{BB962C8B-B14F-4D97-AF65-F5344CB8AC3E}">
        <p14:creationId xmlns:p14="http://schemas.microsoft.com/office/powerpoint/2010/main" val="345006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Leader-Follower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send all </a:t>
            </a:r>
            <a:r>
              <a:rPr lang="en-US" dirty="0" smtClean="0"/>
              <a:t>write </a:t>
            </a:r>
            <a:r>
              <a:rPr lang="en-US" dirty="0"/>
              <a:t>queries to a single machine: the “leader.”</a:t>
            </a:r>
          </a:p>
          <a:p>
            <a:r>
              <a:rPr lang="en-US" dirty="0"/>
              <a:t>Reads can be sent to the leader or any “follower.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To keep the followers up-to-date, the leader needs to forward writes to followers.</a:t>
            </a:r>
          </a:p>
          <a:p>
            <a:r>
              <a:rPr lang="en-US" dirty="0"/>
              <a:t>Leader sends “logs,” which is a compressed history of changes.</a:t>
            </a:r>
          </a:p>
          <a:p>
            <a:r>
              <a:rPr lang="en-US" dirty="0"/>
              <a:t>Followers apply these changes in the same order as the leader.</a:t>
            </a:r>
          </a:p>
          <a:p>
            <a:pPr lvl="1"/>
            <a:r>
              <a:rPr lang="en-US" dirty="0"/>
              <a:t>Because the same changes are applied in the same order, the </a:t>
            </a:r>
            <a:r>
              <a:rPr lang="en-US" dirty="0" smtClean="0"/>
              <a:t>followers’ </a:t>
            </a:r>
            <a:r>
              <a:rPr lang="en-US" dirty="0"/>
              <a:t>state “replicates” the </a:t>
            </a:r>
            <a:r>
              <a:rPr lang="en-US" dirty="0" smtClean="0"/>
              <a:t>leader’s state.</a:t>
            </a:r>
            <a:endParaRPr lang="en-US" dirty="0"/>
          </a:p>
          <a:p>
            <a:pPr lvl="1"/>
            <a:r>
              <a:rPr lang="en-US" dirty="0" smtClean="0"/>
              <a:t>Byproduct: replicas are like backups and increase </a:t>
            </a:r>
            <a:r>
              <a:rPr lang="en-US" dirty="0"/>
              <a:t>durability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 load is distributed across machines, but ultimately all writes go to every machine.</a:t>
            </a:r>
            <a:endParaRPr lang="en-US" dirty="0"/>
          </a:p>
          <a:p>
            <a:r>
              <a:rPr lang="en-US" dirty="0"/>
              <a:t>Stack Overflow is a classic application that uses 2 DB machines in a leader-follower configuration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Write Load?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we balance the writes across machines?</a:t>
            </a:r>
          </a:p>
          <a:p>
            <a:r>
              <a:rPr lang="en-US" dirty="0" smtClean="0"/>
              <a:t>For now, every machine serves the entire dataset.</a:t>
            </a:r>
          </a:p>
          <a:p>
            <a:r>
              <a:rPr lang="en-US" dirty="0" smtClean="0"/>
              <a:t>Therefore, every write needs to eventually end up at every machine.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Otherwise machines that don’t receive a write will never reflect that change.</a:t>
            </a:r>
          </a:p>
          <a:p>
            <a:r>
              <a:rPr lang="en-US" dirty="0" smtClean="0"/>
              <a:t>A more complicated approach is “</a:t>
            </a:r>
            <a:r>
              <a:rPr lang="en-US" dirty="0" err="1" smtClean="0"/>
              <a:t>sharding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Writes By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N machines, run a separate database on each machine.</a:t>
            </a:r>
          </a:p>
          <a:p>
            <a:r>
              <a:rPr lang="en-US" dirty="0" smtClean="0"/>
              <a:t>Each database has the same schema, but stores 1/Nth of the data.</a:t>
            </a:r>
          </a:p>
          <a:p>
            <a:pPr lvl="1"/>
            <a:r>
              <a:rPr lang="en-US" dirty="0" smtClean="0"/>
              <a:t>It is typical to partition the data by hash of the primary key column modulo N.</a:t>
            </a:r>
          </a:p>
          <a:p>
            <a:r>
              <a:rPr lang="en-US" dirty="0" smtClean="0"/>
              <a:t>For transactions that only read/write a single row (indexed by primary key), this is ideal.</a:t>
            </a:r>
          </a:p>
          <a:p>
            <a:pPr lvl="1"/>
            <a:r>
              <a:rPr lang="en-US" dirty="0" smtClean="0"/>
              <a:t>Transaction hits a single machine, does not bother other machines.</a:t>
            </a:r>
          </a:p>
        </p:txBody>
      </p:sp>
    </p:spTree>
    <p:extLst>
      <p:ext uri="{BB962C8B-B14F-4D97-AF65-F5344CB8AC3E}">
        <p14:creationId xmlns:p14="http://schemas.microsoft.com/office/powerpoint/2010/main" val="216648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14508</TotalTime>
  <Words>3369</Words>
  <Application>Microsoft Macintosh PowerPoint</Application>
  <PresentationFormat>On-screen Show (4:3)</PresentationFormat>
  <Paragraphs>249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Web Application Architecture</vt:lpstr>
      <vt:lpstr>Basic App Structure</vt:lpstr>
      <vt:lpstr>Basic App Performance</vt:lpstr>
      <vt:lpstr>Improving Basic App Performance</vt:lpstr>
      <vt:lpstr>Scaling Out The Application Tier</vt:lpstr>
      <vt:lpstr>Scaling Out Database Reads</vt:lpstr>
      <vt:lpstr>Leader-Follower Replication</vt:lpstr>
      <vt:lpstr>Distributing Write Load?</vt:lpstr>
      <vt:lpstr>Scaling Writes By Sharding</vt:lpstr>
      <vt:lpstr>JOINs across shards are not scalable</vt:lpstr>
      <vt:lpstr>Denormalizing The Data</vt:lpstr>
      <vt:lpstr>Sharding Breaks ACID</vt:lpstr>
      <vt:lpstr>How to deal with loss of ACID</vt:lpstr>
      <vt:lpstr>Two Phase Locking</vt:lpstr>
      <vt:lpstr>Serializability</vt:lpstr>
      <vt:lpstr>Two Phase Commit: The Problem</vt:lpstr>
      <vt:lpstr>Two Phase Commit: The Solution</vt:lpstr>
      <vt:lpstr>Two Phase Commit: Failure Modes 1</vt:lpstr>
      <vt:lpstr>Two Phase Commit: Failure Modes 2</vt:lpstr>
      <vt:lpstr>Two Phase Commit: Failure Modes 3</vt:lpstr>
      <vt:lpstr>Two Phase Commit: Failure Modes 4</vt:lpstr>
      <vt:lpstr>Explaining the 2PC Analogy</vt:lpstr>
      <vt:lpstr>2PC Pros/Cons</vt:lpstr>
      <vt:lpstr>Availability and Latency Matter</vt:lpstr>
      <vt:lpstr>Other Distributed Transaction Protocols</vt:lpstr>
      <vt:lpstr>Life Without Distributed Transactions</vt:lpstr>
      <vt:lpstr>Idempotency: The Problem</vt:lpstr>
      <vt:lpstr>Idempotency Continued</vt:lpstr>
    </vt:vector>
  </TitlesOfParts>
  <Company>App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Architecture</dc:title>
  <dc:creator>Edward Ruggeri</dc:creator>
  <cp:lastModifiedBy>Edward Ruggeri</cp:lastModifiedBy>
  <cp:revision>158</cp:revision>
  <dcterms:created xsi:type="dcterms:W3CDTF">2016-09-24T03:40:35Z</dcterms:created>
  <dcterms:modified xsi:type="dcterms:W3CDTF">2017-04-05T21:50:44Z</dcterms:modified>
</cp:coreProperties>
</file>