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Classic" charset="1" panose="00000500000000000000"/>
      <p:regular r:id="rId16"/>
    </p:embeddedFont>
    <p:embeddedFont>
      <p:font typeface="Montserrat Classic Bold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jpeg" Type="http://schemas.openxmlformats.org/officeDocument/2006/relationships/image"/><Relationship Id="rId2" Target="../media/image8.jpeg" Type="http://schemas.openxmlformats.org/officeDocument/2006/relationships/image"/><Relationship Id="rId3" Target="../media/image6.jpe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6.jpe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983730"/>
            <a:ext cx="988755" cy="274570"/>
            <a:chOff x="0" y="0"/>
            <a:chExt cx="1318339" cy="366093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-5400000">
              <a:off x="-59972" y="59972"/>
              <a:ext cx="366093" cy="246150"/>
              <a:chOff x="0" y="0"/>
              <a:chExt cx="1930400" cy="129794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202020"/>
              </a:solidFill>
            </p:spPr>
          </p:sp>
        </p:grpSp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-5400000">
              <a:off x="476123" y="59972"/>
              <a:ext cx="366093" cy="246150"/>
              <a:chOff x="0" y="0"/>
              <a:chExt cx="1930400" cy="129794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202020"/>
              </a:solidFill>
            </p:spPr>
          </p:sp>
        </p:grp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-5400000">
              <a:off x="1012218" y="59972"/>
              <a:ext cx="366093" cy="246150"/>
              <a:chOff x="0" y="0"/>
              <a:chExt cx="1930400" cy="129794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202020"/>
              </a:solidFill>
            </p:spPr>
          </p:sp>
        </p:grpSp>
      </p:grpSp>
      <p:sp>
        <p:nvSpPr>
          <p:cNvPr name="AutoShape 9" id="9"/>
          <p:cNvSpPr/>
          <p:nvPr/>
        </p:nvSpPr>
        <p:spPr>
          <a:xfrm rot="0">
            <a:off x="16694791" y="0"/>
            <a:ext cx="1593209" cy="102870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0" y="850445"/>
            <a:ext cx="16694791" cy="178255"/>
            <a:chOff x="0" y="0"/>
            <a:chExt cx="53524916" cy="5715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255270"/>
              <a:ext cx="53524919" cy="69850"/>
            </a:xfrm>
            <a:custGeom>
              <a:avLst/>
              <a:gdLst/>
              <a:ahLst/>
              <a:cxnLst/>
              <a:rect r="r" b="b" t="t" l="l"/>
              <a:pathLst>
                <a:path h="69850" w="53524919">
                  <a:moveTo>
                    <a:pt x="5323408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3524919" y="69850"/>
                  </a:lnTo>
                  <a:lnTo>
                    <a:pt x="53524919" y="0"/>
                  </a:lnTo>
                  <a:close/>
                </a:path>
              </a:pathLst>
            </a:custGeom>
            <a:solidFill>
              <a:srgbClr val="20202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637210" y="9031888"/>
            <a:ext cx="15650790" cy="178255"/>
            <a:chOff x="0" y="0"/>
            <a:chExt cx="50177760" cy="571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255270"/>
              <a:ext cx="50177759" cy="69850"/>
            </a:xfrm>
            <a:custGeom>
              <a:avLst/>
              <a:gdLst/>
              <a:ahLst/>
              <a:cxnLst/>
              <a:rect r="r" b="b" t="t" l="l"/>
              <a:pathLst>
                <a:path h="69850" w="50177759">
                  <a:moveTo>
                    <a:pt x="4988693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0177759" y="69850"/>
                  </a:lnTo>
                  <a:lnTo>
                    <a:pt x="50177759" y="0"/>
                  </a:lnTo>
                  <a:close/>
                </a:path>
              </a:pathLst>
            </a:custGeom>
            <a:solidFill>
              <a:srgbClr val="202020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3154708" y="1716151"/>
            <a:ext cx="6854698" cy="6854698"/>
          </a:xfrm>
          <a:custGeom>
            <a:avLst/>
            <a:gdLst/>
            <a:ahLst/>
            <a:cxnLst/>
            <a:rect r="r" b="b" t="t" l="l"/>
            <a:pathLst>
              <a:path h="6854698" w="6854698">
                <a:moveTo>
                  <a:pt x="0" y="0"/>
                </a:moveTo>
                <a:lnTo>
                  <a:pt x="6854698" y="0"/>
                </a:lnTo>
                <a:lnTo>
                  <a:pt x="6854698" y="6854698"/>
                </a:lnTo>
                <a:lnTo>
                  <a:pt x="0" y="6854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531227" y="2092670"/>
            <a:ext cx="6101660" cy="6101660"/>
          </a:xfrm>
          <a:custGeom>
            <a:avLst/>
            <a:gdLst/>
            <a:ahLst/>
            <a:cxnLst/>
            <a:rect r="r" b="b" t="t" l="l"/>
            <a:pathLst>
              <a:path h="6101660" w="6101660">
                <a:moveTo>
                  <a:pt x="0" y="0"/>
                </a:moveTo>
                <a:lnTo>
                  <a:pt x="6101660" y="0"/>
                </a:lnTo>
                <a:lnTo>
                  <a:pt x="6101660" y="6101660"/>
                </a:lnTo>
                <a:lnTo>
                  <a:pt x="0" y="6101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976221" y="2537664"/>
            <a:ext cx="5211672" cy="5211672"/>
          </a:xfrm>
          <a:custGeom>
            <a:avLst/>
            <a:gdLst/>
            <a:ahLst/>
            <a:cxnLst/>
            <a:rect r="r" b="b" t="t" l="l"/>
            <a:pathLst>
              <a:path h="5211672" w="5211672">
                <a:moveTo>
                  <a:pt x="0" y="0"/>
                </a:moveTo>
                <a:lnTo>
                  <a:pt x="5211672" y="0"/>
                </a:lnTo>
                <a:lnTo>
                  <a:pt x="5211672" y="5211672"/>
                </a:lnTo>
                <a:lnTo>
                  <a:pt x="0" y="5211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279170" y="816475"/>
            <a:ext cx="424451" cy="424451"/>
          </a:xfrm>
          <a:custGeom>
            <a:avLst/>
            <a:gdLst/>
            <a:ahLst/>
            <a:cxnLst/>
            <a:rect r="r" b="b" t="t" l="l"/>
            <a:pathLst>
              <a:path h="424451" w="424451">
                <a:moveTo>
                  <a:pt x="0" y="0"/>
                </a:moveTo>
                <a:lnTo>
                  <a:pt x="424451" y="0"/>
                </a:lnTo>
                <a:lnTo>
                  <a:pt x="424451" y="424450"/>
                </a:lnTo>
                <a:lnTo>
                  <a:pt x="0" y="424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9259" r="0" b="-9259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253379" y="2103962"/>
            <a:ext cx="12126008" cy="6079076"/>
            <a:chOff x="0" y="0"/>
            <a:chExt cx="16168010" cy="8105434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6289334"/>
              <a:ext cx="16168010" cy="181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49"/>
                </a:lnSpc>
              </a:pPr>
              <a:r>
                <a:rPr lang="en-US" sz="2499" spc="99">
                  <a:solidFill>
                    <a:srgbClr val="111111"/>
                  </a:solidFill>
                  <a:latin typeface="Montserrat Classic"/>
                </a:rPr>
                <a:t>Optimizing Sales Methods for Pens and Printers</a:t>
              </a:r>
            </a:p>
            <a:p>
              <a:pPr algn="l">
                <a:lnSpc>
                  <a:spcPts val="3749"/>
                </a:lnSpc>
              </a:pPr>
              <a:r>
                <a:rPr lang="en-US" sz="2499" spc="99">
                  <a:solidFill>
                    <a:srgbClr val="111111"/>
                  </a:solidFill>
                  <a:latin typeface="Montserrat Classic"/>
                </a:rPr>
                <a:t>Presenter: Travis Hopkins</a:t>
              </a:r>
            </a:p>
            <a:p>
              <a:pPr algn="l" marL="0" indent="0" lvl="0">
                <a:lnSpc>
                  <a:spcPts val="3749"/>
                </a:lnSpc>
              </a:pPr>
              <a:r>
                <a:rPr lang="en-US" sz="2499" spc="99">
                  <a:solidFill>
                    <a:srgbClr val="111111"/>
                  </a:solidFill>
                  <a:latin typeface="Montserrat Classic"/>
                </a:rPr>
                <a:t>May 30, 2024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200025"/>
              <a:ext cx="16168010" cy="57351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1000"/>
                </a:lnSpc>
              </a:pPr>
              <a:r>
                <a:rPr lang="en-US" sz="11000" spc="-110">
                  <a:solidFill>
                    <a:srgbClr val="111111"/>
                  </a:solidFill>
                  <a:latin typeface="Montserrat Classic Bold"/>
                </a:rPr>
                <a:t>Sales Strategy Analysis for New Office Stationery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39573"/>
            <a:ext cx="16694791" cy="178255"/>
            <a:chOff x="0" y="0"/>
            <a:chExt cx="53524916" cy="571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55270"/>
              <a:ext cx="53524919" cy="69850"/>
            </a:xfrm>
            <a:custGeom>
              <a:avLst/>
              <a:gdLst/>
              <a:ahLst/>
              <a:cxnLst/>
              <a:rect r="r" b="b" t="t" l="l"/>
              <a:pathLst>
                <a:path h="69850" w="53524919">
                  <a:moveTo>
                    <a:pt x="5323408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3524919" y="69850"/>
                  </a:lnTo>
                  <a:lnTo>
                    <a:pt x="53524919" y="0"/>
                  </a:lnTo>
                  <a:close/>
                </a:path>
              </a:pathLst>
            </a:custGeom>
            <a:solidFill>
              <a:srgbClr val="20202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279600" y="816904"/>
            <a:ext cx="423592" cy="423592"/>
          </a:xfrm>
          <a:custGeom>
            <a:avLst/>
            <a:gdLst/>
            <a:ahLst/>
            <a:cxnLst/>
            <a:rect r="r" b="b" t="t" l="l"/>
            <a:pathLst>
              <a:path h="423592" w="423592">
                <a:moveTo>
                  <a:pt x="0" y="0"/>
                </a:moveTo>
                <a:lnTo>
                  <a:pt x="423592" y="0"/>
                </a:lnTo>
                <a:lnTo>
                  <a:pt x="423592" y="423592"/>
                </a:lnTo>
                <a:lnTo>
                  <a:pt x="0" y="4235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9121015"/>
            <a:ext cx="988755" cy="274570"/>
            <a:chOff x="0" y="0"/>
            <a:chExt cx="1318339" cy="366093"/>
          </a:xfrm>
        </p:grpSpPr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-5400000">
              <a:off x="-59972" y="59972"/>
              <a:ext cx="366093" cy="246150"/>
              <a:chOff x="0" y="0"/>
              <a:chExt cx="1930400" cy="129794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202020"/>
              </a:solidFill>
            </p:spPr>
          </p:sp>
        </p:grp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-5400000">
              <a:off x="476123" y="59972"/>
              <a:ext cx="366093" cy="246150"/>
              <a:chOff x="0" y="0"/>
              <a:chExt cx="1930400" cy="129794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202020"/>
              </a:solidFill>
            </p:spPr>
          </p:sp>
        </p:grpSp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-5400000">
              <a:off x="1012218" y="59972"/>
              <a:ext cx="366093" cy="246150"/>
              <a:chOff x="0" y="0"/>
              <a:chExt cx="1930400" cy="129794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202020"/>
              </a:solidFill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2637210" y="9169173"/>
            <a:ext cx="15650790" cy="178255"/>
            <a:chOff x="0" y="0"/>
            <a:chExt cx="50177760" cy="5715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255270"/>
              <a:ext cx="50177759" cy="69850"/>
            </a:xfrm>
            <a:custGeom>
              <a:avLst/>
              <a:gdLst/>
              <a:ahLst/>
              <a:cxnLst/>
              <a:rect r="r" b="b" t="t" l="l"/>
              <a:pathLst>
                <a:path h="69850" w="50177759">
                  <a:moveTo>
                    <a:pt x="4988693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0177759" y="69850"/>
                  </a:lnTo>
                  <a:lnTo>
                    <a:pt x="50177759" y="0"/>
                  </a:lnTo>
                  <a:close/>
                </a:path>
              </a:pathLst>
            </a:custGeom>
            <a:solidFill>
              <a:srgbClr val="202020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4152589" y="1108302"/>
            <a:ext cx="9982822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111111"/>
                </a:solidFill>
                <a:latin typeface="Montserrat Classic Ultra-Bold"/>
              </a:rPr>
              <a:t>Recommendations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95680" y="3548860"/>
            <a:ext cx="7259137" cy="1047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86"/>
              </a:lnSpc>
            </a:pPr>
            <a:r>
              <a:rPr lang="en-US" sz="1990">
                <a:solidFill>
                  <a:srgbClr val="111111"/>
                </a:solidFill>
                <a:latin typeface="Montserrat Classic"/>
              </a:rPr>
              <a:t>To determine the best sales method for the new product launch, we need to consider the sales efficiency, our business metric, and the workload involved.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5680" y="5287729"/>
            <a:ext cx="7259137" cy="140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86"/>
              </a:lnSpc>
            </a:pPr>
            <a:r>
              <a:rPr lang="en-US" sz="1990">
                <a:solidFill>
                  <a:srgbClr val="111111"/>
                </a:solidFill>
                <a:latin typeface="Montserrat Classic"/>
              </a:rPr>
              <a:t>Based on the analysis, I suggest utilizing the Email + Call method. Despite initially bringing in fewer customers, this method generated the highest revenue per unit sold, indicating its effectiveness in maximizing sales efficiency.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79783" y="2468155"/>
            <a:ext cx="998282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759"/>
              </a:lnSpc>
            </a:pPr>
            <a:r>
              <a:rPr lang="en-US" sz="4800">
                <a:solidFill>
                  <a:srgbClr val="111111"/>
                </a:solidFill>
                <a:latin typeface="Montserrat Classic Ultra-Bold"/>
              </a:rPr>
              <a:t>Which Sales Method To Use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110776" y="2468155"/>
            <a:ext cx="998282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>
                <a:solidFill>
                  <a:srgbClr val="111111"/>
                </a:solidFill>
                <a:latin typeface="Montserrat Classic"/>
              </a:rPr>
              <a:t>Future Data Collection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9063379" y="3586960"/>
            <a:ext cx="9030219" cy="3875131"/>
            <a:chOff x="0" y="0"/>
            <a:chExt cx="12040292" cy="5166842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1075841"/>
              <a:ext cx="12040292" cy="3423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29640" indent="-214820" lvl="1">
                <a:lnSpc>
                  <a:spcPts val="2984"/>
                </a:lnSpc>
                <a:buFont typeface="Arial"/>
                <a:buChar char="•"/>
              </a:pPr>
              <a:r>
                <a:rPr lang="en-US" sz="1989">
                  <a:solidFill>
                    <a:srgbClr val="111111"/>
                  </a:solidFill>
                  <a:latin typeface="Montserrat Classic"/>
                </a:rPr>
                <a:t>Collect more data for better analysis:</a:t>
              </a:r>
            </a:p>
            <a:p>
              <a:pPr algn="l" marL="429640" indent="-214820" lvl="1">
                <a:lnSpc>
                  <a:spcPts val="2984"/>
                </a:lnSpc>
                <a:buFont typeface="Arial"/>
                <a:buChar char="•"/>
              </a:pPr>
              <a:r>
                <a:rPr lang="en-US" sz="1989">
                  <a:solidFill>
                    <a:srgbClr val="111111"/>
                  </a:solidFill>
                  <a:latin typeface="Montserrat Classic"/>
                </a:rPr>
                <a:t>Improve data by determining the average time spent on email sales per customer.</a:t>
              </a:r>
            </a:p>
            <a:p>
              <a:pPr algn="l" marL="859281" indent="-286427" lvl="2">
                <a:lnSpc>
                  <a:spcPts val="2984"/>
                </a:lnSpc>
                <a:buFont typeface="Arial"/>
                <a:buChar char="⚬"/>
              </a:pPr>
              <a:r>
                <a:rPr lang="en-US" sz="1989">
                  <a:solidFill>
                    <a:srgbClr val="111111"/>
                  </a:solidFill>
                  <a:latin typeface="Montserrat Classic"/>
                </a:rPr>
                <a:t>Use this data to see which method has the highest revenue per time spent.</a:t>
              </a:r>
            </a:p>
            <a:p>
              <a:pPr algn="l" marL="429640" indent="-214820" lvl="1">
                <a:lnSpc>
                  <a:spcPts val="2984"/>
                </a:lnSpc>
                <a:buFont typeface="Arial"/>
                <a:buChar char="•"/>
              </a:pPr>
              <a:r>
                <a:rPr lang="en-US" sz="1989">
                  <a:solidFill>
                    <a:srgbClr val="111111"/>
                  </a:solidFill>
                  <a:latin typeface="Montserrat Classic"/>
                </a:rPr>
                <a:t>Gather more data on which method gets the most sales from new and repeat customers.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54529" y="-38100"/>
              <a:ext cx="9678849" cy="9105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786"/>
                </a:lnSpc>
              </a:pPr>
              <a:r>
                <a:rPr lang="en-US" sz="1990">
                  <a:solidFill>
                    <a:srgbClr val="111111"/>
                  </a:solidFill>
                  <a:latin typeface="Montserrat Classic"/>
                </a:rPr>
                <a:t>To perform a more in-depth analysis we want to improve data collection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54529" y="4725126"/>
              <a:ext cx="9678849" cy="441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86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0" y="7841875"/>
            <a:ext cx="18288000" cy="941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8"/>
              </a:lnSpc>
              <a:spcBef>
                <a:spcPct val="0"/>
              </a:spcBef>
            </a:pPr>
            <a:r>
              <a:rPr lang="en-US" sz="2545">
                <a:solidFill>
                  <a:srgbClr val="111111"/>
                </a:solidFill>
                <a:latin typeface="Montserrat Classic"/>
              </a:rPr>
              <a:t>Watch these methods and change plans based on how they are doing to make the best use of time and resources.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22261"/>
            <a:ext cx="18288000" cy="206439"/>
            <a:chOff x="0" y="0"/>
            <a:chExt cx="24384000" cy="275252"/>
          </a:xfrm>
        </p:grpSpPr>
        <p:sp>
          <p:nvSpPr>
            <p:cNvPr name="AutoShape 3" id="3"/>
            <p:cNvSpPr/>
            <p:nvPr/>
          </p:nvSpPr>
          <p:spPr>
            <a:xfrm rot="-10800000">
              <a:off x="0" y="0"/>
              <a:ext cx="2124278" cy="275252"/>
            </a:xfrm>
            <a:prstGeom prst="rect">
              <a:avLst/>
            </a:prstGeom>
            <a:solidFill>
              <a:srgbClr val="202020"/>
            </a:solidFill>
          </p:spPr>
        </p:sp>
        <p:grpSp>
          <p:nvGrpSpPr>
            <p:cNvPr name="Group 4" id="4"/>
            <p:cNvGrpSpPr/>
            <p:nvPr/>
          </p:nvGrpSpPr>
          <p:grpSpPr>
            <a:xfrm rot="-10800000">
              <a:off x="2124278" y="18789"/>
              <a:ext cx="22259722" cy="237673"/>
              <a:chOff x="0" y="0"/>
              <a:chExt cx="53524916" cy="5715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255270"/>
                <a:ext cx="53524919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53524919">
                    <a:moveTo>
                      <a:pt x="53234084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53524919" y="69850"/>
                    </a:lnTo>
                    <a:lnTo>
                      <a:pt x="53524919" y="0"/>
                    </a:lnTo>
                    <a:close/>
                  </a:path>
                </a:pathLst>
              </a:custGeom>
              <a:solidFill>
                <a:srgbClr val="202020"/>
              </a:solidFill>
            </p:spPr>
          </p:sp>
        </p:grpSp>
      </p:grpSp>
      <p:grpSp>
        <p:nvGrpSpPr>
          <p:cNvPr name="Group 6" id="6"/>
          <p:cNvGrpSpPr/>
          <p:nvPr/>
        </p:nvGrpSpPr>
        <p:grpSpPr>
          <a:xfrm rot="0">
            <a:off x="0" y="9258300"/>
            <a:ext cx="18288000" cy="206439"/>
            <a:chOff x="0" y="0"/>
            <a:chExt cx="24384000" cy="275252"/>
          </a:xfrm>
        </p:grpSpPr>
        <p:sp>
          <p:nvSpPr>
            <p:cNvPr name="AutoShape 7" id="7"/>
            <p:cNvSpPr/>
            <p:nvPr/>
          </p:nvSpPr>
          <p:spPr>
            <a:xfrm rot="-10800000">
              <a:off x="22259722" y="0"/>
              <a:ext cx="2124278" cy="275252"/>
            </a:xfrm>
            <a:prstGeom prst="rect">
              <a:avLst/>
            </a:prstGeom>
            <a:solidFill>
              <a:srgbClr val="202020"/>
            </a:solidFill>
          </p:spPr>
        </p:sp>
        <p:grpSp>
          <p:nvGrpSpPr>
            <p:cNvPr name="Group 8" id="8"/>
            <p:cNvGrpSpPr/>
            <p:nvPr/>
          </p:nvGrpSpPr>
          <p:grpSpPr>
            <a:xfrm rot="-10800000">
              <a:off x="0" y="18789"/>
              <a:ext cx="22259722" cy="237673"/>
              <a:chOff x="0" y="0"/>
              <a:chExt cx="53524916" cy="5715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255270"/>
                <a:ext cx="53524919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53524919">
                    <a:moveTo>
                      <a:pt x="53234084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53524919" y="69850"/>
                    </a:lnTo>
                    <a:lnTo>
                      <a:pt x="53524919" y="0"/>
                    </a:lnTo>
                    <a:close/>
                  </a:path>
                </a:pathLst>
              </a:custGeom>
              <a:solidFill>
                <a:srgbClr val="202020"/>
              </a:solidFill>
            </p:spPr>
          </p:sp>
        </p:grp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-5400000">
            <a:off x="9323473" y="2177851"/>
            <a:ext cx="342713" cy="230430"/>
            <a:chOff x="0" y="0"/>
            <a:chExt cx="1930400" cy="12979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20202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-5400000">
            <a:off x="9323473" y="4490536"/>
            <a:ext cx="342713" cy="230430"/>
            <a:chOff x="0" y="0"/>
            <a:chExt cx="1930400" cy="12979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202020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-5400000">
            <a:off x="9323473" y="6803221"/>
            <a:ext cx="342713" cy="230430"/>
            <a:chOff x="0" y="0"/>
            <a:chExt cx="1930400" cy="12979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202020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650779" y="4218369"/>
            <a:ext cx="6663228" cy="5246370"/>
            <a:chOff x="0" y="0"/>
            <a:chExt cx="1032308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32308" cy="812800"/>
            </a:xfrm>
            <a:custGeom>
              <a:avLst/>
              <a:gdLst/>
              <a:ahLst/>
              <a:cxnLst/>
              <a:rect r="r" b="b" t="t" l="l"/>
              <a:pathLst>
                <a:path h="812800" w="1032308">
                  <a:moveTo>
                    <a:pt x="26723" y="0"/>
                  </a:moveTo>
                  <a:lnTo>
                    <a:pt x="1005585" y="0"/>
                  </a:lnTo>
                  <a:cubicBezTo>
                    <a:pt x="1020344" y="0"/>
                    <a:pt x="1032308" y="11964"/>
                    <a:pt x="1032308" y="26723"/>
                  </a:cubicBezTo>
                  <a:lnTo>
                    <a:pt x="1032308" y="786077"/>
                  </a:lnTo>
                  <a:cubicBezTo>
                    <a:pt x="1032308" y="793164"/>
                    <a:pt x="1029493" y="799961"/>
                    <a:pt x="1024481" y="804973"/>
                  </a:cubicBezTo>
                  <a:cubicBezTo>
                    <a:pt x="1019470" y="809985"/>
                    <a:pt x="1012672" y="812800"/>
                    <a:pt x="1005585" y="812800"/>
                  </a:cubicBezTo>
                  <a:lnTo>
                    <a:pt x="26723" y="812800"/>
                  </a:lnTo>
                  <a:cubicBezTo>
                    <a:pt x="19636" y="812800"/>
                    <a:pt x="12839" y="809985"/>
                    <a:pt x="7827" y="804973"/>
                  </a:cubicBezTo>
                  <a:cubicBezTo>
                    <a:pt x="2815" y="799961"/>
                    <a:pt x="0" y="793164"/>
                    <a:pt x="0" y="786077"/>
                  </a:cubicBezTo>
                  <a:lnTo>
                    <a:pt x="0" y="26723"/>
                  </a:lnTo>
                  <a:cubicBezTo>
                    <a:pt x="0" y="19636"/>
                    <a:pt x="2815" y="12839"/>
                    <a:pt x="7827" y="7827"/>
                  </a:cubicBezTo>
                  <a:cubicBezTo>
                    <a:pt x="12839" y="2815"/>
                    <a:pt x="19636" y="0"/>
                    <a:pt x="26723" y="0"/>
                  </a:cubicBezTo>
                  <a:close/>
                </a:path>
              </a:pathLst>
            </a:custGeom>
            <a:blipFill>
              <a:blip r:embed="rId3"/>
              <a:stretch>
                <a:fillRect l="-8978" t="0" r="-8978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650779" y="1984491"/>
            <a:ext cx="6663228" cy="1854506"/>
            <a:chOff x="0" y="0"/>
            <a:chExt cx="8884304" cy="2472674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76200"/>
              <a:ext cx="8884304" cy="1545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799"/>
                </a:lnSpc>
              </a:pPr>
              <a:r>
                <a:rPr lang="en-US" sz="7999">
                  <a:solidFill>
                    <a:srgbClr val="111111"/>
                  </a:solidFill>
                  <a:latin typeface="Montserrat Classic Ultra-Bold"/>
                </a:rPr>
                <a:t>Introduction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901174"/>
              <a:ext cx="8884304" cy="571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49"/>
                </a:lnSpc>
              </a:pPr>
              <a:r>
                <a:rPr lang="en-US" sz="2499">
                  <a:solidFill>
                    <a:srgbClr val="111111"/>
                  </a:solidFill>
                  <a:latin typeface="Montserrat Classic"/>
                </a:rPr>
                <a:t>The Latest Office Stationery Sales Launch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317868" y="1984491"/>
            <a:ext cx="5718545" cy="1275455"/>
            <a:chOff x="0" y="0"/>
            <a:chExt cx="7624727" cy="1700606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47625"/>
              <a:ext cx="7624727" cy="964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499"/>
                </a:lnSpc>
              </a:pPr>
              <a:r>
                <a:rPr lang="en-US" sz="4999" spc="-49">
                  <a:solidFill>
                    <a:srgbClr val="111111"/>
                  </a:solidFill>
                  <a:latin typeface="Montserrat Classic Bold"/>
                </a:rPr>
                <a:t>Company Name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1197474"/>
              <a:ext cx="7624727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20"/>
                </a:lnSpc>
              </a:pPr>
              <a:r>
                <a:rPr lang="en-US" sz="2300">
                  <a:solidFill>
                    <a:srgbClr val="111111"/>
                  </a:solidFill>
                  <a:latin typeface="Montserrat Classic"/>
                </a:rPr>
                <a:t>Pens and Printers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317868" y="4297177"/>
            <a:ext cx="5718545" cy="1279083"/>
            <a:chOff x="0" y="0"/>
            <a:chExt cx="7624727" cy="1705444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47625"/>
              <a:ext cx="7624727" cy="962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499"/>
                </a:lnSpc>
                <a:spcBef>
                  <a:spcPct val="0"/>
                </a:spcBef>
              </a:pPr>
              <a:r>
                <a:rPr lang="en-US" sz="4999" spc="-49">
                  <a:solidFill>
                    <a:srgbClr val="111111"/>
                  </a:solidFill>
                  <a:latin typeface="Montserrat Classic Bold"/>
                </a:rPr>
                <a:t>New Product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1196300"/>
              <a:ext cx="7624727" cy="509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20"/>
                </a:lnSpc>
                <a:spcBef>
                  <a:spcPct val="0"/>
                </a:spcBef>
              </a:pPr>
              <a:r>
                <a:rPr lang="en-US" sz="2300">
                  <a:solidFill>
                    <a:srgbClr val="111111"/>
                  </a:solidFill>
                  <a:latin typeface="Montserrat Classic"/>
                </a:rPr>
                <a:t>Office stationary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317868" y="6609862"/>
            <a:ext cx="5718545" cy="2074674"/>
            <a:chOff x="0" y="0"/>
            <a:chExt cx="7624727" cy="2766232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47625"/>
              <a:ext cx="7624727" cy="962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499"/>
                </a:lnSpc>
                <a:spcBef>
                  <a:spcPct val="0"/>
                </a:spcBef>
              </a:pPr>
              <a:r>
                <a:rPr lang="en-US" sz="4999" spc="-49">
                  <a:solidFill>
                    <a:srgbClr val="111111"/>
                  </a:solidFill>
                  <a:latin typeface="Montserrat Classic Bold"/>
                </a:rPr>
                <a:t>Goal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1196300"/>
              <a:ext cx="7624727" cy="15699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20"/>
                </a:lnSpc>
              </a:pPr>
              <a:r>
                <a:rPr lang="en-US" sz="2300">
                  <a:solidFill>
                    <a:srgbClr val="111111"/>
                  </a:solidFill>
                  <a:latin typeface="Montserrat Classic"/>
                </a:rPr>
                <a:t>D</a:t>
              </a:r>
              <a:r>
                <a:rPr lang="en-US" sz="2300" strike="noStrike" u="none">
                  <a:solidFill>
                    <a:srgbClr val="111111"/>
                  </a:solidFill>
                  <a:latin typeface="Montserrat Classic"/>
                </a:rPr>
                <a:t>etermine the most effective sales method for the latest and future launches.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22" r="0" b="-9222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0" y="0"/>
            <a:ext cx="1593209" cy="10287000"/>
          </a:xfrm>
          <a:prstGeom prst="rect">
            <a:avLst/>
          </a:prstGeom>
          <a:gradFill rotWithShape="true">
            <a:gsLst>
              <a:gs pos="0">
                <a:srgbClr val="000000">
                  <a:alpha val="100000"/>
                </a:srgbClr>
              </a:gs>
              <a:gs pos="100000">
                <a:srgbClr val="737373">
                  <a:alpha val="100000"/>
                </a:srgbClr>
              </a:gs>
            </a:gsLst>
            <a:lin ang="0"/>
          </a:gradFill>
        </p:spPr>
      </p:sp>
      <p:grpSp>
        <p:nvGrpSpPr>
          <p:cNvPr name="Group 5" id="5"/>
          <p:cNvGrpSpPr/>
          <p:nvPr/>
        </p:nvGrpSpPr>
        <p:grpSpPr>
          <a:xfrm rot="0">
            <a:off x="0" y="850445"/>
            <a:ext cx="16447141" cy="178255"/>
            <a:chOff x="0" y="0"/>
            <a:chExt cx="52730929" cy="571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255270"/>
              <a:ext cx="52730927" cy="69850"/>
            </a:xfrm>
            <a:custGeom>
              <a:avLst/>
              <a:gdLst/>
              <a:ahLst/>
              <a:cxnLst/>
              <a:rect r="r" b="b" t="t" l="l"/>
              <a:pathLst>
                <a:path h="69850" w="52730927">
                  <a:moveTo>
                    <a:pt x="5244009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2730927" y="69850"/>
                  </a:lnTo>
                  <a:lnTo>
                    <a:pt x="52730927" y="0"/>
                  </a:lnTo>
                  <a:close/>
                </a:path>
              </a:pathLst>
            </a:custGeom>
            <a:solidFill>
              <a:srgbClr val="202020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7047075" y="749800"/>
            <a:ext cx="424451" cy="424451"/>
          </a:xfrm>
          <a:custGeom>
            <a:avLst/>
            <a:gdLst/>
            <a:ahLst/>
            <a:cxnLst/>
            <a:rect r="r" b="b" t="t" l="l"/>
            <a:pathLst>
              <a:path h="424451" w="424451">
                <a:moveTo>
                  <a:pt x="0" y="0"/>
                </a:moveTo>
                <a:lnTo>
                  <a:pt x="424450" y="0"/>
                </a:lnTo>
                <a:lnTo>
                  <a:pt x="424450" y="424450"/>
                </a:lnTo>
                <a:lnTo>
                  <a:pt x="0" y="424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10800000">
            <a:off x="1593209" y="9258300"/>
            <a:ext cx="16694791" cy="178255"/>
            <a:chOff x="0" y="0"/>
            <a:chExt cx="53524916" cy="571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255270"/>
              <a:ext cx="53524919" cy="69850"/>
            </a:xfrm>
            <a:custGeom>
              <a:avLst/>
              <a:gdLst/>
              <a:ahLst/>
              <a:cxnLst/>
              <a:rect r="r" b="b" t="t" l="l"/>
              <a:pathLst>
                <a:path h="69850" w="53524919">
                  <a:moveTo>
                    <a:pt x="5323408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3524919" y="69850"/>
                  </a:lnTo>
                  <a:lnTo>
                    <a:pt x="53524919" y="0"/>
                  </a:lnTo>
                  <a:close/>
                </a:path>
              </a:pathLst>
            </a:custGeom>
            <a:solidFill>
              <a:srgbClr val="20202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1716151"/>
            <a:ext cx="6854698" cy="6854698"/>
          </a:xfrm>
          <a:custGeom>
            <a:avLst/>
            <a:gdLst/>
            <a:ahLst/>
            <a:cxnLst/>
            <a:rect r="r" b="b" t="t" l="l"/>
            <a:pathLst>
              <a:path h="6854698" w="6854698">
                <a:moveTo>
                  <a:pt x="0" y="0"/>
                </a:moveTo>
                <a:lnTo>
                  <a:pt x="6854698" y="0"/>
                </a:lnTo>
                <a:lnTo>
                  <a:pt x="6854698" y="6854698"/>
                </a:lnTo>
                <a:lnTo>
                  <a:pt x="0" y="68546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0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05219" y="2092670"/>
            <a:ext cx="6101660" cy="6101660"/>
          </a:xfrm>
          <a:custGeom>
            <a:avLst/>
            <a:gdLst/>
            <a:ahLst/>
            <a:cxnLst/>
            <a:rect r="r" b="b" t="t" l="l"/>
            <a:pathLst>
              <a:path h="6101660" w="6101660">
                <a:moveTo>
                  <a:pt x="0" y="0"/>
                </a:moveTo>
                <a:lnTo>
                  <a:pt x="6101660" y="0"/>
                </a:lnTo>
                <a:lnTo>
                  <a:pt x="6101660" y="6101660"/>
                </a:lnTo>
                <a:lnTo>
                  <a:pt x="0" y="61016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0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755392" y="2442853"/>
            <a:ext cx="5401315" cy="5401293"/>
            <a:chOff x="0" y="0"/>
            <a:chExt cx="6350000" cy="63499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l="-43030" t="0" r="-6781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6860763" y="2090263"/>
            <a:ext cx="10186312" cy="3254682"/>
            <a:chOff x="0" y="0"/>
            <a:chExt cx="13581749" cy="4339576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66675"/>
              <a:ext cx="13581749" cy="1554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8800"/>
                </a:lnSpc>
              </a:pPr>
              <a:r>
                <a:rPr lang="en-US" sz="8000">
                  <a:solidFill>
                    <a:srgbClr val="111111"/>
                  </a:solidFill>
                  <a:latin typeface="Montserrat Classic Ultra-Bold"/>
                </a:rPr>
                <a:t>Sales Strategies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901176"/>
              <a:ext cx="13581749" cy="2438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749"/>
                </a:lnSpc>
              </a:pPr>
              <a:r>
                <a:rPr lang="en-US" sz="2499">
                  <a:solidFill>
                    <a:srgbClr val="111111"/>
                  </a:solidFill>
                  <a:latin typeface="Montserrat Classic Bold"/>
                </a:rPr>
                <a:t>E</a:t>
              </a:r>
              <a:r>
                <a:rPr lang="en-US" sz="2499" u="none">
                  <a:solidFill>
                    <a:srgbClr val="111111"/>
                  </a:solidFill>
                  <a:latin typeface="Montserrat Classic Bold"/>
                </a:rPr>
                <a:t>mail:</a:t>
              </a:r>
              <a:r>
                <a:rPr lang="en-US" sz="2499" u="none">
                  <a:solidFill>
                    <a:srgbClr val="111111"/>
                  </a:solidFill>
                  <a:latin typeface="Montserrat Classic"/>
                </a:rPr>
                <a:t> Minimal effort, two emails sent.</a:t>
              </a:r>
            </a:p>
            <a:p>
              <a:pPr algn="r">
                <a:lnSpc>
                  <a:spcPts val="3749"/>
                </a:lnSpc>
              </a:pPr>
              <a:r>
                <a:rPr lang="en-US" sz="2499" u="none">
                  <a:solidFill>
                    <a:srgbClr val="111111"/>
                  </a:solidFill>
                  <a:latin typeface="Montserrat Classic Bold"/>
                </a:rPr>
                <a:t>Phone Call:</a:t>
              </a:r>
              <a:r>
                <a:rPr lang="en-US" sz="2499" u="none">
                  <a:solidFill>
                    <a:srgbClr val="111111"/>
                  </a:solidFill>
                  <a:latin typeface="Montserrat Classic"/>
                </a:rPr>
                <a:t> Personal calls, 30 minutes each.</a:t>
              </a:r>
            </a:p>
            <a:p>
              <a:pPr algn="r">
                <a:lnSpc>
                  <a:spcPts val="3749"/>
                </a:lnSpc>
              </a:pPr>
              <a:r>
                <a:rPr lang="en-US" sz="2499" u="none">
                  <a:solidFill>
                    <a:srgbClr val="111111"/>
                  </a:solidFill>
                  <a:latin typeface="Montserrat Classic Bold"/>
                </a:rPr>
                <a:t>Email + Call:</a:t>
              </a:r>
              <a:r>
                <a:rPr lang="en-US" sz="2499" u="none">
                  <a:solidFill>
                    <a:srgbClr val="111111"/>
                  </a:solidFill>
                  <a:latin typeface="Montserrat Classic"/>
                </a:rPr>
                <a:t> Initial email, follow-up call, 10 minutes each.</a:t>
              </a:r>
            </a:p>
            <a:p>
              <a:pPr algn="r">
                <a:lnSpc>
                  <a:spcPts val="374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223571" y="6364120"/>
            <a:ext cx="8823504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079"/>
              </a:lnSpc>
            </a:pPr>
            <a:r>
              <a:rPr lang="en-US" sz="2199" u="none">
                <a:solidFill>
                  <a:srgbClr val="111111"/>
                </a:solidFill>
                <a:latin typeface="Montserrat Classic"/>
              </a:rPr>
              <a:t>Our sales strategy focuses on targeting which method has the highest sales efficiency and a moderate workload and utilizing business metrics for increased reach and sales growth.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22" r="0" b="-9222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0" y="0"/>
            <a:ext cx="1593209" cy="10287000"/>
          </a:xfrm>
          <a:prstGeom prst="rect">
            <a:avLst/>
          </a:prstGeom>
          <a:gradFill rotWithShape="true">
            <a:gsLst>
              <a:gs pos="0">
                <a:srgbClr val="000000">
                  <a:alpha val="100000"/>
                </a:srgbClr>
              </a:gs>
              <a:gs pos="100000">
                <a:srgbClr val="737373">
                  <a:alpha val="100000"/>
                </a:srgbClr>
              </a:gs>
            </a:gsLst>
            <a:lin ang="0"/>
          </a:gradFill>
        </p:spPr>
      </p:sp>
      <p:grpSp>
        <p:nvGrpSpPr>
          <p:cNvPr name="Group 5" id="5"/>
          <p:cNvGrpSpPr/>
          <p:nvPr/>
        </p:nvGrpSpPr>
        <p:grpSpPr>
          <a:xfrm rot="0">
            <a:off x="791341" y="1428730"/>
            <a:ext cx="1600227" cy="1600227"/>
            <a:chOff x="0" y="0"/>
            <a:chExt cx="2133636" cy="21336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33636" cy="2133636"/>
            </a:xfrm>
            <a:custGeom>
              <a:avLst/>
              <a:gdLst/>
              <a:ahLst/>
              <a:cxnLst/>
              <a:rect r="r" b="b" t="t" l="l"/>
              <a:pathLst>
                <a:path h="2133636" w="2133636">
                  <a:moveTo>
                    <a:pt x="0" y="0"/>
                  </a:moveTo>
                  <a:lnTo>
                    <a:pt x="2133636" y="0"/>
                  </a:lnTo>
                  <a:lnTo>
                    <a:pt x="2133636" y="2133636"/>
                  </a:lnTo>
                  <a:lnTo>
                    <a:pt x="0" y="21336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0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818652" y="818652"/>
              <a:ext cx="496331" cy="496331"/>
              <a:chOff x="1371600" y="6705600"/>
              <a:chExt cx="10972800" cy="1097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202020"/>
              </a:solid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791341" y="3371834"/>
            <a:ext cx="1600227" cy="1600227"/>
            <a:chOff x="0" y="0"/>
            <a:chExt cx="2133636" cy="21336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33636" cy="2133636"/>
            </a:xfrm>
            <a:custGeom>
              <a:avLst/>
              <a:gdLst/>
              <a:ahLst/>
              <a:cxnLst/>
              <a:rect r="r" b="b" t="t" l="l"/>
              <a:pathLst>
                <a:path h="2133636" w="2133636">
                  <a:moveTo>
                    <a:pt x="0" y="0"/>
                  </a:moveTo>
                  <a:lnTo>
                    <a:pt x="2133636" y="0"/>
                  </a:lnTo>
                  <a:lnTo>
                    <a:pt x="2133636" y="2133636"/>
                  </a:lnTo>
                  <a:lnTo>
                    <a:pt x="0" y="21336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0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818652" y="818652"/>
              <a:ext cx="496331" cy="496331"/>
              <a:chOff x="1371600" y="6705600"/>
              <a:chExt cx="10972800" cy="1097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202020"/>
              </a:solidFill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791341" y="5314939"/>
            <a:ext cx="1600227" cy="1600227"/>
            <a:chOff x="0" y="0"/>
            <a:chExt cx="2133636" cy="213363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33636" cy="2133636"/>
            </a:xfrm>
            <a:custGeom>
              <a:avLst/>
              <a:gdLst/>
              <a:ahLst/>
              <a:cxnLst/>
              <a:rect r="r" b="b" t="t" l="l"/>
              <a:pathLst>
                <a:path h="2133636" w="2133636">
                  <a:moveTo>
                    <a:pt x="0" y="0"/>
                  </a:moveTo>
                  <a:lnTo>
                    <a:pt x="2133636" y="0"/>
                  </a:lnTo>
                  <a:lnTo>
                    <a:pt x="2133636" y="2133636"/>
                  </a:lnTo>
                  <a:lnTo>
                    <a:pt x="0" y="21336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0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818652" y="818652"/>
              <a:ext cx="496331" cy="496331"/>
              <a:chOff x="1371600" y="6705600"/>
              <a:chExt cx="10972800" cy="1097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202020"/>
              </a:solidFill>
            </p:spPr>
          </p:sp>
        </p:grpSp>
      </p:grpSp>
      <p:grpSp>
        <p:nvGrpSpPr>
          <p:cNvPr name="Group 17" id="17"/>
          <p:cNvGrpSpPr/>
          <p:nvPr/>
        </p:nvGrpSpPr>
        <p:grpSpPr>
          <a:xfrm rot="0">
            <a:off x="794850" y="7258043"/>
            <a:ext cx="1600227" cy="1600227"/>
            <a:chOff x="0" y="0"/>
            <a:chExt cx="2133636" cy="213363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33636" cy="2133636"/>
            </a:xfrm>
            <a:custGeom>
              <a:avLst/>
              <a:gdLst/>
              <a:ahLst/>
              <a:cxnLst/>
              <a:rect r="r" b="b" t="t" l="l"/>
              <a:pathLst>
                <a:path h="2133636" w="2133636">
                  <a:moveTo>
                    <a:pt x="0" y="0"/>
                  </a:moveTo>
                  <a:lnTo>
                    <a:pt x="2133636" y="0"/>
                  </a:lnTo>
                  <a:lnTo>
                    <a:pt x="2133636" y="2133636"/>
                  </a:lnTo>
                  <a:lnTo>
                    <a:pt x="0" y="21336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60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>
              <a:grpSpLocks noChangeAspect="true"/>
            </p:cNvGrpSpPr>
            <p:nvPr/>
          </p:nvGrpSpPr>
          <p:grpSpPr>
            <a:xfrm rot="0">
              <a:off x="818652" y="818652"/>
              <a:ext cx="496331" cy="496331"/>
              <a:chOff x="1371600" y="6705600"/>
              <a:chExt cx="10972800" cy="1097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202020"/>
              </a:solidFill>
            </p:spPr>
          </p:sp>
        </p:grpSp>
      </p:grpSp>
      <p:grpSp>
        <p:nvGrpSpPr>
          <p:cNvPr name="Group 21" id="21"/>
          <p:cNvGrpSpPr/>
          <p:nvPr/>
        </p:nvGrpSpPr>
        <p:grpSpPr>
          <a:xfrm rot="-10800000">
            <a:off x="1593209" y="850445"/>
            <a:ext cx="16694791" cy="178255"/>
            <a:chOff x="0" y="0"/>
            <a:chExt cx="53524916" cy="5715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255270"/>
              <a:ext cx="53524919" cy="69850"/>
            </a:xfrm>
            <a:custGeom>
              <a:avLst/>
              <a:gdLst/>
              <a:ahLst/>
              <a:cxnLst/>
              <a:rect r="r" b="b" t="t" l="l"/>
              <a:pathLst>
                <a:path h="69850" w="53524919">
                  <a:moveTo>
                    <a:pt x="5323408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3524919" y="69850"/>
                  </a:lnTo>
                  <a:lnTo>
                    <a:pt x="53524919" y="0"/>
                  </a:lnTo>
                  <a:close/>
                </a:path>
              </a:pathLst>
            </a:custGeom>
            <a:solidFill>
              <a:srgbClr val="424242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0" y="9264423"/>
            <a:ext cx="16447141" cy="178255"/>
            <a:chOff x="0" y="0"/>
            <a:chExt cx="52730929" cy="5715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255270"/>
              <a:ext cx="52730927" cy="69850"/>
            </a:xfrm>
            <a:custGeom>
              <a:avLst/>
              <a:gdLst/>
              <a:ahLst/>
              <a:cxnLst/>
              <a:rect r="r" b="b" t="t" l="l"/>
              <a:pathLst>
                <a:path h="69850" w="52730927">
                  <a:moveTo>
                    <a:pt x="5244009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2730927" y="69850"/>
                  </a:lnTo>
                  <a:lnTo>
                    <a:pt x="52730927" y="0"/>
                  </a:lnTo>
                  <a:close/>
                </a:path>
              </a:pathLst>
            </a:custGeom>
            <a:solidFill>
              <a:srgbClr val="424242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17047075" y="9141325"/>
            <a:ext cx="424451" cy="424451"/>
          </a:xfrm>
          <a:custGeom>
            <a:avLst/>
            <a:gdLst/>
            <a:ahLst/>
            <a:cxnLst/>
            <a:rect r="r" b="b" t="t" l="l"/>
            <a:pathLst>
              <a:path h="424451" w="424451">
                <a:moveTo>
                  <a:pt x="0" y="0"/>
                </a:moveTo>
                <a:lnTo>
                  <a:pt x="424450" y="0"/>
                </a:lnTo>
                <a:lnTo>
                  <a:pt x="424450" y="424450"/>
                </a:lnTo>
                <a:lnTo>
                  <a:pt x="0" y="4244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-10800000">
            <a:off x="7781147" y="3746188"/>
            <a:ext cx="2794624" cy="2794624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true" flipV="tru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406400"/>
                  </a:moveTo>
                  <a:lnTo>
                    <a:pt x="406400" y="812800"/>
                  </a:lnTo>
                  <a:lnTo>
                    <a:pt x="406400" y="609600"/>
                  </a:lnTo>
                  <a:lnTo>
                    <a:pt x="812800" y="609600"/>
                  </a:lnTo>
                  <a:lnTo>
                    <a:pt x="812800" y="203200"/>
                  </a:lnTo>
                  <a:lnTo>
                    <a:pt x="406400" y="203200"/>
                  </a:lnTo>
                  <a:lnTo>
                    <a:pt x="406400" y="0"/>
                  </a:lnTo>
                  <a:lnTo>
                    <a:pt x="0" y="406400"/>
                  </a:lnTo>
                  <a:close/>
                </a:path>
              </a:pathLst>
            </a:custGeom>
            <a:blipFill>
              <a:blip r:embed="rId8"/>
              <a:stretch>
                <a:fillRect l="-24906" t="0" r="-24906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10664214" y="3151431"/>
            <a:ext cx="6382861" cy="3984138"/>
            <a:chOff x="0" y="0"/>
            <a:chExt cx="8510481" cy="5312184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0"/>
              <a:ext cx="8510481" cy="3149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9360"/>
                </a:lnSpc>
              </a:pPr>
              <a:r>
                <a:rPr lang="en-US" sz="7800">
                  <a:solidFill>
                    <a:srgbClr val="111111"/>
                  </a:solidFill>
                  <a:latin typeface="Montserrat Classic Ultra-Bold"/>
                </a:rPr>
                <a:t>Data Validation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3531009"/>
              <a:ext cx="8510481" cy="1781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656"/>
                </a:lnSpc>
              </a:pPr>
              <a:r>
                <a:rPr lang="en-US" sz="2437">
                  <a:solidFill>
                    <a:srgbClr val="111111"/>
                  </a:solidFill>
                  <a:latin typeface="Montserrat Classic"/>
                </a:rPr>
                <a:t>Data validation ensures that data follows rules and stays accurate, preventing mistakes and keeping it reliable.</a:t>
              </a: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3074167" y="1774024"/>
            <a:ext cx="4618538" cy="852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2"/>
              </a:lnSpc>
            </a:pPr>
            <a:r>
              <a:rPr lang="en-US" sz="2437">
                <a:solidFill>
                  <a:srgbClr val="111111"/>
                </a:solidFill>
                <a:latin typeface="Montserrat Classic"/>
              </a:rPr>
              <a:t>Dat</a:t>
            </a:r>
            <a:r>
              <a:rPr lang="en-US" sz="2437" u="none">
                <a:solidFill>
                  <a:srgbClr val="111111"/>
                </a:solidFill>
                <a:latin typeface="Montserrat Classic"/>
              </a:rPr>
              <a:t>aset contains 15,000 rows, 8 columns.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074167" y="3288673"/>
            <a:ext cx="4618538" cy="1709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12"/>
              </a:lnSpc>
              <a:spcBef>
                <a:spcPct val="0"/>
              </a:spcBef>
            </a:pPr>
            <a:r>
              <a:rPr lang="en-US" sz="2437">
                <a:solidFill>
                  <a:srgbClr val="111111"/>
                </a:solidFill>
                <a:latin typeface="Montserrat Classic"/>
              </a:rPr>
              <a:t>Identified missing values and appropriately filled them in based on the spread of the data.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074167" y="5446048"/>
            <a:ext cx="4618538" cy="1280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12"/>
              </a:lnSpc>
              <a:spcBef>
                <a:spcPct val="0"/>
              </a:spcBef>
            </a:pPr>
            <a:r>
              <a:rPr lang="en-US" sz="2437">
                <a:solidFill>
                  <a:srgbClr val="111111"/>
                </a:solidFill>
                <a:latin typeface="Montserrat Classic"/>
              </a:rPr>
              <a:t>Cleaned for typos, mixed cases, and confirmed data types.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074167" y="7389153"/>
            <a:ext cx="4618538" cy="1280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12"/>
              </a:lnSpc>
              <a:spcBef>
                <a:spcPct val="0"/>
              </a:spcBef>
            </a:pPr>
            <a:r>
              <a:rPr lang="en-US" sz="2437">
                <a:solidFill>
                  <a:srgbClr val="111111"/>
                </a:solidFill>
                <a:latin typeface="Montserrat Classic"/>
              </a:rPr>
              <a:t>Potential outliers were identified in units sold and revenue.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593209" cy="10287000"/>
          </a:xfrm>
          <a:prstGeom prst="rect">
            <a:avLst/>
          </a:prstGeom>
          <a:gradFill rotWithShape="true">
            <a:gsLst>
              <a:gs pos="0">
                <a:srgbClr val="000000">
                  <a:alpha val="100000"/>
                </a:srgbClr>
              </a:gs>
              <a:gs pos="100000">
                <a:srgbClr val="737373">
                  <a:alpha val="100000"/>
                </a:srgbClr>
              </a:gs>
            </a:gsLst>
            <a:lin ang="0"/>
          </a:grad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822261"/>
            <a:ext cx="18288000" cy="206439"/>
            <a:chOff x="0" y="0"/>
            <a:chExt cx="24384000" cy="275252"/>
          </a:xfrm>
        </p:grpSpPr>
        <p:sp>
          <p:nvSpPr>
            <p:cNvPr name="AutoShape 5" id="5"/>
            <p:cNvSpPr/>
            <p:nvPr/>
          </p:nvSpPr>
          <p:spPr>
            <a:xfrm rot="-10800000">
              <a:off x="0" y="0"/>
              <a:ext cx="2124278" cy="275252"/>
            </a:xfrm>
            <a:prstGeom prst="rect">
              <a:avLst/>
            </a:prstGeom>
            <a:solidFill>
              <a:srgbClr val="202020"/>
            </a:solidFill>
          </p:spPr>
        </p:sp>
        <p:grpSp>
          <p:nvGrpSpPr>
            <p:cNvPr name="Group 6" id="6"/>
            <p:cNvGrpSpPr/>
            <p:nvPr/>
          </p:nvGrpSpPr>
          <p:grpSpPr>
            <a:xfrm rot="-10800000">
              <a:off x="2124278" y="18789"/>
              <a:ext cx="22259722" cy="237673"/>
              <a:chOff x="0" y="0"/>
              <a:chExt cx="53524916" cy="5715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255270"/>
                <a:ext cx="53524919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53524919">
                    <a:moveTo>
                      <a:pt x="53234084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53524919" y="69850"/>
                    </a:lnTo>
                    <a:lnTo>
                      <a:pt x="53524919" y="0"/>
                    </a:lnTo>
                    <a:close/>
                  </a:path>
                </a:pathLst>
              </a:custGeom>
              <a:solidFill>
                <a:srgbClr val="202020"/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0" y="9258300"/>
            <a:ext cx="18288000" cy="206439"/>
            <a:chOff x="0" y="0"/>
            <a:chExt cx="24384000" cy="275252"/>
          </a:xfrm>
        </p:grpSpPr>
        <p:sp>
          <p:nvSpPr>
            <p:cNvPr name="AutoShape 9" id="9"/>
            <p:cNvSpPr/>
            <p:nvPr/>
          </p:nvSpPr>
          <p:spPr>
            <a:xfrm rot="-10800000">
              <a:off x="22259722" y="0"/>
              <a:ext cx="2124278" cy="275252"/>
            </a:xfrm>
            <a:prstGeom prst="rect">
              <a:avLst/>
            </a:prstGeom>
            <a:solidFill>
              <a:srgbClr val="202020"/>
            </a:solidFill>
          </p:spPr>
        </p:sp>
        <p:grpSp>
          <p:nvGrpSpPr>
            <p:cNvPr name="Group 10" id="10"/>
            <p:cNvGrpSpPr/>
            <p:nvPr/>
          </p:nvGrpSpPr>
          <p:grpSpPr>
            <a:xfrm rot="-10800000">
              <a:off x="0" y="18789"/>
              <a:ext cx="22259722" cy="237673"/>
              <a:chOff x="0" y="0"/>
              <a:chExt cx="53524916" cy="5715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255270"/>
                <a:ext cx="53524919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53524919">
                    <a:moveTo>
                      <a:pt x="53234084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53524919" y="69850"/>
                    </a:lnTo>
                    <a:lnTo>
                      <a:pt x="53524919" y="0"/>
                    </a:lnTo>
                    <a:close/>
                  </a:path>
                </a:pathLst>
              </a:custGeom>
              <a:solidFill>
                <a:srgbClr val="202020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61194" y="1880248"/>
            <a:ext cx="10185794" cy="6526505"/>
            <a:chOff x="0" y="0"/>
            <a:chExt cx="1540999" cy="98738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40999" cy="987389"/>
            </a:xfrm>
            <a:custGeom>
              <a:avLst/>
              <a:gdLst/>
              <a:ahLst/>
              <a:cxnLst/>
              <a:rect r="r" b="b" t="t" l="l"/>
              <a:pathLst>
                <a:path h="987389" w="1540999">
                  <a:moveTo>
                    <a:pt x="6081" y="0"/>
                  </a:moveTo>
                  <a:lnTo>
                    <a:pt x="1534919" y="0"/>
                  </a:lnTo>
                  <a:cubicBezTo>
                    <a:pt x="1536531" y="0"/>
                    <a:pt x="1538078" y="641"/>
                    <a:pt x="1539218" y="1781"/>
                  </a:cubicBezTo>
                  <a:cubicBezTo>
                    <a:pt x="1540358" y="2921"/>
                    <a:pt x="1540999" y="4468"/>
                    <a:pt x="1540999" y="6081"/>
                  </a:cubicBezTo>
                  <a:lnTo>
                    <a:pt x="1540999" y="981308"/>
                  </a:lnTo>
                  <a:cubicBezTo>
                    <a:pt x="1540999" y="984666"/>
                    <a:pt x="1538277" y="987389"/>
                    <a:pt x="1534919" y="987389"/>
                  </a:cubicBezTo>
                  <a:lnTo>
                    <a:pt x="6081" y="987389"/>
                  </a:lnTo>
                  <a:cubicBezTo>
                    <a:pt x="2722" y="987389"/>
                    <a:pt x="0" y="984666"/>
                    <a:pt x="0" y="981308"/>
                  </a:cubicBezTo>
                  <a:lnTo>
                    <a:pt x="0" y="6081"/>
                  </a:lnTo>
                  <a:cubicBezTo>
                    <a:pt x="0" y="4468"/>
                    <a:pt x="641" y="2921"/>
                    <a:pt x="1781" y="1781"/>
                  </a:cubicBezTo>
                  <a:cubicBezTo>
                    <a:pt x="2921" y="641"/>
                    <a:pt x="4468" y="0"/>
                    <a:pt x="6081" y="0"/>
                  </a:cubicBezTo>
                  <a:close/>
                </a:path>
              </a:pathLst>
            </a:custGeom>
            <a:blipFill>
              <a:blip r:embed="rId3"/>
              <a:stretch>
                <a:fillRect l="-178" t="0" r="-178" b="0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10359327" y="1885569"/>
            <a:ext cx="7832382" cy="6515863"/>
            <a:chOff x="0" y="0"/>
            <a:chExt cx="10443176" cy="8687817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10443176" cy="488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9600"/>
                </a:lnSpc>
              </a:pPr>
              <a:r>
                <a:rPr lang="en-US" sz="8000">
                  <a:solidFill>
                    <a:srgbClr val="111111"/>
                  </a:solidFill>
                  <a:latin typeface="Montserrat Classic Ultra-Bold"/>
                </a:rPr>
                <a:t>Customer Count by Sales Method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5600023"/>
              <a:ext cx="10443176" cy="3087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  <a:r>
                <a:rPr lang="en-US" sz="2199">
                  <a:solidFill>
                    <a:srgbClr val="111111"/>
                  </a:solidFill>
                  <a:latin typeface="Montserrat Classic"/>
                </a:rPr>
                <a:t>The graph shows the number of customers for the three sales methods. </a:t>
              </a:r>
            </a:p>
            <a:p>
              <a:pPr algn="r">
                <a:lnSpc>
                  <a:spcPts val="3079"/>
                </a:lnSpc>
              </a:pPr>
            </a:p>
            <a:p>
              <a:pPr algn="r">
                <a:lnSpc>
                  <a:spcPts val="3079"/>
                </a:lnSpc>
              </a:pPr>
              <a:r>
                <a:rPr lang="en-US" sz="2199">
                  <a:solidFill>
                    <a:srgbClr val="111111"/>
                  </a:solidFill>
                  <a:latin typeface="Montserrat Classic"/>
                </a:rPr>
                <a:t>Email brought in the most customers with over 7000.</a:t>
              </a:r>
            </a:p>
            <a:p>
              <a:pPr algn="r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111111"/>
                  </a:solidFill>
                  <a:latin typeface="Montserrat Classic"/>
                </a:rPr>
                <a:t>The combination of email and calls brought in the fewest customers, with around 3000.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55912" y="1716151"/>
            <a:ext cx="6854698" cy="6854698"/>
          </a:xfrm>
          <a:custGeom>
            <a:avLst/>
            <a:gdLst/>
            <a:ahLst/>
            <a:cxnLst/>
            <a:rect r="r" b="b" t="t" l="l"/>
            <a:pathLst>
              <a:path h="6854698" w="6854698">
                <a:moveTo>
                  <a:pt x="0" y="0"/>
                </a:moveTo>
                <a:lnTo>
                  <a:pt x="6854698" y="0"/>
                </a:lnTo>
                <a:lnTo>
                  <a:pt x="6854698" y="6854698"/>
                </a:lnTo>
                <a:lnTo>
                  <a:pt x="0" y="68546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0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32431" y="2092670"/>
            <a:ext cx="6101660" cy="6101660"/>
          </a:xfrm>
          <a:custGeom>
            <a:avLst/>
            <a:gdLst/>
            <a:ahLst/>
            <a:cxnLst/>
            <a:rect r="r" b="b" t="t" l="l"/>
            <a:pathLst>
              <a:path h="6101660" w="6101660">
                <a:moveTo>
                  <a:pt x="0" y="0"/>
                </a:moveTo>
                <a:lnTo>
                  <a:pt x="6101660" y="0"/>
                </a:lnTo>
                <a:lnTo>
                  <a:pt x="6101660" y="6101660"/>
                </a:lnTo>
                <a:lnTo>
                  <a:pt x="0" y="61016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0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822261"/>
            <a:ext cx="18288000" cy="206439"/>
            <a:chOff x="0" y="0"/>
            <a:chExt cx="24384000" cy="275252"/>
          </a:xfrm>
        </p:grpSpPr>
        <p:sp>
          <p:nvSpPr>
            <p:cNvPr name="AutoShape 6" id="6"/>
            <p:cNvSpPr/>
            <p:nvPr/>
          </p:nvSpPr>
          <p:spPr>
            <a:xfrm rot="-10800000">
              <a:off x="0" y="0"/>
              <a:ext cx="2124278" cy="275252"/>
            </a:xfrm>
            <a:prstGeom prst="rect">
              <a:avLst/>
            </a:prstGeom>
            <a:solidFill>
              <a:srgbClr val="202020"/>
            </a:solidFill>
          </p:spPr>
        </p:sp>
        <p:grpSp>
          <p:nvGrpSpPr>
            <p:cNvPr name="Group 7" id="7"/>
            <p:cNvGrpSpPr/>
            <p:nvPr/>
          </p:nvGrpSpPr>
          <p:grpSpPr>
            <a:xfrm rot="-10800000">
              <a:off x="2124278" y="18789"/>
              <a:ext cx="22259722" cy="237673"/>
              <a:chOff x="0" y="0"/>
              <a:chExt cx="53524916" cy="5715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255270"/>
                <a:ext cx="53524919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53524919">
                    <a:moveTo>
                      <a:pt x="53234084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53524919" y="69850"/>
                    </a:lnTo>
                    <a:lnTo>
                      <a:pt x="53524919" y="0"/>
                    </a:lnTo>
                    <a:close/>
                  </a:path>
                </a:pathLst>
              </a:custGeom>
              <a:solidFill>
                <a:srgbClr val="202020"/>
              </a:solid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0" y="9258300"/>
            <a:ext cx="18288000" cy="206439"/>
            <a:chOff x="0" y="0"/>
            <a:chExt cx="24384000" cy="275252"/>
          </a:xfrm>
        </p:grpSpPr>
        <p:sp>
          <p:nvSpPr>
            <p:cNvPr name="AutoShape 10" id="10"/>
            <p:cNvSpPr/>
            <p:nvPr/>
          </p:nvSpPr>
          <p:spPr>
            <a:xfrm rot="-10800000">
              <a:off x="22259722" y="0"/>
              <a:ext cx="2124278" cy="275252"/>
            </a:xfrm>
            <a:prstGeom prst="rect">
              <a:avLst/>
            </a:prstGeom>
            <a:solidFill>
              <a:srgbClr val="202020"/>
            </a:solidFill>
          </p:spPr>
        </p:sp>
        <p:grpSp>
          <p:nvGrpSpPr>
            <p:cNvPr name="Group 11" id="11"/>
            <p:cNvGrpSpPr/>
            <p:nvPr/>
          </p:nvGrpSpPr>
          <p:grpSpPr>
            <a:xfrm rot="-10800000">
              <a:off x="0" y="18789"/>
              <a:ext cx="22259722" cy="237673"/>
              <a:chOff x="0" y="0"/>
              <a:chExt cx="53524916" cy="5715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255270"/>
                <a:ext cx="53524919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53524919">
                    <a:moveTo>
                      <a:pt x="53234084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53524919" y="69850"/>
                    </a:lnTo>
                    <a:lnTo>
                      <a:pt x="53524919" y="0"/>
                    </a:lnTo>
                    <a:close/>
                  </a:path>
                </a:pathLst>
              </a:custGeom>
              <a:solidFill>
                <a:srgbClr val="202020"/>
              </a:solidFill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156184" y="2953829"/>
            <a:ext cx="7190386" cy="4769867"/>
            <a:chOff x="0" y="0"/>
            <a:chExt cx="9587181" cy="6359822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9525"/>
              <a:ext cx="9587181" cy="326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600"/>
                </a:lnSpc>
              </a:pPr>
              <a:r>
                <a:rPr lang="en-US" sz="8000">
                  <a:solidFill>
                    <a:srgbClr val="111111"/>
                  </a:solidFill>
                  <a:latin typeface="Montserrat Classic Ultra-Bold"/>
                </a:rPr>
                <a:t>Revenue Distribution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3531009"/>
              <a:ext cx="9587181" cy="181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39749" indent="-269875" lvl="1">
                <a:lnSpc>
                  <a:spcPts val="3749"/>
                </a:lnSpc>
                <a:buFont typeface="Arial"/>
                <a:buChar char="•"/>
              </a:pPr>
              <a:r>
                <a:rPr lang="en-US" sz="2499" u="none">
                  <a:solidFill>
                    <a:srgbClr val="111111"/>
                  </a:solidFill>
                  <a:latin typeface="Montserrat Classic"/>
                </a:rPr>
                <a:t>Most sales are around $90.</a:t>
              </a:r>
            </a:p>
            <a:p>
              <a:pPr algn="l" marL="539749" indent="-269875" lvl="1">
                <a:lnSpc>
                  <a:spcPts val="3749"/>
                </a:lnSpc>
                <a:buFont typeface="Arial"/>
                <a:buChar char="•"/>
              </a:pPr>
              <a:r>
                <a:rPr lang="en-US" sz="2499" u="none">
                  <a:solidFill>
                    <a:srgbClr val="111111"/>
                  </a:solidFill>
                  <a:latin typeface="Montserrat Classic"/>
                </a:rPr>
                <a:t>Right-skewed distribution with some high-revenue outliers.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5875529"/>
              <a:ext cx="9587181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272608" y="1977517"/>
            <a:ext cx="9882182" cy="6331967"/>
            <a:chOff x="0" y="0"/>
            <a:chExt cx="1540999" cy="98738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40999" cy="987389"/>
            </a:xfrm>
            <a:custGeom>
              <a:avLst/>
              <a:gdLst/>
              <a:ahLst/>
              <a:cxnLst/>
              <a:rect r="r" b="b" t="t" l="l"/>
              <a:pathLst>
                <a:path h="987389" w="1540999">
                  <a:moveTo>
                    <a:pt x="6267" y="0"/>
                  </a:moveTo>
                  <a:lnTo>
                    <a:pt x="1534732" y="0"/>
                  </a:lnTo>
                  <a:cubicBezTo>
                    <a:pt x="1536394" y="0"/>
                    <a:pt x="1537988" y="660"/>
                    <a:pt x="1539164" y="1836"/>
                  </a:cubicBezTo>
                  <a:cubicBezTo>
                    <a:pt x="1540339" y="3011"/>
                    <a:pt x="1540999" y="4605"/>
                    <a:pt x="1540999" y="6267"/>
                  </a:cubicBezTo>
                  <a:lnTo>
                    <a:pt x="1540999" y="981121"/>
                  </a:lnTo>
                  <a:cubicBezTo>
                    <a:pt x="1540999" y="984583"/>
                    <a:pt x="1538193" y="987389"/>
                    <a:pt x="1534732" y="987389"/>
                  </a:cubicBezTo>
                  <a:lnTo>
                    <a:pt x="6267" y="987389"/>
                  </a:lnTo>
                  <a:cubicBezTo>
                    <a:pt x="2806" y="987389"/>
                    <a:pt x="0" y="984583"/>
                    <a:pt x="0" y="981121"/>
                  </a:cubicBezTo>
                  <a:lnTo>
                    <a:pt x="0" y="6267"/>
                  </a:lnTo>
                  <a:cubicBezTo>
                    <a:pt x="0" y="2806"/>
                    <a:pt x="2806" y="0"/>
                    <a:pt x="6267" y="0"/>
                  </a:cubicBezTo>
                  <a:close/>
                </a:path>
              </a:pathLst>
            </a:custGeom>
            <a:blipFill>
              <a:blip r:embed="rId5"/>
              <a:stretch>
                <a:fillRect l="-178" t="0" r="-178" b="0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55912" y="1716151"/>
            <a:ext cx="6854698" cy="6854698"/>
          </a:xfrm>
          <a:custGeom>
            <a:avLst/>
            <a:gdLst/>
            <a:ahLst/>
            <a:cxnLst/>
            <a:rect r="r" b="b" t="t" l="l"/>
            <a:pathLst>
              <a:path h="6854698" w="6854698">
                <a:moveTo>
                  <a:pt x="0" y="0"/>
                </a:moveTo>
                <a:lnTo>
                  <a:pt x="6854698" y="0"/>
                </a:lnTo>
                <a:lnTo>
                  <a:pt x="6854698" y="6854698"/>
                </a:lnTo>
                <a:lnTo>
                  <a:pt x="0" y="68546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0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32431" y="2092670"/>
            <a:ext cx="6101660" cy="6101660"/>
          </a:xfrm>
          <a:custGeom>
            <a:avLst/>
            <a:gdLst/>
            <a:ahLst/>
            <a:cxnLst/>
            <a:rect r="r" b="b" t="t" l="l"/>
            <a:pathLst>
              <a:path h="6101660" w="6101660">
                <a:moveTo>
                  <a:pt x="0" y="0"/>
                </a:moveTo>
                <a:lnTo>
                  <a:pt x="6101660" y="0"/>
                </a:lnTo>
                <a:lnTo>
                  <a:pt x="6101660" y="6101660"/>
                </a:lnTo>
                <a:lnTo>
                  <a:pt x="0" y="61016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0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822261"/>
            <a:ext cx="18288000" cy="206439"/>
            <a:chOff x="0" y="0"/>
            <a:chExt cx="24384000" cy="275252"/>
          </a:xfrm>
        </p:grpSpPr>
        <p:sp>
          <p:nvSpPr>
            <p:cNvPr name="AutoShape 6" id="6"/>
            <p:cNvSpPr/>
            <p:nvPr/>
          </p:nvSpPr>
          <p:spPr>
            <a:xfrm rot="-10800000">
              <a:off x="0" y="0"/>
              <a:ext cx="2124278" cy="275252"/>
            </a:xfrm>
            <a:prstGeom prst="rect">
              <a:avLst/>
            </a:prstGeom>
            <a:solidFill>
              <a:srgbClr val="202020"/>
            </a:solidFill>
          </p:spPr>
        </p:sp>
        <p:grpSp>
          <p:nvGrpSpPr>
            <p:cNvPr name="Group 7" id="7"/>
            <p:cNvGrpSpPr/>
            <p:nvPr/>
          </p:nvGrpSpPr>
          <p:grpSpPr>
            <a:xfrm rot="-10800000">
              <a:off x="2124278" y="18789"/>
              <a:ext cx="22259722" cy="237673"/>
              <a:chOff x="0" y="0"/>
              <a:chExt cx="53524916" cy="5715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255270"/>
                <a:ext cx="53524919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53524919">
                    <a:moveTo>
                      <a:pt x="53234084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53524919" y="69850"/>
                    </a:lnTo>
                    <a:lnTo>
                      <a:pt x="53524919" y="0"/>
                    </a:lnTo>
                    <a:close/>
                  </a:path>
                </a:pathLst>
              </a:custGeom>
              <a:solidFill>
                <a:srgbClr val="202020"/>
              </a:solid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0" y="9258300"/>
            <a:ext cx="18288000" cy="206439"/>
            <a:chOff x="0" y="0"/>
            <a:chExt cx="24384000" cy="275252"/>
          </a:xfrm>
        </p:grpSpPr>
        <p:sp>
          <p:nvSpPr>
            <p:cNvPr name="AutoShape 10" id="10"/>
            <p:cNvSpPr/>
            <p:nvPr/>
          </p:nvSpPr>
          <p:spPr>
            <a:xfrm rot="-10800000">
              <a:off x="22259722" y="0"/>
              <a:ext cx="2124278" cy="275252"/>
            </a:xfrm>
            <a:prstGeom prst="rect">
              <a:avLst/>
            </a:prstGeom>
            <a:solidFill>
              <a:srgbClr val="202020"/>
            </a:solidFill>
          </p:spPr>
        </p:sp>
        <p:grpSp>
          <p:nvGrpSpPr>
            <p:cNvPr name="Group 11" id="11"/>
            <p:cNvGrpSpPr/>
            <p:nvPr/>
          </p:nvGrpSpPr>
          <p:grpSpPr>
            <a:xfrm rot="-10800000">
              <a:off x="0" y="18789"/>
              <a:ext cx="22259722" cy="237673"/>
              <a:chOff x="0" y="0"/>
              <a:chExt cx="53524916" cy="5715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255270"/>
                <a:ext cx="53524919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53524919">
                    <a:moveTo>
                      <a:pt x="53234084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53524919" y="69850"/>
                    </a:lnTo>
                    <a:lnTo>
                      <a:pt x="53524919" y="0"/>
                    </a:lnTo>
                    <a:close/>
                  </a:path>
                </a:pathLst>
              </a:custGeom>
              <a:solidFill>
                <a:srgbClr val="202020"/>
              </a:solidFill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8080027" y="1279408"/>
            <a:ext cx="10042667" cy="7728185"/>
            <a:chOff x="0" y="0"/>
            <a:chExt cx="1566025" cy="12051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66025" cy="1205111"/>
            </a:xfrm>
            <a:custGeom>
              <a:avLst/>
              <a:gdLst/>
              <a:ahLst/>
              <a:cxnLst/>
              <a:rect r="r" b="b" t="t" l="l"/>
              <a:pathLst>
                <a:path h="1205111" w="1566025">
                  <a:moveTo>
                    <a:pt x="6167" y="0"/>
                  </a:moveTo>
                  <a:lnTo>
                    <a:pt x="1559857" y="0"/>
                  </a:lnTo>
                  <a:cubicBezTo>
                    <a:pt x="1561493" y="0"/>
                    <a:pt x="1563062" y="650"/>
                    <a:pt x="1564218" y="1806"/>
                  </a:cubicBezTo>
                  <a:cubicBezTo>
                    <a:pt x="1565375" y="2963"/>
                    <a:pt x="1566025" y="4532"/>
                    <a:pt x="1566025" y="6167"/>
                  </a:cubicBezTo>
                  <a:lnTo>
                    <a:pt x="1566025" y="1198944"/>
                  </a:lnTo>
                  <a:cubicBezTo>
                    <a:pt x="1566025" y="1200579"/>
                    <a:pt x="1565375" y="1202148"/>
                    <a:pt x="1564218" y="1203305"/>
                  </a:cubicBezTo>
                  <a:cubicBezTo>
                    <a:pt x="1563062" y="1204461"/>
                    <a:pt x="1561493" y="1205111"/>
                    <a:pt x="1559857" y="1205111"/>
                  </a:cubicBezTo>
                  <a:lnTo>
                    <a:pt x="6167" y="1205111"/>
                  </a:lnTo>
                  <a:cubicBezTo>
                    <a:pt x="4532" y="1205111"/>
                    <a:pt x="2963" y="1204461"/>
                    <a:pt x="1806" y="1203305"/>
                  </a:cubicBezTo>
                  <a:cubicBezTo>
                    <a:pt x="650" y="1202148"/>
                    <a:pt x="0" y="1200579"/>
                    <a:pt x="0" y="1198944"/>
                  </a:cubicBezTo>
                  <a:lnTo>
                    <a:pt x="0" y="6167"/>
                  </a:lnTo>
                  <a:cubicBezTo>
                    <a:pt x="0" y="4532"/>
                    <a:pt x="650" y="2963"/>
                    <a:pt x="1806" y="1806"/>
                  </a:cubicBezTo>
                  <a:cubicBezTo>
                    <a:pt x="2963" y="650"/>
                    <a:pt x="4532" y="0"/>
                    <a:pt x="6167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1242" r="0" b="-1242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112339" y="1269883"/>
            <a:ext cx="7832325" cy="366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8000">
                <a:solidFill>
                  <a:srgbClr val="111111"/>
                </a:solidFill>
                <a:latin typeface="Montserrat Classic Ultra-Bold"/>
              </a:rPr>
              <a:t>Spread of Revenue per Sales Method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0" y="6042139"/>
            <a:ext cx="7832325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111111"/>
                </a:solidFill>
                <a:latin typeface="Montserrat Classic"/>
              </a:rPr>
              <a:t>Email + Call makes the most money on average but has the most ups and downs.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2339" y="6918439"/>
            <a:ext cx="7832325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</a:p>
          <a:p>
            <a:pPr algn="l" marL="0" indent="0" lvl="0">
              <a:lnSpc>
                <a:spcPts val="3079"/>
              </a:lnSpc>
            </a:pPr>
            <a:r>
              <a:rPr lang="en-US" sz="2199">
                <a:solidFill>
                  <a:srgbClr val="111111"/>
                </a:solidFill>
                <a:latin typeface="Montserrat Classic"/>
              </a:rPr>
              <a:t>Both email and call methods separately make less revenue on average and are more steady, with fewer unusual amounts.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2339" y="5058768"/>
            <a:ext cx="7832325" cy="79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  <a:spcBef>
                <a:spcPct val="0"/>
              </a:spcBef>
            </a:pPr>
            <a:r>
              <a:rPr lang="en-US" sz="2199">
                <a:solidFill>
                  <a:srgbClr val="111111"/>
                </a:solidFill>
                <a:latin typeface="Montserrat Classic"/>
              </a:rPr>
              <a:t>The box plot shows how much money each sales method makes.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55912" y="1716151"/>
            <a:ext cx="6854698" cy="6854698"/>
          </a:xfrm>
          <a:custGeom>
            <a:avLst/>
            <a:gdLst/>
            <a:ahLst/>
            <a:cxnLst/>
            <a:rect r="r" b="b" t="t" l="l"/>
            <a:pathLst>
              <a:path h="6854698" w="6854698">
                <a:moveTo>
                  <a:pt x="0" y="0"/>
                </a:moveTo>
                <a:lnTo>
                  <a:pt x="6854698" y="0"/>
                </a:lnTo>
                <a:lnTo>
                  <a:pt x="6854698" y="6854698"/>
                </a:lnTo>
                <a:lnTo>
                  <a:pt x="0" y="68546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0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32431" y="2092670"/>
            <a:ext cx="6101660" cy="6101660"/>
          </a:xfrm>
          <a:custGeom>
            <a:avLst/>
            <a:gdLst/>
            <a:ahLst/>
            <a:cxnLst/>
            <a:rect r="r" b="b" t="t" l="l"/>
            <a:pathLst>
              <a:path h="6101660" w="6101660">
                <a:moveTo>
                  <a:pt x="0" y="0"/>
                </a:moveTo>
                <a:lnTo>
                  <a:pt x="6101660" y="0"/>
                </a:lnTo>
                <a:lnTo>
                  <a:pt x="6101660" y="6101660"/>
                </a:lnTo>
                <a:lnTo>
                  <a:pt x="0" y="61016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0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822261"/>
            <a:ext cx="18288000" cy="206439"/>
            <a:chOff x="0" y="0"/>
            <a:chExt cx="24384000" cy="275252"/>
          </a:xfrm>
        </p:grpSpPr>
        <p:sp>
          <p:nvSpPr>
            <p:cNvPr name="AutoShape 6" id="6"/>
            <p:cNvSpPr/>
            <p:nvPr/>
          </p:nvSpPr>
          <p:spPr>
            <a:xfrm rot="-10800000">
              <a:off x="0" y="0"/>
              <a:ext cx="2124278" cy="275252"/>
            </a:xfrm>
            <a:prstGeom prst="rect">
              <a:avLst/>
            </a:prstGeom>
            <a:solidFill>
              <a:srgbClr val="202020"/>
            </a:solidFill>
          </p:spPr>
        </p:sp>
        <p:grpSp>
          <p:nvGrpSpPr>
            <p:cNvPr name="Group 7" id="7"/>
            <p:cNvGrpSpPr/>
            <p:nvPr/>
          </p:nvGrpSpPr>
          <p:grpSpPr>
            <a:xfrm rot="-10800000">
              <a:off x="2124278" y="18789"/>
              <a:ext cx="22259722" cy="237673"/>
              <a:chOff x="0" y="0"/>
              <a:chExt cx="53524916" cy="5715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255270"/>
                <a:ext cx="53524919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53524919">
                    <a:moveTo>
                      <a:pt x="53234084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53524919" y="69850"/>
                    </a:lnTo>
                    <a:lnTo>
                      <a:pt x="53524919" y="0"/>
                    </a:lnTo>
                    <a:close/>
                  </a:path>
                </a:pathLst>
              </a:custGeom>
              <a:solidFill>
                <a:srgbClr val="202020"/>
              </a:solid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0" y="9258300"/>
            <a:ext cx="18288000" cy="206439"/>
            <a:chOff x="0" y="0"/>
            <a:chExt cx="24384000" cy="275252"/>
          </a:xfrm>
        </p:grpSpPr>
        <p:sp>
          <p:nvSpPr>
            <p:cNvPr name="AutoShape 10" id="10"/>
            <p:cNvSpPr/>
            <p:nvPr/>
          </p:nvSpPr>
          <p:spPr>
            <a:xfrm rot="-10800000">
              <a:off x="22259722" y="0"/>
              <a:ext cx="2124278" cy="275252"/>
            </a:xfrm>
            <a:prstGeom prst="rect">
              <a:avLst/>
            </a:prstGeom>
            <a:solidFill>
              <a:srgbClr val="202020"/>
            </a:solidFill>
          </p:spPr>
        </p:sp>
        <p:grpSp>
          <p:nvGrpSpPr>
            <p:cNvPr name="Group 11" id="11"/>
            <p:cNvGrpSpPr/>
            <p:nvPr/>
          </p:nvGrpSpPr>
          <p:grpSpPr>
            <a:xfrm rot="-10800000">
              <a:off x="0" y="18789"/>
              <a:ext cx="22259722" cy="237673"/>
              <a:chOff x="0" y="0"/>
              <a:chExt cx="53524916" cy="5715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255270"/>
                <a:ext cx="53524919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53524919">
                    <a:moveTo>
                      <a:pt x="53234084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53524919" y="69850"/>
                    </a:lnTo>
                    <a:lnTo>
                      <a:pt x="53524919" y="0"/>
                    </a:lnTo>
                    <a:close/>
                  </a:path>
                </a:pathLst>
              </a:custGeom>
              <a:solidFill>
                <a:srgbClr val="202020"/>
              </a:solidFill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8096075" y="1725331"/>
            <a:ext cx="10042667" cy="6845518"/>
            <a:chOff x="0" y="0"/>
            <a:chExt cx="1566025" cy="106747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66025" cy="1067471"/>
            </a:xfrm>
            <a:custGeom>
              <a:avLst/>
              <a:gdLst/>
              <a:ahLst/>
              <a:cxnLst/>
              <a:rect r="r" b="b" t="t" l="l"/>
              <a:pathLst>
                <a:path h="1067471" w="1566025">
                  <a:moveTo>
                    <a:pt x="6167" y="0"/>
                  </a:moveTo>
                  <a:lnTo>
                    <a:pt x="1559857" y="0"/>
                  </a:lnTo>
                  <a:cubicBezTo>
                    <a:pt x="1561493" y="0"/>
                    <a:pt x="1563062" y="650"/>
                    <a:pt x="1564218" y="1806"/>
                  </a:cubicBezTo>
                  <a:cubicBezTo>
                    <a:pt x="1565375" y="2963"/>
                    <a:pt x="1566025" y="4532"/>
                    <a:pt x="1566025" y="6167"/>
                  </a:cubicBezTo>
                  <a:lnTo>
                    <a:pt x="1566025" y="1061303"/>
                  </a:lnTo>
                  <a:cubicBezTo>
                    <a:pt x="1566025" y="1062939"/>
                    <a:pt x="1565375" y="1064508"/>
                    <a:pt x="1564218" y="1065664"/>
                  </a:cubicBezTo>
                  <a:cubicBezTo>
                    <a:pt x="1563062" y="1066821"/>
                    <a:pt x="1561493" y="1067471"/>
                    <a:pt x="1559857" y="1067471"/>
                  </a:cubicBezTo>
                  <a:lnTo>
                    <a:pt x="6167" y="1067471"/>
                  </a:lnTo>
                  <a:cubicBezTo>
                    <a:pt x="4532" y="1067471"/>
                    <a:pt x="2963" y="1066821"/>
                    <a:pt x="1806" y="1065664"/>
                  </a:cubicBezTo>
                  <a:cubicBezTo>
                    <a:pt x="650" y="1064508"/>
                    <a:pt x="0" y="1062939"/>
                    <a:pt x="0" y="1061303"/>
                  </a:cubicBezTo>
                  <a:lnTo>
                    <a:pt x="0" y="6167"/>
                  </a:lnTo>
                  <a:cubicBezTo>
                    <a:pt x="0" y="4532"/>
                    <a:pt x="650" y="2963"/>
                    <a:pt x="1806" y="1806"/>
                  </a:cubicBezTo>
                  <a:cubicBezTo>
                    <a:pt x="2963" y="650"/>
                    <a:pt x="4532" y="0"/>
                    <a:pt x="6167" y="0"/>
                  </a:cubicBezTo>
                  <a:close/>
                </a:path>
              </a:pathLst>
            </a:custGeom>
            <a:blipFill>
              <a:blip r:embed="rId5"/>
              <a:stretch>
                <a:fillRect l="-35" t="0" r="-35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0" y="1715806"/>
            <a:ext cx="7867624" cy="249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75"/>
              </a:lnSpc>
            </a:pPr>
            <a:r>
              <a:rPr lang="en-US" sz="8146">
                <a:solidFill>
                  <a:srgbClr val="111111"/>
                </a:solidFill>
                <a:latin typeface="Montserrat Classic Ultra-Bold"/>
              </a:rPr>
              <a:t>Revenue Over Time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2339" y="5652932"/>
            <a:ext cx="7867624" cy="939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9627" indent="-274814" lvl="1">
              <a:lnSpc>
                <a:spcPts val="3818"/>
              </a:lnSpc>
              <a:buFont typeface="Arial"/>
              <a:buChar char="•"/>
            </a:pPr>
            <a:r>
              <a:rPr lang="en-US" sz="2545">
                <a:solidFill>
                  <a:srgbClr val="111111"/>
                </a:solidFill>
                <a:latin typeface="Montserrat Classic"/>
              </a:rPr>
              <a:t>Email strong initially.</a:t>
            </a:r>
          </a:p>
          <a:p>
            <a:pPr algn="l" marL="549627" indent="-274814" lvl="1">
              <a:lnSpc>
                <a:spcPts val="3818"/>
              </a:lnSpc>
              <a:buFont typeface="Arial"/>
              <a:buChar char="•"/>
            </a:pPr>
            <a:r>
              <a:rPr lang="en-US" sz="2545">
                <a:solidFill>
                  <a:srgbClr val="111111"/>
                </a:solidFill>
                <a:latin typeface="Montserrat Classic"/>
              </a:rPr>
              <a:t>Email + Call</a:t>
            </a:r>
            <a:r>
              <a:rPr lang="en-US" sz="2545">
                <a:solidFill>
                  <a:srgbClr val="111111"/>
                </a:solidFill>
                <a:latin typeface="Montserrat Classic"/>
              </a:rPr>
              <a:t> method has gained effectiveness.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8451" y="7139729"/>
            <a:ext cx="7867624" cy="1183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36"/>
              </a:lnSpc>
            </a:pPr>
            <a:r>
              <a:rPr lang="en-US" sz="2240">
                <a:solidFill>
                  <a:srgbClr val="111111"/>
                </a:solidFill>
                <a:latin typeface="Montserrat Classic"/>
              </a:rPr>
              <a:t>While the email method started off the strongest, combining email and calls became more effective over time, especially in the last two weeks.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2339" y="4323969"/>
            <a:ext cx="7867624" cy="819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240">
                <a:solidFill>
                  <a:srgbClr val="111111"/>
                </a:solidFill>
                <a:latin typeface="Montserrat Classic"/>
              </a:rPr>
              <a:t>The graph shows the revenue generated by three different sales methods over six weeks.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55912" y="1716151"/>
            <a:ext cx="6854698" cy="6854698"/>
          </a:xfrm>
          <a:custGeom>
            <a:avLst/>
            <a:gdLst/>
            <a:ahLst/>
            <a:cxnLst/>
            <a:rect r="r" b="b" t="t" l="l"/>
            <a:pathLst>
              <a:path h="6854698" w="6854698">
                <a:moveTo>
                  <a:pt x="0" y="0"/>
                </a:moveTo>
                <a:lnTo>
                  <a:pt x="6854698" y="0"/>
                </a:lnTo>
                <a:lnTo>
                  <a:pt x="6854698" y="6854698"/>
                </a:lnTo>
                <a:lnTo>
                  <a:pt x="0" y="68546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0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32431" y="2092670"/>
            <a:ext cx="6101660" cy="6101660"/>
          </a:xfrm>
          <a:custGeom>
            <a:avLst/>
            <a:gdLst/>
            <a:ahLst/>
            <a:cxnLst/>
            <a:rect r="r" b="b" t="t" l="l"/>
            <a:pathLst>
              <a:path h="6101660" w="6101660">
                <a:moveTo>
                  <a:pt x="0" y="0"/>
                </a:moveTo>
                <a:lnTo>
                  <a:pt x="6101660" y="0"/>
                </a:lnTo>
                <a:lnTo>
                  <a:pt x="6101660" y="6101660"/>
                </a:lnTo>
                <a:lnTo>
                  <a:pt x="0" y="61016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0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822261"/>
            <a:ext cx="18288000" cy="206439"/>
            <a:chOff x="0" y="0"/>
            <a:chExt cx="24384000" cy="275252"/>
          </a:xfrm>
        </p:grpSpPr>
        <p:sp>
          <p:nvSpPr>
            <p:cNvPr name="AutoShape 6" id="6"/>
            <p:cNvSpPr/>
            <p:nvPr/>
          </p:nvSpPr>
          <p:spPr>
            <a:xfrm rot="-10800000">
              <a:off x="0" y="0"/>
              <a:ext cx="2124278" cy="275252"/>
            </a:xfrm>
            <a:prstGeom prst="rect">
              <a:avLst/>
            </a:prstGeom>
            <a:solidFill>
              <a:srgbClr val="202020"/>
            </a:solidFill>
          </p:spPr>
        </p:sp>
        <p:grpSp>
          <p:nvGrpSpPr>
            <p:cNvPr name="Group 7" id="7"/>
            <p:cNvGrpSpPr/>
            <p:nvPr/>
          </p:nvGrpSpPr>
          <p:grpSpPr>
            <a:xfrm rot="-10800000">
              <a:off x="2124278" y="18789"/>
              <a:ext cx="22259722" cy="237673"/>
              <a:chOff x="0" y="0"/>
              <a:chExt cx="53524916" cy="5715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255270"/>
                <a:ext cx="53524919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53524919">
                    <a:moveTo>
                      <a:pt x="53234084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53524919" y="69850"/>
                    </a:lnTo>
                    <a:lnTo>
                      <a:pt x="53524919" y="0"/>
                    </a:lnTo>
                    <a:close/>
                  </a:path>
                </a:pathLst>
              </a:custGeom>
              <a:solidFill>
                <a:srgbClr val="202020"/>
              </a:solid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0" y="9258300"/>
            <a:ext cx="18288000" cy="206439"/>
            <a:chOff x="0" y="0"/>
            <a:chExt cx="24384000" cy="275252"/>
          </a:xfrm>
        </p:grpSpPr>
        <p:sp>
          <p:nvSpPr>
            <p:cNvPr name="AutoShape 10" id="10"/>
            <p:cNvSpPr/>
            <p:nvPr/>
          </p:nvSpPr>
          <p:spPr>
            <a:xfrm rot="-10800000">
              <a:off x="22259722" y="0"/>
              <a:ext cx="2124278" cy="275252"/>
            </a:xfrm>
            <a:prstGeom prst="rect">
              <a:avLst/>
            </a:prstGeom>
            <a:solidFill>
              <a:srgbClr val="202020"/>
            </a:solidFill>
          </p:spPr>
        </p:sp>
        <p:grpSp>
          <p:nvGrpSpPr>
            <p:cNvPr name="Group 11" id="11"/>
            <p:cNvGrpSpPr/>
            <p:nvPr/>
          </p:nvGrpSpPr>
          <p:grpSpPr>
            <a:xfrm rot="-10800000">
              <a:off x="0" y="18789"/>
              <a:ext cx="22259722" cy="237673"/>
              <a:chOff x="0" y="0"/>
              <a:chExt cx="53524916" cy="5715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255270"/>
                <a:ext cx="53524919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53524919">
                    <a:moveTo>
                      <a:pt x="53234084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53524919" y="69850"/>
                    </a:lnTo>
                    <a:lnTo>
                      <a:pt x="53524919" y="0"/>
                    </a:lnTo>
                    <a:close/>
                  </a:path>
                </a:pathLst>
              </a:custGeom>
              <a:solidFill>
                <a:srgbClr val="202020"/>
              </a:solidFill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7550427" y="1720741"/>
            <a:ext cx="10556218" cy="6845518"/>
            <a:chOff x="0" y="0"/>
            <a:chExt cx="1646106" cy="106747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46107" cy="1067471"/>
            </a:xfrm>
            <a:custGeom>
              <a:avLst/>
              <a:gdLst/>
              <a:ahLst/>
              <a:cxnLst/>
              <a:rect r="r" b="b" t="t" l="l"/>
              <a:pathLst>
                <a:path h="1067471" w="1646107">
                  <a:moveTo>
                    <a:pt x="5867" y="0"/>
                  </a:moveTo>
                  <a:lnTo>
                    <a:pt x="1640239" y="0"/>
                  </a:lnTo>
                  <a:cubicBezTo>
                    <a:pt x="1641795" y="0"/>
                    <a:pt x="1643288" y="618"/>
                    <a:pt x="1644388" y="1718"/>
                  </a:cubicBezTo>
                  <a:cubicBezTo>
                    <a:pt x="1645488" y="2819"/>
                    <a:pt x="1646107" y="4311"/>
                    <a:pt x="1646107" y="5867"/>
                  </a:cubicBezTo>
                  <a:lnTo>
                    <a:pt x="1646107" y="1061603"/>
                  </a:lnTo>
                  <a:cubicBezTo>
                    <a:pt x="1646107" y="1063159"/>
                    <a:pt x="1645488" y="1064652"/>
                    <a:pt x="1644388" y="1065752"/>
                  </a:cubicBezTo>
                  <a:cubicBezTo>
                    <a:pt x="1643288" y="1066852"/>
                    <a:pt x="1641795" y="1067471"/>
                    <a:pt x="1640239" y="1067471"/>
                  </a:cubicBezTo>
                  <a:lnTo>
                    <a:pt x="5867" y="1067471"/>
                  </a:lnTo>
                  <a:cubicBezTo>
                    <a:pt x="4311" y="1067471"/>
                    <a:pt x="2819" y="1066852"/>
                    <a:pt x="1718" y="1065752"/>
                  </a:cubicBezTo>
                  <a:cubicBezTo>
                    <a:pt x="618" y="1064652"/>
                    <a:pt x="0" y="1063159"/>
                    <a:pt x="0" y="1061603"/>
                  </a:cubicBezTo>
                  <a:lnTo>
                    <a:pt x="0" y="5867"/>
                  </a:lnTo>
                  <a:cubicBezTo>
                    <a:pt x="0" y="4311"/>
                    <a:pt x="618" y="2819"/>
                    <a:pt x="1718" y="1718"/>
                  </a:cubicBezTo>
                  <a:cubicBezTo>
                    <a:pt x="2819" y="618"/>
                    <a:pt x="4311" y="0"/>
                    <a:pt x="5867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217" r="0" b="-217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96291" y="1706626"/>
            <a:ext cx="7321975" cy="249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75"/>
              </a:lnSpc>
            </a:pPr>
            <a:r>
              <a:rPr lang="en-US" sz="8146">
                <a:solidFill>
                  <a:srgbClr val="111111"/>
                </a:solidFill>
                <a:latin typeface="Montserrat Classic Ultra-Bold"/>
              </a:rPr>
              <a:t>Sales Efficiency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291" y="5542567"/>
            <a:ext cx="7321975" cy="1414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9627" indent="-274814" lvl="1">
              <a:lnSpc>
                <a:spcPts val="3818"/>
              </a:lnSpc>
              <a:buFont typeface="Arial"/>
              <a:buChar char="•"/>
            </a:pPr>
            <a:r>
              <a:rPr lang="en-US" sz="2545">
                <a:solidFill>
                  <a:srgbClr val="111111"/>
                </a:solidFill>
                <a:latin typeface="Montserrat Classic"/>
              </a:rPr>
              <a:t>Email + Call: $13.98 revenue per unit.</a:t>
            </a:r>
          </a:p>
          <a:p>
            <a:pPr algn="l" marL="549627" indent="-274814" lvl="1">
              <a:lnSpc>
                <a:spcPts val="3818"/>
              </a:lnSpc>
              <a:buFont typeface="Arial"/>
              <a:buChar char="•"/>
            </a:pPr>
            <a:r>
              <a:rPr lang="en-US" sz="2545">
                <a:solidFill>
                  <a:srgbClr val="111111"/>
                </a:solidFill>
                <a:latin typeface="Montserrat Classic"/>
              </a:rPr>
              <a:t>Email: $9.93 revenue per unit.</a:t>
            </a:r>
          </a:p>
          <a:p>
            <a:pPr algn="l" marL="549627" indent="-274814" lvl="1">
              <a:lnSpc>
                <a:spcPts val="3818"/>
              </a:lnSpc>
              <a:buFont typeface="Arial"/>
              <a:buChar char="•"/>
            </a:pPr>
            <a:r>
              <a:rPr lang="en-US" sz="2545">
                <a:solidFill>
                  <a:srgbClr val="111111"/>
                </a:solidFill>
                <a:latin typeface="Montserrat Classic"/>
              </a:rPr>
              <a:t>Call: $5.17 revenue per unit.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6291" y="7377931"/>
            <a:ext cx="7321975" cy="1183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36"/>
              </a:lnSpc>
            </a:pPr>
            <a:r>
              <a:rPr lang="en-US" sz="2240">
                <a:solidFill>
                  <a:srgbClr val="111111"/>
                </a:solidFill>
                <a:latin typeface="Montserrat Classic"/>
              </a:rPr>
              <a:t>The graph shows Email + Calls exhibit the highest efficiency, with emails ranking second and calls trailing behind in last place.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6291" y="4340303"/>
            <a:ext cx="7321975" cy="819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240">
                <a:solidFill>
                  <a:srgbClr val="111111"/>
                </a:solidFill>
                <a:latin typeface="Montserrat Classic"/>
              </a:rPr>
              <a:t>The sales efficiency metric is calculated by total revenue divided by number of units sold.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DAGGurFCjtM</dc:identifier>
  <dcterms:modified xsi:type="dcterms:W3CDTF">2011-08-01T06:04:30Z</dcterms:modified>
  <cp:revision>1</cp:revision>
  <dc:title>Sales Strategy Analysis for New Office Stationery</dc:title>
</cp:coreProperties>
</file>