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89" r:id="rId4"/>
    <p:sldId id="263" r:id="rId5"/>
    <p:sldId id="258" r:id="rId6"/>
    <p:sldId id="301" r:id="rId7"/>
    <p:sldId id="259" r:id="rId8"/>
    <p:sldId id="260" r:id="rId9"/>
    <p:sldId id="290" r:id="rId10"/>
    <p:sldId id="287" r:id="rId11"/>
    <p:sldId id="300" r:id="rId12"/>
    <p:sldId id="257" r:id="rId13"/>
    <p:sldId id="262" r:id="rId14"/>
    <p:sldId id="279" r:id="rId15"/>
    <p:sldId id="286" r:id="rId16"/>
    <p:sldId id="325" r:id="rId17"/>
    <p:sldId id="327" r:id="rId18"/>
    <p:sldId id="326" r:id="rId19"/>
    <p:sldId id="328" r:id="rId20"/>
    <p:sldId id="329" r:id="rId21"/>
    <p:sldId id="331" r:id="rId22"/>
    <p:sldId id="270" r:id="rId23"/>
    <p:sldId id="266" r:id="rId24"/>
    <p:sldId id="269" r:id="rId25"/>
    <p:sldId id="272" r:id="rId26"/>
    <p:sldId id="274" r:id="rId27"/>
    <p:sldId id="276" r:id="rId28"/>
    <p:sldId id="330" r:id="rId29"/>
    <p:sldId id="291" r:id="rId30"/>
    <p:sldId id="292" r:id="rId31"/>
    <p:sldId id="295" r:id="rId32"/>
    <p:sldId id="294" r:id="rId33"/>
    <p:sldId id="293" r:id="rId34"/>
    <p:sldId id="296" r:id="rId35"/>
    <p:sldId id="275" r:id="rId36"/>
    <p:sldId id="273" r:id="rId37"/>
    <p:sldId id="271" r:id="rId38"/>
    <p:sldId id="267" r:id="rId39"/>
    <p:sldId id="277" r:id="rId40"/>
    <p:sldId id="278" r:id="rId41"/>
    <p:sldId id="268" r:id="rId42"/>
    <p:sldId id="332" r:id="rId43"/>
    <p:sldId id="280" r:id="rId44"/>
    <p:sldId id="281" r:id="rId45"/>
    <p:sldId id="282" r:id="rId46"/>
    <p:sldId id="283" r:id="rId47"/>
    <p:sldId id="284" r:id="rId48"/>
    <p:sldId id="285" r:id="rId49"/>
    <p:sldId id="334" r:id="rId50"/>
    <p:sldId id="302" r:id="rId51"/>
    <p:sldId id="303" r:id="rId52"/>
    <p:sldId id="304" r:id="rId53"/>
    <p:sldId id="306" r:id="rId54"/>
    <p:sldId id="305" r:id="rId55"/>
    <p:sldId id="307" r:id="rId56"/>
    <p:sldId id="308" r:id="rId57"/>
    <p:sldId id="309" r:id="rId58"/>
    <p:sldId id="310" r:id="rId59"/>
    <p:sldId id="311" r:id="rId60"/>
    <p:sldId id="333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3" r:id="rId71"/>
    <p:sldId id="322" r:id="rId72"/>
    <p:sldId id="335" r:id="rId73"/>
    <p:sldId id="261" r:id="rId74"/>
    <p:sldId id="264" r:id="rId75"/>
    <p:sldId id="265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FF85-D598-4AD3-B3CE-1BF4FC09592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FAE0-26C9-4114-9392-85FF554685F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4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FF85-D598-4AD3-B3CE-1BF4FC09592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FAE0-26C9-4114-9392-85FF5546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FF85-D598-4AD3-B3CE-1BF4FC09592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FAE0-26C9-4114-9392-85FF5546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87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FF85-D598-4AD3-B3CE-1BF4FC09592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FAE0-26C9-4114-9392-85FF554685F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2524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FF85-D598-4AD3-B3CE-1BF4FC09592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FAE0-26C9-4114-9392-85FF5546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05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FF85-D598-4AD3-B3CE-1BF4FC09592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FAE0-26C9-4114-9392-85FF554685F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191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FF85-D598-4AD3-B3CE-1BF4FC09592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FAE0-26C9-4114-9392-85FF5546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FF85-D598-4AD3-B3CE-1BF4FC09592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FAE0-26C9-4114-9392-85FF5546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02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FF85-D598-4AD3-B3CE-1BF4FC09592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FAE0-26C9-4114-9392-85FF5546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6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FF85-D598-4AD3-B3CE-1BF4FC09592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FAE0-26C9-4114-9392-85FF5546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FF85-D598-4AD3-B3CE-1BF4FC09592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FAE0-26C9-4114-9392-85FF5546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6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FF85-D598-4AD3-B3CE-1BF4FC09592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FAE0-26C9-4114-9392-85FF5546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FF85-D598-4AD3-B3CE-1BF4FC09592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FAE0-26C9-4114-9392-85FF5546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3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FF85-D598-4AD3-B3CE-1BF4FC09592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FAE0-26C9-4114-9392-85FF5546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1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FF85-D598-4AD3-B3CE-1BF4FC09592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FAE0-26C9-4114-9392-85FF5546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8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FF85-D598-4AD3-B3CE-1BF4FC09592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FAE0-26C9-4114-9392-85FF5546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6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FF85-D598-4AD3-B3CE-1BF4FC09592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6FAE0-26C9-4114-9392-85FF5546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6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946FF85-D598-4AD3-B3CE-1BF4FC095928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66FAE0-26C9-4114-9392-85FF5546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68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63AF-B7EE-49C4-B235-EA4CF5DE9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6886" y="685799"/>
            <a:ext cx="7077667" cy="4892676"/>
          </a:xfrm>
        </p:spPr>
        <p:txBody>
          <a:bodyPr anchor="ctr">
            <a:normAutofit/>
          </a:bodyPr>
          <a:lstStyle/>
          <a:p>
            <a:r>
              <a:rPr lang="en-US" dirty="0"/>
              <a:t>Election Presentation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AC055-60BC-7736-2DAB-8449D6EE8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685800"/>
            <a:ext cx="2888773" cy="4892675"/>
          </a:xfrm>
        </p:spPr>
        <p:txBody>
          <a:bodyPr anchor="ctr">
            <a:normAutofit/>
          </a:bodyPr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74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C5530E-85F5-4469-A5C9-54B113C1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077BB-A8CE-8C28-F6B7-95431386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654099" cy="353298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Mean Difference in age of Actual to Registered Voters 2020 (Top and Bottom 10)</a:t>
            </a:r>
          </a:p>
        </p:txBody>
      </p:sp>
      <p:sp useBgFill="1"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A9CEB52D-0D40-45E3-94F9-CDB2083A9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7EB202-DE79-4E39-BCF0-D9855DA1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F8FC51-F3B0-4D84-A367-A1470716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B3C3EDB-3DD5-4F8C-84C2-B598DB12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9DD3267-7A88-4810-94C1-0176A11D9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F7E30E-9755-4BB4-B799-15752AE27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0A74F5-C569-4A54-9AA8-8F85E9E7E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5789F9-2B6A-C0DA-50AE-18A960B95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414444"/>
              </p:ext>
            </p:extLst>
          </p:nvPr>
        </p:nvGraphicFramePr>
        <p:xfrm>
          <a:off x="1377712" y="1096963"/>
          <a:ext cx="5085241" cy="4333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467">
                  <a:extLst>
                    <a:ext uri="{9D8B030D-6E8A-4147-A177-3AD203B41FA5}">
                      <a16:colId xmlns:a16="http://schemas.microsoft.com/office/drawing/2014/main" val="2912083330"/>
                    </a:ext>
                  </a:extLst>
                </a:gridCol>
                <a:gridCol w="1197081">
                  <a:extLst>
                    <a:ext uri="{9D8B030D-6E8A-4147-A177-3AD203B41FA5}">
                      <a16:colId xmlns:a16="http://schemas.microsoft.com/office/drawing/2014/main" val="1079243893"/>
                    </a:ext>
                  </a:extLst>
                </a:gridCol>
                <a:gridCol w="696145">
                  <a:extLst>
                    <a:ext uri="{9D8B030D-6E8A-4147-A177-3AD203B41FA5}">
                      <a16:colId xmlns:a16="http://schemas.microsoft.com/office/drawing/2014/main" val="1904910355"/>
                    </a:ext>
                  </a:extLst>
                </a:gridCol>
                <a:gridCol w="997467">
                  <a:extLst>
                    <a:ext uri="{9D8B030D-6E8A-4147-A177-3AD203B41FA5}">
                      <a16:colId xmlns:a16="http://schemas.microsoft.com/office/drawing/2014/main" val="2328611436"/>
                    </a:ext>
                  </a:extLst>
                </a:gridCol>
                <a:gridCol w="1197081">
                  <a:extLst>
                    <a:ext uri="{9D8B030D-6E8A-4147-A177-3AD203B41FA5}">
                      <a16:colId xmlns:a16="http://schemas.microsoft.com/office/drawing/2014/main" val="1955995216"/>
                    </a:ext>
                  </a:extLst>
                </a:gridCol>
              </a:tblGrid>
              <a:tr h="570276">
                <a:tc>
                  <a:txBody>
                    <a:bodyPr/>
                    <a:lstStyle/>
                    <a:p>
                      <a:r>
                        <a:rPr lang="en-US" sz="1500"/>
                        <a:t>Precinct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Years Difference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Precinct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Years Difference</a:t>
                      </a:r>
                    </a:p>
                  </a:txBody>
                  <a:tcPr marL="62909" marR="62909" marT="38757" marB="38757"/>
                </a:tc>
                <a:extLst>
                  <a:ext uri="{0D108BD9-81ED-4DB2-BD59-A6C34878D82A}">
                    <a16:rowId xmlns:a16="http://schemas.microsoft.com/office/drawing/2014/main" val="3018812162"/>
                  </a:ext>
                </a:extLst>
              </a:tr>
              <a:tr h="342146">
                <a:tc>
                  <a:txBody>
                    <a:bodyPr/>
                    <a:lstStyle/>
                    <a:p>
                      <a:r>
                        <a:rPr lang="en-US" sz="1500"/>
                        <a:t>51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5.1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46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0.97</a:t>
                      </a:r>
                    </a:p>
                  </a:txBody>
                  <a:tcPr marL="62909" marR="62909" marT="38757" marB="38757"/>
                </a:tc>
                <a:extLst>
                  <a:ext uri="{0D108BD9-81ED-4DB2-BD59-A6C34878D82A}">
                    <a16:rowId xmlns:a16="http://schemas.microsoft.com/office/drawing/2014/main" val="3553383277"/>
                  </a:ext>
                </a:extLst>
              </a:tr>
              <a:tr h="342146">
                <a:tc>
                  <a:txBody>
                    <a:bodyPr/>
                    <a:lstStyle/>
                    <a:p>
                      <a:r>
                        <a:rPr lang="en-US" sz="1500"/>
                        <a:t>75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4.7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87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1.09</a:t>
                      </a:r>
                    </a:p>
                  </a:txBody>
                  <a:tcPr marL="62909" marR="62909" marT="38757" marB="38757"/>
                </a:tc>
                <a:extLst>
                  <a:ext uri="{0D108BD9-81ED-4DB2-BD59-A6C34878D82A}">
                    <a16:rowId xmlns:a16="http://schemas.microsoft.com/office/drawing/2014/main" val="1924098495"/>
                  </a:ext>
                </a:extLst>
              </a:tr>
              <a:tr h="342146">
                <a:tc>
                  <a:txBody>
                    <a:bodyPr/>
                    <a:lstStyle/>
                    <a:p>
                      <a:r>
                        <a:rPr lang="en-US" sz="1500"/>
                        <a:t>94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4.4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90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1.36</a:t>
                      </a:r>
                    </a:p>
                  </a:txBody>
                  <a:tcPr marL="62909" marR="62909" marT="38757" marB="38757"/>
                </a:tc>
                <a:extLst>
                  <a:ext uri="{0D108BD9-81ED-4DB2-BD59-A6C34878D82A}">
                    <a16:rowId xmlns:a16="http://schemas.microsoft.com/office/drawing/2014/main" val="3511215011"/>
                  </a:ext>
                </a:extLst>
              </a:tr>
              <a:tr h="342146">
                <a:tc>
                  <a:txBody>
                    <a:bodyPr/>
                    <a:lstStyle/>
                    <a:p>
                      <a:r>
                        <a:rPr lang="en-US" sz="1500"/>
                        <a:t>20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4.3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100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1.43</a:t>
                      </a:r>
                    </a:p>
                  </a:txBody>
                  <a:tcPr marL="62909" marR="62909" marT="38757" marB="38757"/>
                </a:tc>
                <a:extLst>
                  <a:ext uri="{0D108BD9-81ED-4DB2-BD59-A6C34878D82A}">
                    <a16:rowId xmlns:a16="http://schemas.microsoft.com/office/drawing/2014/main" val="3136672111"/>
                  </a:ext>
                </a:extLst>
              </a:tr>
              <a:tr h="342146">
                <a:tc>
                  <a:txBody>
                    <a:bodyPr/>
                    <a:lstStyle/>
                    <a:p>
                      <a:r>
                        <a:rPr lang="en-US" sz="1500"/>
                        <a:t>44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4.1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99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1.47</a:t>
                      </a:r>
                    </a:p>
                  </a:txBody>
                  <a:tcPr marL="62909" marR="62909" marT="38757" marB="38757"/>
                </a:tc>
                <a:extLst>
                  <a:ext uri="{0D108BD9-81ED-4DB2-BD59-A6C34878D82A}">
                    <a16:rowId xmlns:a16="http://schemas.microsoft.com/office/drawing/2014/main" val="3911064229"/>
                  </a:ext>
                </a:extLst>
              </a:tr>
              <a:tr h="342146">
                <a:tc>
                  <a:txBody>
                    <a:bodyPr/>
                    <a:lstStyle/>
                    <a:p>
                      <a:r>
                        <a:rPr lang="en-US" sz="1500"/>
                        <a:t>21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4.0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1.57</a:t>
                      </a:r>
                    </a:p>
                  </a:txBody>
                  <a:tcPr marL="62909" marR="62909" marT="38757" marB="38757"/>
                </a:tc>
                <a:extLst>
                  <a:ext uri="{0D108BD9-81ED-4DB2-BD59-A6C34878D82A}">
                    <a16:rowId xmlns:a16="http://schemas.microsoft.com/office/drawing/2014/main" val="3050680295"/>
                  </a:ext>
                </a:extLst>
              </a:tr>
              <a:tr h="342146">
                <a:tc>
                  <a:txBody>
                    <a:bodyPr/>
                    <a:lstStyle/>
                    <a:p>
                      <a:r>
                        <a:rPr lang="en-US" sz="1500"/>
                        <a:t>26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4.0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88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1.60</a:t>
                      </a:r>
                    </a:p>
                  </a:txBody>
                  <a:tcPr marL="62909" marR="62909" marT="38757" marB="38757"/>
                </a:tc>
                <a:extLst>
                  <a:ext uri="{0D108BD9-81ED-4DB2-BD59-A6C34878D82A}">
                    <a16:rowId xmlns:a16="http://schemas.microsoft.com/office/drawing/2014/main" val="3985433679"/>
                  </a:ext>
                </a:extLst>
              </a:tr>
              <a:tr h="342146">
                <a:tc>
                  <a:txBody>
                    <a:bodyPr/>
                    <a:lstStyle/>
                    <a:p>
                      <a:r>
                        <a:rPr lang="en-US" sz="1500"/>
                        <a:t>52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3.9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96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1.61</a:t>
                      </a:r>
                    </a:p>
                  </a:txBody>
                  <a:tcPr marL="62909" marR="62909" marT="38757" marB="38757"/>
                </a:tc>
                <a:extLst>
                  <a:ext uri="{0D108BD9-81ED-4DB2-BD59-A6C34878D82A}">
                    <a16:rowId xmlns:a16="http://schemas.microsoft.com/office/drawing/2014/main" val="3854253193"/>
                  </a:ext>
                </a:extLst>
              </a:tr>
              <a:tr h="342146">
                <a:tc>
                  <a:txBody>
                    <a:bodyPr/>
                    <a:lstStyle/>
                    <a:p>
                      <a:r>
                        <a:rPr lang="en-US" sz="1500"/>
                        <a:t>12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3.8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30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1.62</a:t>
                      </a:r>
                    </a:p>
                  </a:txBody>
                  <a:tcPr marL="62909" marR="62909" marT="38757" marB="38757"/>
                </a:tc>
                <a:extLst>
                  <a:ext uri="{0D108BD9-81ED-4DB2-BD59-A6C34878D82A}">
                    <a16:rowId xmlns:a16="http://schemas.microsoft.com/office/drawing/2014/main" val="132764079"/>
                  </a:ext>
                </a:extLst>
              </a:tr>
              <a:tr h="342146">
                <a:tc>
                  <a:txBody>
                    <a:bodyPr/>
                    <a:lstStyle/>
                    <a:p>
                      <a:r>
                        <a:rPr lang="en-US" sz="1500"/>
                        <a:t>35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3.6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43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1.71</a:t>
                      </a:r>
                    </a:p>
                  </a:txBody>
                  <a:tcPr marL="62909" marR="62909" marT="38757" marB="38757"/>
                </a:tc>
                <a:extLst>
                  <a:ext uri="{0D108BD9-81ED-4DB2-BD59-A6C34878D82A}">
                    <a16:rowId xmlns:a16="http://schemas.microsoft.com/office/drawing/2014/main" val="2218609623"/>
                  </a:ext>
                </a:extLst>
              </a:tr>
              <a:tr h="342146">
                <a:tc>
                  <a:txBody>
                    <a:bodyPr/>
                    <a:lstStyle/>
                    <a:p>
                      <a:r>
                        <a:rPr lang="en-US" sz="1500"/>
                        <a:t>All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2.58</a:t>
                      </a:r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62909" marR="62909" marT="38757" marB="38757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62909" marR="62909" marT="38757" marB="38757"/>
                </a:tc>
                <a:extLst>
                  <a:ext uri="{0D108BD9-81ED-4DB2-BD59-A6C34878D82A}">
                    <a16:rowId xmlns:a16="http://schemas.microsoft.com/office/drawing/2014/main" val="75450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57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4C5530E-85F5-4469-A5C9-54B113C1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077BB-A8CE-8C28-F6B7-95431386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654099" cy="353298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Mean Difference in age of Actual to Registered Voters 2022 (Top and Bottom 10)</a:t>
            </a:r>
          </a:p>
        </p:txBody>
      </p:sp>
      <p:sp useBgFill="1">
        <p:nvSpPr>
          <p:cNvPr id="25" name="Snip Diagonal Corner Rectangle 21">
            <a:extLst>
              <a:ext uri="{FF2B5EF4-FFF2-40B4-BE49-F238E27FC236}">
                <a16:creationId xmlns:a16="http://schemas.microsoft.com/office/drawing/2014/main" id="{A9CEB52D-0D40-45E3-94F9-CDB2083A9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7EB202-DE79-4E39-BCF0-D9855DA1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F8FC51-F3B0-4D84-A367-A1470716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B3C3EDB-3DD5-4F8C-84C2-B598DB12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DD3267-7A88-4810-94C1-0176A11D9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F7E30E-9755-4BB4-B799-15752AE27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A0A74F5-C569-4A54-9AA8-8F85E9E7E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5789F9-2B6A-C0DA-50AE-18A960B95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864098"/>
              </p:ext>
            </p:extLst>
          </p:nvPr>
        </p:nvGraphicFramePr>
        <p:xfrm>
          <a:off x="1098550" y="1279765"/>
          <a:ext cx="5643563" cy="396828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235805">
                  <a:extLst>
                    <a:ext uri="{9D8B030D-6E8A-4147-A177-3AD203B41FA5}">
                      <a16:colId xmlns:a16="http://schemas.microsoft.com/office/drawing/2014/main" val="2912083330"/>
                    </a:ext>
                  </a:extLst>
                </a:gridCol>
                <a:gridCol w="1319727">
                  <a:extLst>
                    <a:ext uri="{9D8B030D-6E8A-4147-A177-3AD203B41FA5}">
                      <a16:colId xmlns:a16="http://schemas.microsoft.com/office/drawing/2014/main" val="1079243893"/>
                    </a:ext>
                  </a:extLst>
                </a:gridCol>
                <a:gridCol w="532499">
                  <a:extLst>
                    <a:ext uri="{9D8B030D-6E8A-4147-A177-3AD203B41FA5}">
                      <a16:colId xmlns:a16="http://schemas.microsoft.com/office/drawing/2014/main" val="1904910355"/>
                    </a:ext>
                  </a:extLst>
                </a:gridCol>
                <a:gridCol w="1235805">
                  <a:extLst>
                    <a:ext uri="{9D8B030D-6E8A-4147-A177-3AD203B41FA5}">
                      <a16:colId xmlns:a16="http://schemas.microsoft.com/office/drawing/2014/main" val="2328611436"/>
                    </a:ext>
                  </a:extLst>
                </a:gridCol>
                <a:gridCol w="1319727">
                  <a:extLst>
                    <a:ext uri="{9D8B030D-6E8A-4147-A177-3AD203B41FA5}">
                      <a16:colId xmlns:a16="http://schemas.microsoft.com/office/drawing/2014/main" val="1955995216"/>
                    </a:ext>
                  </a:extLst>
                </a:gridCol>
              </a:tblGrid>
              <a:tr h="330690"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bg1"/>
                          </a:solidFill>
                        </a:rPr>
                        <a:t>Precinct</a:t>
                      </a:r>
                    </a:p>
                  </a:txBody>
                  <a:tcPr marL="90842" marR="56713" marT="69879" marB="698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bg1"/>
                          </a:solidFill>
                        </a:rPr>
                        <a:t>Years Difference</a:t>
                      </a:r>
                    </a:p>
                  </a:txBody>
                  <a:tcPr marL="90842" marR="56713" marT="69879" marB="6987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90842" marR="56713" marT="69879" marB="6987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bg1"/>
                          </a:solidFill>
                        </a:rPr>
                        <a:t>Precinct</a:t>
                      </a:r>
                    </a:p>
                  </a:txBody>
                  <a:tcPr marL="90842" marR="56713" marT="69879" marB="6987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bg1"/>
                          </a:solidFill>
                        </a:rPr>
                        <a:t>Years Difference</a:t>
                      </a:r>
                    </a:p>
                  </a:txBody>
                  <a:tcPr marL="90842" marR="56713" marT="69879" marB="6987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812162"/>
                  </a:ext>
                </a:extLst>
              </a:tr>
              <a:tr h="330690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marL="90842" marR="56713" marT="69879" marB="6987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10.6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3.3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383277"/>
                  </a:ext>
                </a:extLst>
              </a:tr>
              <a:tr h="330690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9.9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87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3.6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098495"/>
                  </a:ext>
                </a:extLst>
              </a:tr>
              <a:tr h="330690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L="90842" marR="56713" marT="69879" marB="6987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9.7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4.1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215011"/>
                  </a:ext>
                </a:extLst>
              </a:tr>
              <a:tr h="330690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9.7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4.2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72111"/>
                  </a:ext>
                </a:extLst>
              </a:tr>
              <a:tr h="330690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 marL="90842" marR="56713" marT="69879" marB="6987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9.5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064229"/>
                  </a:ext>
                </a:extLst>
              </a:tr>
              <a:tr h="330690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9.4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107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680295"/>
                  </a:ext>
                </a:extLst>
              </a:tr>
              <a:tr h="330690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 marL="90842" marR="56713" marT="69879" marB="6987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9.4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433679"/>
                  </a:ext>
                </a:extLst>
              </a:tr>
              <a:tr h="330690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9.3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253193"/>
                  </a:ext>
                </a:extLst>
              </a:tr>
              <a:tr h="330690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90842" marR="56713" marT="69879" marB="6987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9.2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4.6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64079"/>
                  </a:ext>
                </a:extLst>
              </a:tr>
              <a:tr h="330690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84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9.2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4.7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609623"/>
                  </a:ext>
                </a:extLst>
              </a:tr>
              <a:tr h="330690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All</a:t>
                      </a:r>
                    </a:p>
                  </a:txBody>
                  <a:tcPr marL="90842" marR="56713" marT="69879" marB="6987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6.81</a:t>
                      </a: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0842" marR="56713" marT="69879" marB="6987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945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189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1AFA-DC61-9D2C-88F7-6F967025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2020 Major County Races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AEEEEC-3D01-4BCA-B455-76E7AC8BD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3" r="14158" b="-1"/>
          <a:stretch/>
        </p:blipFill>
        <p:spPr>
          <a:xfrm>
            <a:off x="834935" y="854087"/>
            <a:ext cx="2995100" cy="3280831"/>
          </a:xfrm>
          <a:custGeom>
            <a:avLst/>
            <a:gdLst/>
            <a:ahLst/>
            <a:cxnLst/>
            <a:rect l="l" t="t" r="r" b="b"/>
            <a:pathLst>
              <a:path w="2995100" h="3280831">
                <a:moveTo>
                  <a:pt x="402071" y="0"/>
                </a:moveTo>
                <a:lnTo>
                  <a:pt x="2995100" y="0"/>
                </a:lnTo>
                <a:lnTo>
                  <a:pt x="2995100" y="3280831"/>
                </a:lnTo>
                <a:lnTo>
                  <a:pt x="0" y="3280831"/>
                </a:lnTo>
                <a:lnTo>
                  <a:pt x="0" y="402071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AA36A0-4321-037B-B6FA-9DE789AD4A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r="12305" b="-1"/>
          <a:stretch/>
        </p:blipFill>
        <p:spPr>
          <a:xfrm>
            <a:off x="3977841" y="854087"/>
            <a:ext cx="3015949" cy="3280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331475-4084-0502-8411-0515D46B32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3" r="14310" b="-1"/>
          <a:stretch/>
        </p:blipFill>
        <p:spPr>
          <a:xfrm>
            <a:off x="7141596" y="854087"/>
            <a:ext cx="2983642" cy="3280831"/>
          </a:xfrm>
          <a:custGeom>
            <a:avLst/>
            <a:gdLst/>
            <a:ahLst/>
            <a:cxnLst/>
            <a:rect l="l" t="t" r="r" b="b"/>
            <a:pathLst>
              <a:path w="2983642" h="3280831">
                <a:moveTo>
                  <a:pt x="0" y="0"/>
                </a:moveTo>
                <a:lnTo>
                  <a:pt x="2983642" y="0"/>
                </a:lnTo>
                <a:lnTo>
                  <a:pt x="2983642" y="2876895"/>
                </a:lnTo>
                <a:lnTo>
                  <a:pt x="2579706" y="3280831"/>
                </a:lnTo>
                <a:lnTo>
                  <a:pt x="0" y="328083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001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8C96-2631-CEFC-2853-5B9E5572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84505"/>
            <a:ext cx="8534400" cy="1507067"/>
          </a:xfrm>
        </p:spPr>
        <p:txBody>
          <a:bodyPr/>
          <a:lstStyle/>
          <a:p>
            <a:r>
              <a:rPr lang="en-US" dirty="0"/>
              <a:t>2022 Major County Races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45B5D0-0362-A532-3B1B-394B980C1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7" y="1185704"/>
            <a:ext cx="3663951" cy="2747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9FBC36-98CA-BC04-7E9F-D85216137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383" y="1185704"/>
            <a:ext cx="3663702" cy="2747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104E8D-0E50-7809-23D8-E7F6D366D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632" y="4025718"/>
            <a:ext cx="3663702" cy="2747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303EC8-9589-E031-F6AC-3C994AFF0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476" y="1458673"/>
            <a:ext cx="3889048" cy="29167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E8ED52-0246-967F-1AD6-279DBB27E8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6" y="4025345"/>
            <a:ext cx="3663951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8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9CD4-3E44-B1E3-1C0A-E5BF58D7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Top 10 Precincts with Positive Change in Republican Voting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51D8424-E84C-D7CD-1D0B-B274EC1AA1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738037"/>
              </p:ext>
            </p:extLst>
          </p:nvPr>
        </p:nvGraphicFramePr>
        <p:xfrm>
          <a:off x="684213" y="685800"/>
          <a:ext cx="8534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5792900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406111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Precinct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 Change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266750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17403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5.46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297496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4.37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2508492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4.36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129275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4.34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2492784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4.27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78319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3.88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126274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3.76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38700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3.67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1511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3.66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2372588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866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DAFC-5080-33D8-F006-9C9DBCA0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Top 10 Precincts with Positive Change in Democrat Voting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D27AC2-3975-7711-7C90-CC66F5FBF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972390"/>
              </p:ext>
            </p:extLst>
          </p:nvPr>
        </p:nvGraphicFramePr>
        <p:xfrm>
          <a:off x="684213" y="685800"/>
          <a:ext cx="8534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3776478997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379625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Precinct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 Change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16721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4.86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245343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4.81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153105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2.43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33897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2.41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19645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77969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1.86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1868420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1.10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278536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167888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174274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26374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565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32EB-7E2C-BF9F-43C8-1786BF43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Top 10 Precincts with Demographics 2020 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16A1347A-D0D5-7F95-439A-8B03D0925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D7DA144-9095-C4A3-A48F-FF6F86D9C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46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D614-EA71-39AD-DDA8-980439BD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Precincts with Age 2020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22CF0C-455C-8056-CF78-F876559F1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445051"/>
              </p:ext>
            </p:extLst>
          </p:nvPr>
        </p:nvGraphicFramePr>
        <p:xfrm>
          <a:off x="684212" y="493776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17097049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187973058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622202407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55824696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1048059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Precinct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Precinct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209645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Biden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Trump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10891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50.7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58.6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91781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49.6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53.3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102071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57.4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53.3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240749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55.3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54.9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16215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53.3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54.0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25726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54.5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54.0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137414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48.5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54.7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2766533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48.9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52.7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08350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52.2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52.8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16866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56.8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54.7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918393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139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D07E3-6ABC-0FD5-AC1C-33576468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Top 10 Precincts with Demographics 2022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95424DEC-58A8-5101-1932-69B84C65C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B2C5CA73-779F-9DC9-A361-44E59FFBC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70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2A42-40F8-C701-A1FE-7F403883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Precincts with Age 2022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C36B342-0A70-CB6C-3E16-1A54977F2C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649454"/>
              </p:ext>
            </p:extLst>
          </p:nvPr>
        </p:nvGraphicFramePr>
        <p:xfrm>
          <a:off x="684212" y="539496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3916438606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985652097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4224842975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0162461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526218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Precinct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Precinct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774995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O’Rourke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Abbott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131802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55.2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58.0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3432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53.6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58.2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23018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50.6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56.4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210708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57.8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53.0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47956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52.4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57.3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78599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58.8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55.5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238856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57.7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56.3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252057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50.4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56.9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77602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56.3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416983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56.1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 marL="74212" marR="7421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66.0</a:t>
                      </a:r>
                    </a:p>
                  </a:txBody>
                  <a:tcPr marL="74212" marR="74212"/>
                </a:tc>
                <a:extLst>
                  <a:ext uri="{0D108BD9-81ED-4DB2-BD59-A6C34878D82A}">
                    <a16:rowId xmlns:a16="http://schemas.microsoft.com/office/drawing/2014/main" val="3707207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99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CE5A-3B38-5C0A-BBD0-DCE5313B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Registered Voters 2020 - 2022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8B1E2-9A0E-9525-8AFA-9A3611753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2FB5E4-EA5E-49D0-9FD2-48C1928CC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0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C5530E-85F5-4469-A5C9-54B113C1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3E9D4-8333-8721-D331-C0045C74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654099" cy="35329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Pearson Correlation for Major Races</a:t>
            </a:r>
          </a:p>
        </p:txBody>
      </p:sp>
      <p:sp useBgFill="1"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A9CEB52D-0D40-45E3-94F9-CDB2083A9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7EB202-DE79-4E39-BCF0-D9855DA1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F8FC51-F3B0-4D84-A367-A1470716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B3C3EDB-3DD5-4F8C-84C2-B598DB12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9DD3267-7A88-4810-94C1-0176A11D9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F7E30E-9755-4BB4-B799-15752AE27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0A74F5-C569-4A54-9AA8-8F85E9E7E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EE642E-9184-3CEA-2662-3929882E7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57404"/>
              </p:ext>
            </p:extLst>
          </p:nvPr>
        </p:nvGraphicFramePr>
        <p:xfrm>
          <a:off x="1098550" y="1494215"/>
          <a:ext cx="5643564" cy="353937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26012">
                  <a:extLst>
                    <a:ext uri="{9D8B030D-6E8A-4147-A177-3AD203B41FA5}">
                      <a16:colId xmlns:a16="http://schemas.microsoft.com/office/drawing/2014/main" val="2528671211"/>
                    </a:ext>
                  </a:extLst>
                </a:gridCol>
                <a:gridCol w="3217552">
                  <a:extLst>
                    <a:ext uri="{9D8B030D-6E8A-4147-A177-3AD203B41FA5}">
                      <a16:colId xmlns:a16="http://schemas.microsoft.com/office/drawing/2014/main" val="2093919382"/>
                    </a:ext>
                  </a:extLst>
                </a:gridCol>
              </a:tblGrid>
              <a:tr h="784359">
                <a:tc>
                  <a:txBody>
                    <a:bodyPr/>
                    <a:lstStyle/>
                    <a:p>
                      <a:endParaRPr lang="en-US" sz="16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25105" marR="125105" marT="125105" marB="12510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cap="all" spc="60">
                          <a:solidFill>
                            <a:schemeClr val="tx1"/>
                          </a:solidFill>
                        </a:rPr>
                        <a:t>Average Hispanic Turnout Correlation</a:t>
                      </a:r>
                    </a:p>
                  </a:txBody>
                  <a:tcPr marL="125105" marR="125105" marT="125105" marB="125105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291361"/>
                  </a:ext>
                </a:extLst>
              </a:tr>
              <a:tr h="551003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Joe Biden</a:t>
                      </a:r>
                    </a:p>
                  </a:txBody>
                  <a:tcPr marL="125105" marR="125105" marT="62552" marB="125105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.47</a:t>
                      </a:r>
                    </a:p>
                  </a:txBody>
                  <a:tcPr marL="125105" marR="125105" marT="62552" marB="1251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622600"/>
                  </a:ext>
                </a:extLst>
              </a:tr>
              <a:tr h="551003">
                <a:tc>
                  <a:txBody>
                    <a:bodyPr/>
                    <a:lstStyle/>
                    <a:p>
                      <a:r>
                        <a:rPr lang="en-US" sz="2100" cap="none" spc="0" err="1">
                          <a:solidFill>
                            <a:schemeClr val="tx1"/>
                          </a:solidFill>
                        </a:rPr>
                        <a:t>Beto</a:t>
                      </a: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 O’Rourke</a:t>
                      </a:r>
                    </a:p>
                  </a:txBody>
                  <a:tcPr marL="125105" marR="125105" marT="62552" marB="1251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.61</a:t>
                      </a:r>
                    </a:p>
                  </a:txBody>
                  <a:tcPr marL="125105" marR="125105" marT="62552" marB="1251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27955"/>
                  </a:ext>
                </a:extLst>
              </a:tr>
              <a:tr h="551003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Mary </a:t>
                      </a:r>
                      <a:r>
                        <a:rPr lang="en-US" sz="2100" cap="none" spc="0" err="1">
                          <a:solidFill>
                            <a:schemeClr val="tx1"/>
                          </a:solidFill>
                        </a:rPr>
                        <a:t>Hegar</a:t>
                      </a:r>
                      <a:endParaRPr lang="en-US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5105" marR="125105" marT="62552" marB="125105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.51</a:t>
                      </a:r>
                    </a:p>
                  </a:txBody>
                  <a:tcPr marL="125105" marR="125105" marT="62552" marB="1251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726528"/>
                  </a:ext>
                </a:extLst>
              </a:tr>
              <a:tr h="551003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Mike Collier</a:t>
                      </a:r>
                    </a:p>
                  </a:txBody>
                  <a:tcPr marL="125105" marR="125105" marT="62552" marB="1251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.57</a:t>
                      </a:r>
                    </a:p>
                  </a:txBody>
                  <a:tcPr marL="125105" marR="125105" marT="62552" marB="1251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485394"/>
                  </a:ext>
                </a:extLst>
              </a:tr>
              <a:tr h="551003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Rochelle Garza</a:t>
                      </a:r>
                    </a:p>
                  </a:txBody>
                  <a:tcPr marL="125105" marR="125105" marT="62552" marB="125105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.59</a:t>
                      </a:r>
                    </a:p>
                  </a:txBody>
                  <a:tcPr marL="125105" marR="125105" marT="62552" marB="1251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342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000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1CED-0297-98AC-70AC-84F8F0D8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Precinct Turnout</a:t>
            </a:r>
          </a:p>
        </p:txBody>
      </p:sp>
    </p:spTree>
    <p:extLst>
      <p:ext uri="{BB962C8B-B14F-4D97-AF65-F5344CB8AC3E}">
        <p14:creationId xmlns:p14="http://schemas.microsoft.com/office/powerpoint/2010/main" val="2084552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676C3-B2AA-7D34-C262-7E65B488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Percent Turnout per Year Precincts 1-20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BA8144DC-03B1-F3E3-61C1-F42D56CCB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8" name="Content Placeholder 7" descr="Chart, bar chart, histogram&#10;&#10;Description automatically generated">
            <a:extLst>
              <a:ext uri="{FF2B5EF4-FFF2-40B4-BE49-F238E27FC236}">
                <a16:creationId xmlns:a16="http://schemas.microsoft.com/office/drawing/2014/main" id="{9D6C1999-860A-9B5B-4DE6-CEA27A776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70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A011-3498-1277-ECFC-85147661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Percent Turnout per Year Precincts 21-40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57B5BF8-91DE-8DA0-A495-3CB0D1E45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E823E192-1FBD-18A7-564F-EF9054CED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88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8DB43-86BF-CDE0-A96D-5917DF79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Percent Turnout per Year Precincts 41-60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D78465C5-A4E0-31C9-4EB9-AAECCA0D9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B8489DFD-95D8-42E1-5DF6-1B24079A1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25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EB609-EDFF-6D5C-9AF8-FCCDDF8F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Percent Turnout per Year Precincts 61-80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3944DC82-4E47-7E91-6D37-4693237E8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939F877B-090C-775E-2D7E-F36804148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65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25DD2-9145-E165-9C76-FCFAE597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Percent Turnout per Year Precincts 81-100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A51B6D16-37BE-1051-1D81-EC5AB16D9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D0771EC9-33D2-057C-ADE4-63422963A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83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D5C6-B652-1360-0F0E-0EACF8FA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Percent Turnout per Year Precincts 101-111</a:t>
            </a:r>
          </a:p>
        </p:txBody>
      </p:sp>
      <p:pic>
        <p:nvPicPr>
          <p:cNvPr id="6" name="Content Placeholder 5" descr="Chart, bar chart, histogram&#10;&#10;Description automatically generated">
            <a:extLst>
              <a:ext uri="{FF2B5EF4-FFF2-40B4-BE49-F238E27FC236}">
                <a16:creationId xmlns:a16="http://schemas.microsoft.com/office/drawing/2014/main" id="{1DBE15B5-D791-80C5-02CB-A6C4E63B1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88" b="-1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4003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B0A0-A489-AE77-8A5E-E3182E29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Voting Age Breakdown</a:t>
            </a:r>
          </a:p>
        </p:txBody>
      </p:sp>
    </p:spTree>
    <p:extLst>
      <p:ext uri="{BB962C8B-B14F-4D97-AF65-F5344CB8AC3E}">
        <p14:creationId xmlns:p14="http://schemas.microsoft.com/office/powerpoint/2010/main" val="318005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A534-BCF5-881C-E47F-FD355348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Mean Voting Age by Precinct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36BE415A-F866-00D8-E74D-E20558A6A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2" r="-3" b="15874"/>
          <a:stretch/>
        </p:blipFill>
        <p:spPr>
          <a:xfrm>
            <a:off x="797205" y="786114"/>
            <a:ext cx="4809744" cy="2562724"/>
          </a:xfrm>
          <a:custGeom>
            <a:avLst/>
            <a:gdLst/>
            <a:ahLst/>
            <a:cxnLst/>
            <a:rect l="l" t="t" r="r" b="b"/>
            <a:pathLst>
              <a:path w="4809744" h="2562724">
                <a:moveTo>
                  <a:pt x="478762" y="0"/>
                </a:moveTo>
                <a:lnTo>
                  <a:pt x="4809744" y="0"/>
                </a:lnTo>
                <a:lnTo>
                  <a:pt x="4809744" y="2562724"/>
                </a:lnTo>
                <a:lnTo>
                  <a:pt x="0" y="2562724"/>
                </a:lnTo>
                <a:lnTo>
                  <a:pt x="0" y="478762"/>
                </a:lnTo>
                <a:close/>
              </a:path>
            </a:pathLst>
          </a:cu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27E8C859-00B3-47E3-67CF-DDE984084E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2" r="-3" b="19939"/>
          <a:stretch/>
        </p:blipFill>
        <p:spPr>
          <a:xfrm>
            <a:off x="797779" y="3513437"/>
            <a:ext cx="4809744" cy="2246151"/>
          </a:xfrm>
          <a:custGeom>
            <a:avLst/>
            <a:gdLst/>
            <a:ahLst/>
            <a:cxnLst/>
            <a:rect l="l" t="t" r="r" b="b"/>
            <a:pathLst>
              <a:path w="4809744" h="2246151">
                <a:moveTo>
                  <a:pt x="0" y="0"/>
                </a:moveTo>
                <a:lnTo>
                  <a:pt x="4809744" y="0"/>
                </a:lnTo>
                <a:lnTo>
                  <a:pt x="4809744" y="1767389"/>
                </a:lnTo>
                <a:lnTo>
                  <a:pt x="4330982" y="2246151"/>
                </a:lnTo>
                <a:lnTo>
                  <a:pt x="0" y="22461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085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9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12BE7-0657-B620-CD93-6EB48690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Major Race Turnout 2020 and 2022</a:t>
            </a:r>
          </a:p>
        </p:txBody>
      </p:sp>
      <p:grpSp>
        <p:nvGrpSpPr>
          <p:cNvPr id="17" name="Group 21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E68170FF-53A5-5C40-4C8D-A5F960C69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605" y="1019083"/>
            <a:ext cx="4037160" cy="302787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5ADBF9-285C-E6DF-FDD1-58CF798C5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84" y="1055034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43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965C-F9C5-FB1C-F29C-4AADF881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Mean Voting Age by Precinct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4F3B7E4F-71E2-0E0E-2F22-266B871BBF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4" r="-3" b="15722"/>
          <a:stretch/>
        </p:blipFill>
        <p:spPr>
          <a:xfrm>
            <a:off x="797205" y="786114"/>
            <a:ext cx="4809744" cy="2562724"/>
          </a:xfrm>
          <a:custGeom>
            <a:avLst/>
            <a:gdLst/>
            <a:ahLst/>
            <a:cxnLst/>
            <a:rect l="l" t="t" r="r" b="b"/>
            <a:pathLst>
              <a:path w="4809744" h="2562724">
                <a:moveTo>
                  <a:pt x="478762" y="0"/>
                </a:moveTo>
                <a:lnTo>
                  <a:pt x="4809744" y="0"/>
                </a:lnTo>
                <a:lnTo>
                  <a:pt x="4809744" y="2562724"/>
                </a:lnTo>
                <a:lnTo>
                  <a:pt x="0" y="2562724"/>
                </a:lnTo>
                <a:lnTo>
                  <a:pt x="0" y="478762"/>
                </a:lnTo>
                <a:close/>
              </a:path>
            </a:pathLst>
          </a:cu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3A5EB3CC-3A21-D566-EDC7-BD177D8F6B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4" r="-3" b="20027"/>
          <a:stretch/>
        </p:blipFill>
        <p:spPr>
          <a:xfrm>
            <a:off x="797779" y="3513437"/>
            <a:ext cx="4809744" cy="2246151"/>
          </a:xfrm>
          <a:custGeom>
            <a:avLst/>
            <a:gdLst/>
            <a:ahLst/>
            <a:cxnLst/>
            <a:rect l="l" t="t" r="r" b="b"/>
            <a:pathLst>
              <a:path w="4809744" h="2246151">
                <a:moveTo>
                  <a:pt x="0" y="0"/>
                </a:moveTo>
                <a:lnTo>
                  <a:pt x="4809744" y="0"/>
                </a:lnTo>
                <a:lnTo>
                  <a:pt x="4809744" y="1767389"/>
                </a:lnTo>
                <a:lnTo>
                  <a:pt x="4330982" y="2246151"/>
                </a:lnTo>
                <a:lnTo>
                  <a:pt x="0" y="22461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07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55D4-B622-09B7-EE5F-99E09A4A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Mean Voting Age by Precinct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95B79E59-5134-A878-DEE1-7D9DD790DC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6" r="-3" b="15309"/>
          <a:stretch/>
        </p:blipFill>
        <p:spPr>
          <a:xfrm>
            <a:off x="797205" y="786114"/>
            <a:ext cx="4809744" cy="2562724"/>
          </a:xfrm>
          <a:custGeom>
            <a:avLst/>
            <a:gdLst/>
            <a:ahLst/>
            <a:cxnLst/>
            <a:rect l="l" t="t" r="r" b="b"/>
            <a:pathLst>
              <a:path w="4809744" h="2562724">
                <a:moveTo>
                  <a:pt x="478762" y="0"/>
                </a:moveTo>
                <a:lnTo>
                  <a:pt x="4809744" y="0"/>
                </a:lnTo>
                <a:lnTo>
                  <a:pt x="4809744" y="2562724"/>
                </a:lnTo>
                <a:lnTo>
                  <a:pt x="0" y="2562724"/>
                </a:lnTo>
                <a:lnTo>
                  <a:pt x="0" y="478762"/>
                </a:lnTo>
                <a:close/>
              </a:path>
            </a:pathLst>
          </a:cu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9CEE0228-717B-A4A0-0998-554E7471D7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91" r="-3" b="19841"/>
          <a:stretch/>
        </p:blipFill>
        <p:spPr>
          <a:xfrm>
            <a:off x="797779" y="3513437"/>
            <a:ext cx="4809744" cy="2246151"/>
          </a:xfrm>
          <a:custGeom>
            <a:avLst/>
            <a:gdLst/>
            <a:ahLst/>
            <a:cxnLst/>
            <a:rect l="l" t="t" r="r" b="b"/>
            <a:pathLst>
              <a:path w="4809744" h="2246151">
                <a:moveTo>
                  <a:pt x="0" y="0"/>
                </a:moveTo>
                <a:lnTo>
                  <a:pt x="4809744" y="0"/>
                </a:lnTo>
                <a:lnTo>
                  <a:pt x="4809744" y="1767389"/>
                </a:lnTo>
                <a:lnTo>
                  <a:pt x="4330982" y="2246151"/>
                </a:lnTo>
                <a:lnTo>
                  <a:pt x="0" y="22461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7959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3DE1-AB39-A523-C302-6D11F143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Mean Voting Age by Precinct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DFFEB239-FFCF-750E-253C-827E87B7B8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1" r="-3" b="15685"/>
          <a:stretch/>
        </p:blipFill>
        <p:spPr>
          <a:xfrm>
            <a:off x="797205" y="786114"/>
            <a:ext cx="4809744" cy="2562724"/>
          </a:xfrm>
          <a:custGeom>
            <a:avLst/>
            <a:gdLst/>
            <a:ahLst/>
            <a:cxnLst/>
            <a:rect l="l" t="t" r="r" b="b"/>
            <a:pathLst>
              <a:path w="4809744" h="2562724">
                <a:moveTo>
                  <a:pt x="478762" y="0"/>
                </a:moveTo>
                <a:lnTo>
                  <a:pt x="4809744" y="0"/>
                </a:lnTo>
                <a:lnTo>
                  <a:pt x="4809744" y="2562724"/>
                </a:lnTo>
                <a:lnTo>
                  <a:pt x="0" y="2562724"/>
                </a:lnTo>
                <a:lnTo>
                  <a:pt x="0" y="478762"/>
                </a:lnTo>
                <a:close/>
              </a:path>
            </a:pathLst>
          </a:cu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56C96DEA-0D21-7AE0-8616-9EE49EE557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2" r="-3" b="19490"/>
          <a:stretch/>
        </p:blipFill>
        <p:spPr>
          <a:xfrm>
            <a:off x="797779" y="3513437"/>
            <a:ext cx="4809744" cy="2246151"/>
          </a:xfrm>
          <a:custGeom>
            <a:avLst/>
            <a:gdLst/>
            <a:ahLst/>
            <a:cxnLst/>
            <a:rect l="l" t="t" r="r" b="b"/>
            <a:pathLst>
              <a:path w="4809744" h="2246151">
                <a:moveTo>
                  <a:pt x="0" y="0"/>
                </a:moveTo>
                <a:lnTo>
                  <a:pt x="4809744" y="0"/>
                </a:lnTo>
                <a:lnTo>
                  <a:pt x="4809744" y="1767389"/>
                </a:lnTo>
                <a:lnTo>
                  <a:pt x="4330982" y="2246151"/>
                </a:lnTo>
                <a:lnTo>
                  <a:pt x="0" y="22461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120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1642-0C10-5D34-81B9-F61A3DF4F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28617"/>
            <a:ext cx="5408613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Mean Voting Age by Precinct</a:t>
            </a:r>
          </a:p>
        </p:txBody>
      </p:sp>
      <p:pic>
        <p:nvPicPr>
          <p:cNvPr id="14" name="Content Placeholder 13" descr="Chart, bar chart&#10;&#10;Description automatically generated">
            <a:extLst>
              <a:ext uri="{FF2B5EF4-FFF2-40B4-BE49-F238E27FC236}">
                <a16:creationId xmlns:a16="http://schemas.microsoft.com/office/drawing/2014/main" id="{7D68B3C3-DC01-1354-9411-A1336E2AE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7" r="-3" b="17304"/>
          <a:stretch/>
        </p:blipFill>
        <p:spPr>
          <a:xfrm>
            <a:off x="797779" y="3513437"/>
            <a:ext cx="4809744" cy="2246151"/>
          </a:xfrm>
          <a:custGeom>
            <a:avLst/>
            <a:gdLst/>
            <a:ahLst/>
            <a:cxnLst/>
            <a:rect l="l" t="t" r="r" b="b"/>
            <a:pathLst>
              <a:path w="4809744" h="2246151">
                <a:moveTo>
                  <a:pt x="0" y="0"/>
                </a:moveTo>
                <a:lnTo>
                  <a:pt x="4809744" y="0"/>
                </a:lnTo>
                <a:lnTo>
                  <a:pt x="4809744" y="1767389"/>
                </a:lnTo>
                <a:lnTo>
                  <a:pt x="4330982" y="2246151"/>
                </a:lnTo>
                <a:lnTo>
                  <a:pt x="0" y="2246151"/>
                </a:lnTo>
                <a:close/>
              </a:path>
            </a:pathLst>
          </a:cu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B660AF7C-FE90-F3BC-7ED4-9EB29C6EE7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6" r="-3" b="15319"/>
          <a:stretch/>
        </p:blipFill>
        <p:spPr>
          <a:xfrm>
            <a:off x="797205" y="786114"/>
            <a:ext cx="4809744" cy="2562724"/>
          </a:xfrm>
          <a:custGeom>
            <a:avLst/>
            <a:gdLst/>
            <a:ahLst/>
            <a:cxnLst/>
            <a:rect l="l" t="t" r="r" b="b"/>
            <a:pathLst>
              <a:path w="4809744" h="2562724">
                <a:moveTo>
                  <a:pt x="478762" y="0"/>
                </a:moveTo>
                <a:lnTo>
                  <a:pt x="4809744" y="0"/>
                </a:lnTo>
                <a:lnTo>
                  <a:pt x="4809744" y="2562724"/>
                </a:lnTo>
                <a:lnTo>
                  <a:pt x="0" y="2562724"/>
                </a:lnTo>
                <a:lnTo>
                  <a:pt x="0" y="4787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07113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8848-831C-1CB4-90E2-670D5556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Mean Voting Age by Precinct</a:t>
            </a:r>
          </a:p>
        </p:txBody>
      </p:sp>
      <p:pic>
        <p:nvPicPr>
          <p:cNvPr id="11" name="Content Placeholder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A5D29A36-24C0-AC74-6977-0E39D1A7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r="-1" b="-1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1560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843F-6B43-296E-20D1-00B5CE80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Voting Percentages</a:t>
            </a:r>
          </a:p>
        </p:txBody>
      </p:sp>
    </p:spTree>
    <p:extLst>
      <p:ext uri="{BB962C8B-B14F-4D97-AF65-F5344CB8AC3E}">
        <p14:creationId xmlns:p14="http://schemas.microsoft.com/office/powerpoint/2010/main" val="421714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665C2-5C6A-4400-3FF3-149F5603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Voting Percentages by Precinct by Year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C6A3E1B4-8C23-B14C-B6BB-698428273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BBFE7BEF-F9D6-8462-FBA8-DBDCEBD44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89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3A3AA-78AC-B3DC-4927-6091842E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Voting Percentages by Precinct by Year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20FA848B-ACD2-A0E9-28CB-93F2464C8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E59B38AF-41CE-E502-F232-C2AE1DBEE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08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0F702-93F3-CCFD-F13B-9C0980BB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Voting Percentages by Precinct by Year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AC8A6BDD-5BEF-58F3-F7B5-66BCABC55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D374F4B3-74DB-224C-200E-3E9319030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834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731CC-2DA8-9D40-4B9F-89E0B920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Voting Percentages by Precinct by Year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5D78F0A5-EE2B-4D14-ECF9-7F24EAA83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CAAC7A69-F3B3-B788-0E2C-47B50B195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6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3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5">
            <a:extLst>
              <a:ext uri="{FF2B5EF4-FFF2-40B4-BE49-F238E27FC236}">
                <a16:creationId xmlns:a16="http://schemas.microsoft.com/office/drawing/2014/main" id="{11981E7E-464F-4CF0-987D-9130AD24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13362-7CB7-E62E-677D-4524A863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753" y="628617"/>
            <a:ext cx="6559859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2020 and 2022 Distribution of Ballots Cast</a:t>
            </a:r>
          </a:p>
        </p:txBody>
      </p:sp>
      <p:sp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8697C4C9-55F8-41D9-B1D9-8974A126E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5661717-99AC-E96D-333F-071215688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05" y="942456"/>
            <a:ext cx="2881093" cy="21608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F1D064-1DD1-7511-7160-0D2F85D45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05" y="3419739"/>
            <a:ext cx="2881093" cy="216082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16FBD05-EBFA-4124-9C07-4B8570C9C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1CA7CC-F94D-40AE-B0AC-75A2CE0D8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780E43-B479-44DA-A268-861947E23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54A8C10-97ED-4582-BBFA-6C6AC7AE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6A2E77F-8777-4049-B003-131381870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34">
              <a:extLst>
                <a:ext uri="{FF2B5EF4-FFF2-40B4-BE49-F238E27FC236}">
                  <a16:creationId xmlns:a16="http://schemas.microsoft.com/office/drawing/2014/main" id="{D7EBF57B-B2AC-4D26-AF4F-0C35F94A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5013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1484E-F758-BF55-5F29-F78FC3A3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Voting Percentages by Precinct by Year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4CC2352C-7C6D-7B24-B42A-909CF6533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BD23C2CA-14EC-735D-9E08-3D53393F6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49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F8E0-992F-F2D2-A2E7-C44D9B07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Voting Percentages by Precinct by Year</a:t>
            </a:r>
          </a:p>
        </p:txBody>
      </p:sp>
      <p:pic>
        <p:nvPicPr>
          <p:cNvPr id="5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3AC2661C-91D5-2305-948E-E1E130119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r="-1" b="-1"/>
          <a:stretch/>
        </p:blipFill>
        <p:spPr>
          <a:xfrm>
            <a:off x="79907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82021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BDD8-B624-676B-35C9-72E6A851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Voting Percent Changes</a:t>
            </a:r>
          </a:p>
        </p:txBody>
      </p:sp>
    </p:spTree>
    <p:extLst>
      <p:ext uri="{BB962C8B-B14F-4D97-AF65-F5344CB8AC3E}">
        <p14:creationId xmlns:p14="http://schemas.microsoft.com/office/powerpoint/2010/main" val="1636800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53F4A-D7A8-72DF-C0C1-4127490B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Change in Voting Percent by Precinct 2020-22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waterfall chart&#10;&#10;Description automatically generated">
            <a:extLst>
              <a:ext uri="{FF2B5EF4-FFF2-40B4-BE49-F238E27FC236}">
                <a16:creationId xmlns:a16="http://schemas.microsoft.com/office/drawing/2014/main" id="{0307589F-AC14-FD64-B2D1-C6DC96F17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0" name="Picture 9" descr="Chart, waterfall chart&#10;&#10;Description automatically generated">
            <a:extLst>
              <a:ext uri="{FF2B5EF4-FFF2-40B4-BE49-F238E27FC236}">
                <a16:creationId xmlns:a16="http://schemas.microsoft.com/office/drawing/2014/main" id="{5E034C27-2B69-0D15-D506-E8B0BB52A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78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9B1E2-A055-F455-82D3-8814C9D13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Change in Voting Percent by Precinct 2020-22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D6883E4F-6020-1158-F6AD-7CADFC4C9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8" name="Content Placeholder 7" descr="Chart, waterfall chart&#10;&#10;Description automatically generated">
            <a:extLst>
              <a:ext uri="{FF2B5EF4-FFF2-40B4-BE49-F238E27FC236}">
                <a16:creationId xmlns:a16="http://schemas.microsoft.com/office/drawing/2014/main" id="{75753580-DB72-AF14-1A44-61B74DBB6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40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2B607-FC56-B389-FD10-F21534FD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Change in Voting Percent by Precinct 2020-22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Chart, waterfall chart&#10;&#10;Description automatically generated">
            <a:extLst>
              <a:ext uri="{FF2B5EF4-FFF2-40B4-BE49-F238E27FC236}">
                <a16:creationId xmlns:a16="http://schemas.microsoft.com/office/drawing/2014/main" id="{BFA9C5D6-9BD8-12C6-082D-22BA0AF8D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0" name="Picture 9" descr="Chart, waterfall chart&#10;&#10;Description automatically generated">
            <a:extLst>
              <a:ext uri="{FF2B5EF4-FFF2-40B4-BE49-F238E27FC236}">
                <a16:creationId xmlns:a16="http://schemas.microsoft.com/office/drawing/2014/main" id="{2EBB6289-2985-252F-7C5A-8777BBBD8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97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2571B-A649-514E-F25F-208C0F61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Change in Voting Percent by Precinct 2020-22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13F8B867-2643-2408-9EC3-21F764080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8" name="Content Placeholder 7" descr="Chart, waterfall chart&#10;&#10;Description automatically generated">
            <a:extLst>
              <a:ext uri="{FF2B5EF4-FFF2-40B4-BE49-F238E27FC236}">
                <a16:creationId xmlns:a16="http://schemas.microsoft.com/office/drawing/2014/main" id="{CEEADD9C-A21E-FC70-777E-533B76777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3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D8C7A-B522-47CB-785E-00E7E032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Change in Voting Percent by Precinct 2020-22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waterfall chart&#10;&#10;Description automatically generated">
            <a:extLst>
              <a:ext uri="{FF2B5EF4-FFF2-40B4-BE49-F238E27FC236}">
                <a16:creationId xmlns:a16="http://schemas.microsoft.com/office/drawing/2014/main" id="{92D18F72-DBA5-F6EF-65F9-5E95C25C0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8" name="Content Placeholder 7" descr="Chart, waterfall chart&#10;&#10;Description automatically generated">
            <a:extLst>
              <a:ext uri="{FF2B5EF4-FFF2-40B4-BE49-F238E27FC236}">
                <a16:creationId xmlns:a16="http://schemas.microsoft.com/office/drawing/2014/main" id="{3798A620-E6F3-A4B9-7CE4-022FB9A10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28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362F-EF83-07DA-6EA2-9DC9691E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Voter Ethnicity</a:t>
            </a:r>
          </a:p>
        </p:txBody>
      </p:sp>
    </p:spTree>
    <p:extLst>
      <p:ext uri="{BB962C8B-B14F-4D97-AF65-F5344CB8AC3E}">
        <p14:creationId xmlns:p14="http://schemas.microsoft.com/office/powerpoint/2010/main" val="495247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A855-9A87-9CC6-A035-FF91B580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057272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1981E7E-464F-4CF0-987D-9130AD24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69D69-66CC-6D56-D204-033A9F4A7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4753" y="628617"/>
            <a:ext cx="6559859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Registered Voters Ethnicity</a:t>
            </a:r>
          </a:p>
        </p:txBody>
      </p:sp>
      <p:sp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8697C4C9-55F8-41D9-B1D9-8974A126E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pie chart&#10;&#10;Description automatically generated">
            <a:extLst>
              <a:ext uri="{FF2B5EF4-FFF2-40B4-BE49-F238E27FC236}">
                <a16:creationId xmlns:a16="http://schemas.microsoft.com/office/drawing/2014/main" id="{E358A97F-6676-ABF1-A429-43B84D408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27205" y="942456"/>
            <a:ext cx="2881093" cy="2160820"/>
          </a:xfrm>
          <a:prstGeom prst="rect">
            <a:avLst/>
          </a:prstGeom>
        </p:spPr>
      </p:pic>
      <p:pic>
        <p:nvPicPr>
          <p:cNvPr id="6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EF70CB31-A212-9731-C38B-8224D78FA6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" r="-3" b="18944"/>
          <a:stretch/>
        </p:blipFill>
        <p:spPr>
          <a:xfrm>
            <a:off x="955735" y="3611620"/>
            <a:ext cx="3024034" cy="17770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16FBD05-EBFA-4124-9C07-4B8570C9C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61CA7CC-F94D-40AE-B0AC-75A2CE0D8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780E43-B479-44DA-A268-861947E23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54A8C10-97ED-4582-BBFA-6C6AC7AE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A2E77F-8777-4049-B003-131381870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7EBF57B-B2AC-4D26-AF4F-0C35F94A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2001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49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51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53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55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57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59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8837A-08EB-916A-E784-157B1273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Registered v. Actual Voters Ethnicity by Precinct 2020</a:t>
            </a:r>
          </a:p>
        </p:txBody>
      </p:sp>
      <p:grpSp>
        <p:nvGrpSpPr>
          <p:cNvPr id="77" name="Group 61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8" descr="Chart&#10;&#10;Description automatically generated">
            <a:extLst>
              <a:ext uri="{FF2B5EF4-FFF2-40B4-BE49-F238E27FC236}">
                <a16:creationId xmlns:a16="http://schemas.microsoft.com/office/drawing/2014/main" id="{DB5D17F2-68DB-F34B-9B8B-BA45EF171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21" name="Picture 20" descr="Chart&#10;&#10;Description automatically generated">
            <a:extLst>
              <a:ext uri="{FF2B5EF4-FFF2-40B4-BE49-F238E27FC236}">
                <a16:creationId xmlns:a16="http://schemas.microsoft.com/office/drawing/2014/main" id="{440828CD-10FC-4FEE-D7B3-FA2A0D2F0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58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90909-4864-0524-C264-FF5AEB9C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Registered v. Actual Voters Ethnicity by Precinct 2020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5F8FC86D-9082-3605-508B-FB1D8DE68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5" r="-3" b="10599"/>
          <a:stretch/>
        </p:blipFill>
        <p:spPr>
          <a:xfrm>
            <a:off x="1161535" y="1295485"/>
            <a:ext cx="4201297" cy="2468902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4C4DF25D-DD1B-AD1B-22D2-380AB52ADB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0" r="5036" b="-1"/>
          <a:stretch/>
        </p:blipFill>
        <p:spPr>
          <a:xfrm>
            <a:off x="6067260" y="995767"/>
            <a:ext cx="3304679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65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936CD-8D5A-B817-D58F-6A3E17BD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Registered v. Actual Voters Ethnicity by Precinct 2020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Chart, bar chart&#10;&#10;Description automatically generated">
            <a:extLst>
              <a:ext uri="{FF2B5EF4-FFF2-40B4-BE49-F238E27FC236}">
                <a16:creationId xmlns:a16="http://schemas.microsoft.com/office/drawing/2014/main" id="{BEAC5D79-7E3C-BE76-14C7-C6F44B93B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D0FA3C0F-5FB6-93EE-1554-236912DB4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278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A3865-6BCE-9CAD-9D89-260AF338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Registered v. Actual Voters Ethnicity by Precinct 2020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Chart, bar chart&#10;&#10;Description automatically generated">
            <a:extLst>
              <a:ext uri="{FF2B5EF4-FFF2-40B4-BE49-F238E27FC236}">
                <a16:creationId xmlns:a16="http://schemas.microsoft.com/office/drawing/2014/main" id="{93C3DE2C-9EC9-4C36-DB46-D57319279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4916F07E-39C0-278B-6516-24DB08495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888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8EDB8-A6FB-3E03-FD73-76A5E265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Registered v. Actual Voters Ethnicity by Precinct 2020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Chart, bar chart&#10;&#10;Description automatically generated">
            <a:extLst>
              <a:ext uri="{FF2B5EF4-FFF2-40B4-BE49-F238E27FC236}">
                <a16:creationId xmlns:a16="http://schemas.microsoft.com/office/drawing/2014/main" id="{5B690156-C3FA-0D51-DDA9-774F14E5A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85FCFCB8-1BD2-F92B-6635-D2639B963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017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19A37-BF62-AA43-5B91-1F998252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Registered v. Actual Voters Ethnicity by Precinct 2020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Chart, bar chart&#10;&#10;Description automatically generated">
            <a:extLst>
              <a:ext uri="{FF2B5EF4-FFF2-40B4-BE49-F238E27FC236}">
                <a16:creationId xmlns:a16="http://schemas.microsoft.com/office/drawing/2014/main" id="{A77D83CB-C3D3-76ED-FC56-DCBFECD78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16EBEA9E-675B-64FF-0DEC-AE4C49D24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319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95BC9-0430-DABB-3602-2ECE1668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Registered v. Actual Voters Ethnicity by Precinct 2020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Chart, bar chart&#10;&#10;Description automatically generated">
            <a:extLst>
              <a:ext uri="{FF2B5EF4-FFF2-40B4-BE49-F238E27FC236}">
                <a16:creationId xmlns:a16="http://schemas.microsoft.com/office/drawing/2014/main" id="{A30C9F5B-5913-F347-196A-41643B462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64067C5A-03A1-D357-C5B8-5996FE0C3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557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242F8-B271-5DE7-26C4-05D568DD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Registered v. Actual Voters Ethnicity by Precinct 2020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Chart, bar chart&#10;&#10;Description automatically generated">
            <a:extLst>
              <a:ext uri="{FF2B5EF4-FFF2-40B4-BE49-F238E27FC236}">
                <a16:creationId xmlns:a16="http://schemas.microsoft.com/office/drawing/2014/main" id="{D6921153-4644-F232-0D58-979C1DAFF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EE79C4E0-0CB8-7795-91FF-B3461B149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255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54FC7-D458-B19A-8DA8-D43F7CCA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Registered v. Actual Voters Ethnicity by Precinct 2020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Chart&#10;&#10;Description automatically generated">
            <a:extLst>
              <a:ext uri="{FF2B5EF4-FFF2-40B4-BE49-F238E27FC236}">
                <a16:creationId xmlns:a16="http://schemas.microsoft.com/office/drawing/2014/main" id="{2E37B72B-EBC6-EB83-B594-ED5C0F965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67923426-7B01-DB25-04AB-FDF3C1463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568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5512B-B870-BEC9-989B-E8DA5689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Registered v. Actual Voters Ethnicity by Precinct 2020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Chart, bar chart&#10;&#10;Description automatically generated">
            <a:extLst>
              <a:ext uri="{FF2B5EF4-FFF2-40B4-BE49-F238E27FC236}">
                <a16:creationId xmlns:a16="http://schemas.microsoft.com/office/drawing/2014/main" id="{6BBC04EF-2E92-0979-3A5C-0BB5A3F88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A49513B3-5B29-0272-9FB7-C5845DE60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8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0F0-2B4A-63E6-BB79-11A1FF37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Actual Voters Ethnicity</a:t>
            </a:r>
          </a:p>
        </p:txBody>
      </p:sp>
      <p:pic>
        <p:nvPicPr>
          <p:cNvPr id="9" name="Content Placeholder 8" descr="Chart, pie chart&#10;&#10;Description automatically generated">
            <a:extLst>
              <a:ext uri="{FF2B5EF4-FFF2-40B4-BE49-F238E27FC236}">
                <a16:creationId xmlns:a16="http://schemas.microsoft.com/office/drawing/2014/main" id="{44FF9D09-4A73-59CB-96FD-A5ED98413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1" name="Picture 10" descr="Chart, pie chart&#10;&#10;Description automatically generated">
            <a:extLst>
              <a:ext uri="{FF2B5EF4-FFF2-40B4-BE49-F238E27FC236}">
                <a16:creationId xmlns:a16="http://schemas.microsoft.com/office/drawing/2014/main" id="{2E809C04-785D-9CC9-39C4-93203E442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06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2669-B45E-4A84-8F92-B14D4AD70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5326941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8837A-08EB-916A-E784-157B1273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sz="4100" b="0" i="0" u="none" strike="noStrike" spc="0" normalizeH="0" baseline="0" noProof="0">
                <a:uLnTx/>
                <a:uFillTx/>
              </a:rPr>
              <a:t>Registered v. Actual Voters Ethnicity by Precinct 2022</a:t>
            </a:r>
            <a:endParaRPr lang="en-US" sz="41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hart&#10;&#10;Description automatically generated">
            <a:extLst>
              <a:ext uri="{FF2B5EF4-FFF2-40B4-BE49-F238E27FC236}">
                <a16:creationId xmlns:a16="http://schemas.microsoft.com/office/drawing/2014/main" id="{BD8C4C76-71CE-182A-D7C4-3B7884CC0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7E080D5E-D8CE-694F-2C92-BB7C2874D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398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90909-4864-0524-C264-FF5AEB9C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sz="4100" b="0" i="0" u="none" strike="noStrike" spc="0" normalizeH="0" baseline="0" noProof="0">
                <a:uLnTx/>
                <a:uFillTx/>
              </a:rPr>
              <a:t>Registered v. Actual Voters Ethnicity by Precinct 2022</a:t>
            </a:r>
            <a:endParaRPr lang="en-US" sz="41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Chart&#10;&#10;Description automatically generated">
            <a:extLst>
              <a:ext uri="{FF2B5EF4-FFF2-40B4-BE49-F238E27FC236}">
                <a16:creationId xmlns:a16="http://schemas.microsoft.com/office/drawing/2014/main" id="{7466DF72-1EB9-AC89-82AE-482727353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2EB35076-5B72-7F5F-6B17-E9FD7A2A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623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936CD-8D5A-B817-D58F-6A3E17BDA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sz="4100" b="0" i="0" u="none" strike="noStrike" spc="0" normalizeH="0" baseline="0" noProof="0">
                <a:uLnTx/>
                <a:uFillTx/>
              </a:rPr>
              <a:t>Registered v. Actual Voters Ethnicity by Precinct 2022</a:t>
            </a:r>
            <a:endParaRPr lang="en-US" sz="41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Chart, bar chart&#10;&#10;Description automatically generated">
            <a:extLst>
              <a:ext uri="{FF2B5EF4-FFF2-40B4-BE49-F238E27FC236}">
                <a16:creationId xmlns:a16="http://schemas.microsoft.com/office/drawing/2014/main" id="{17960725-43EF-F6DD-87C1-B559184AF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B8071E5C-786E-09EC-4CD6-1CA10D0DE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684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A3865-6BCE-9CAD-9D89-260AF338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sz="4100" b="0" i="0" u="none" strike="noStrike" spc="0" normalizeH="0" baseline="0" noProof="0">
                <a:uLnTx/>
                <a:uFillTx/>
              </a:rPr>
              <a:t>Registered v. Actual Voters Ethnicity by Precinct 2022</a:t>
            </a:r>
            <a:endParaRPr lang="en-US" sz="41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Chart, bar chart&#10;&#10;Description automatically generated">
            <a:extLst>
              <a:ext uri="{FF2B5EF4-FFF2-40B4-BE49-F238E27FC236}">
                <a16:creationId xmlns:a16="http://schemas.microsoft.com/office/drawing/2014/main" id="{A712D85B-0CC9-8903-4552-059C0787B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FB741679-113F-AD06-AEF3-EE88AC350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410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8EDB8-A6FB-3E03-FD73-76A5E265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sz="4100" b="0" i="0" u="none" strike="noStrike" spc="0" normalizeH="0" baseline="0" noProof="0">
                <a:uLnTx/>
                <a:uFillTx/>
              </a:rPr>
              <a:t>Registered v. Actual Voters Ethnicity by Precinct 2022</a:t>
            </a:r>
            <a:endParaRPr lang="en-US" sz="41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Chart, bar chart&#10;&#10;Description automatically generated">
            <a:extLst>
              <a:ext uri="{FF2B5EF4-FFF2-40B4-BE49-F238E27FC236}">
                <a16:creationId xmlns:a16="http://schemas.microsoft.com/office/drawing/2014/main" id="{BDA8AAD0-A1FD-C40C-59F7-AFFA49334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69933B6F-1174-42D0-B101-0FE33B0DE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458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19A37-BF62-AA43-5B91-1F998252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sz="4100" b="0" i="0" u="none" strike="noStrike" spc="0" normalizeH="0" baseline="0" noProof="0">
                <a:uLnTx/>
                <a:uFillTx/>
              </a:rPr>
              <a:t>Registered v. Actual Voters Ethnicity by Precinct 2022</a:t>
            </a:r>
            <a:endParaRPr lang="en-US" sz="41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Chart, bar chart&#10;&#10;Description automatically generated">
            <a:extLst>
              <a:ext uri="{FF2B5EF4-FFF2-40B4-BE49-F238E27FC236}">
                <a16:creationId xmlns:a16="http://schemas.microsoft.com/office/drawing/2014/main" id="{6B8CC100-7D74-9FF4-1023-82E28C6E9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F1A540E3-AB7F-37C0-725E-54A431E69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840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95BC9-0430-DABB-3602-2ECE16683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sz="4100" b="0" i="0" u="none" strike="noStrike" spc="0" normalizeH="0" baseline="0" noProof="0">
                <a:uLnTx/>
                <a:uFillTx/>
              </a:rPr>
              <a:t>Registered v. Actual Voters Ethnicity by Precinct 2022</a:t>
            </a:r>
            <a:endParaRPr lang="en-US" sz="41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Chart, bar chart&#10;&#10;Description automatically generated">
            <a:extLst>
              <a:ext uri="{FF2B5EF4-FFF2-40B4-BE49-F238E27FC236}">
                <a16:creationId xmlns:a16="http://schemas.microsoft.com/office/drawing/2014/main" id="{54E1AAE3-1FE3-CC95-AD95-884C62C89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1D7C3945-4FFF-14F2-3FD1-1E37818F4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827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242F8-B271-5DE7-26C4-05D568DD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sz="4100" b="0" i="0" u="none" strike="noStrike" spc="0" normalizeH="0" baseline="0" noProof="0">
                <a:uLnTx/>
                <a:uFillTx/>
              </a:rPr>
              <a:t>Registered v. Actual Voters Ethnicity by Precinct 2022</a:t>
            </a:r>
            <a:endParaRPr lang="en-US" sz="41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Chart, bar chart&#10;&#10;Description automatically generated">
            <a:extLst>
              <a:ext uri="{FF2B5EF4-FFF2-40B4-BE49-F238E27FC236}">
                <a16:creationId xmlns:a16="http://schemas.microsoft.com/office/drawing/2014/main" id="{A2997522-0CFC-BE9B-EAD3-B011B33C3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9C5DD969-A8EB-0849-10EB-0262C3BF6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038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54FC7-D458-B19A-8DA8-D43F7CCA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sz="4100" b="0" i="0" u="none" strike="noStrike" spc="0" normalizeH="0" baseline="0" noProof="0">
                <a:uLnTx/>
                <a:uFillTx/>
              </a:rPr>
              <a:t>Registered v. Actual Voters Ethnicity by Precinct 2022</a:t>
            </a:r>
            <a:endParaRPr lang="en-US" sz="41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Chart, bar chart&#10;&#10;Description automatically generated">
            <a:extLst>
              <a:ext uri="{FF2B5EF4-FFF2-40B4-BE49-F238E27FC236}">
                <a16:creationId xmlns:a16="http://schemas.microsoft.com/office/drawing/2014/main" id="{255E05A2-84D1-324A-9C1A-80300B2DB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3E7EA39C-2221-DB5A-1932-52A3B8B8F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0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EC666E-043C-4EA7-B3A5-55D2F52D5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Diagonal Corner Rectangle 16">
            <a:extLst>
              <a:ext uri="{FF2B5EF4-FFF2-40B4-BE49-F238E27FC236}">
                <a16:creationId xmlns:a16="http://schemas.microsoft.com/office/drawing/2014/main" id="{D05C369B-0FDD-402D-9EE1-858137FB5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1DAD7-1D3A-77C4-534D-7661FF5F7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954"/>
          <a:stretch/>
        </p:blipFill>
        <p:spPr>
          <a:xfrm>
            <a:off x="800558" y="786118"/>
            <a:ext cx="3337560" cy="2404227"/>
          </a:xfrm>
          <a:custGeom>
            <a:avLst/>
            <a:gdLst/>
            <a:ahLst/>
            <a:cxnLst/>
            <a:rect l="l" t="t" r="r" b="b"/>
            <a:pathLst>
              <a:path w="3337560" h="2404227">
                <a:moveTo>
                  <a:pt x="384420" y="0"/>
                </a:moveTo>
                <a:lnTo>
                  <a:pt x="3337560" y="0"/>
                </a:lnTo>
                <a:lnTo>
                  <a:pt x="3337560" y="2404227"/>
                </a:lnTo>
                <a:lnTo>
                  <a:pt x="0" y="2404227"/>
                </a:lnTo>
                <a:lnTo>
                  <a:pt x="0" y="384420"/>
                </a:lnTo>
                <a:close/>
              </a:path>
            </a:pathLst>
          </a:cu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DA67D76-74B1-B564-7261-4721A5412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219"/>
          <a:stretch/>
        </p:blipFill>
        <p:spPr>
          <a:xfrm>
            <a:off x="800558" y="3344575"/>
            <a:ext cx="3337560" cy="2397590"/>
          </a:xfrm>
          <a:custGeom>
            <a:avLst/>
            <a:gdLst/>
            <a:ahLst/>
            <a:cxnLst/>
            <a:rect l="l" t="t" r="r" b="b"/>
            <a:pathLst>
              <a:path w="3337560" h="2397590">
                <a:moveTo>
                  <a:pt x="0" y="0"/>
                </a:moveTo>
                <a:lnTo>
                  <a:pt x="3337560" y="0"/>
                </a:lnTo>
                <a:lnTo>
                  <a:pt x="3337560" y="2013170"/>
                </a:lnTo>
                <a:lnTo>
                  <a:pt x="2953140" y="2397590"/>
                </a:lnTo>
                <a:lnTo>
                  <a:pt x="0" y="2397590"/>
                </a:lnTo>
                <a:close/>
              </a:path>
            </a:pathLst>
          </a:cu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0097B1B9-030A-DFA3-50E6-2AA09A0E8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860" y="685800"/>
            <a:ext cx="6253792" cy="361526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tabLst/>
            </a:pPr>
            <a:r>
              <a:rPr kumimoji="0" lang="en-US" altLang="en-US" b="0" i="0" u="none" strike="noStrik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</a:rPr>
              <a:t>2020 Registered Voters and Actual Voters Gender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DDE2C3E-3205-470A-BD3C-E856A8E21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FA431E-B32D-412B-8EE8-27BFACD9B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1AC587-B106-44DD-92F0-2DCA0B70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FBA5D3-FE61-4D23-AB2F-EC12CE5A6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A661ABF-E2D0-44E1-9762-393FF470A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F6BF17-560A-4388-83EB-CD5FABE5D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13154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B4378-D8F0-D7C3-AE61-448EBA6C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sz="4100" b="0" i="0" u="none" strike="noStrike" spc="0" normalizeH="0" baseline="0" noProof="0">
                <a:uLnTx/>
                <a:uFillTx/>
              </a:rPr>
              <a:t>Registered v. Actual Voters Ethnicity by Precinct 2022</a:t>
            </a:r>
            <a:endParaRPr lang="en-US" sz="410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Content Placeholder 38" descr="Chart, bar chart&#10;&#10;Description automatically generated">
            <a:extLst>
              <a:ext uri="{FF2B5EF4-FFF2-40B4-BE49-F238E27FC236}">
                <a16:creationId xmlns:a16="http://schemas.microsoft.com/office/drawing/2014/main" id="{EEAF8041-618B-8D4B-B362-9D32AA6C5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41" name="Picture 40" descr="Chart, bar chart&#10;&#10;Description automatically generated">
            <a:extLst>
              <a:ext uri="{FF2B5EF4-FFF2-40B4-BE49-F238E27FC236}">
                <a16:creationId xmlns:a16="http://schemas.microsoft.com/office/drawing/2014/main" id="{94949B71-C02A-8A78-FF01-55615BCAE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783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5512B-B870-BEC9-989B-E8DA5689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1" y="4473679"/>
            <a:ext cx="9552558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sz="4100" b="0" i="0" u="none" strike="noStrike" spc="0" normalizeH="0" baseline="0" noProof="0">
                <a:uLnTx/>
                <a:uFillTx/>
              </a:rPr>
              <a:t>Registered v. Actual Voters Ethnicity by Precinct 2022</a:t>
            </a:r>
            <a:endParaRPr lang="en-US" sz="41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Chart&#10;&#10;Description automatically generated">
            <a:extLst>
              <a:ext uri="{FF2B5EF4-FFF2-40B4-BE49-F238E27FC236}">
                <a16:creationId xmlns:a16="http://schemas.microsoft.com/office/drawing/2014/main" id="{47B213D3-EEEE-B81B-5965-1576C907B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03" y="1016001"/>
            <a:ext cx="4037160" cy="3027870"/>
          </a:xfrm>
          <a:prstGeom prst="rect">
            <a:avLst/>
          </a:prstGeom>
        </p:spPr>
      </p:pic>
      <p:pic>
        <p:nvPicPr>
          <p:cNvPr id="18" name="Picture 17" descr="Chart&#10;&#10;Description automatically generated">
            <a:extLst>
              <a:ext uri="{FF2B5EF4-FFF2-40B4-BE49-F238E27FC236}">
                <a16:creationId xmlns:a16="http://schemas.microsoft.com/office/drawing/2014/main" id="{AE5B7D9B-1248-809F-F45B-1A7A1AEA1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1" y="995767"/>
            <a:ext cx="4064137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20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25F9-4604-078A-4AD6-D7C0CE9E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Raw Vote Totals</a:t>
            </a:r>
          </a:p>
        </p:txBody>
      </p:sp>
    </p:spTree>
    <p:extLst>
      <p:ext uri="{BB962C8B-B14F-4D97-AF65-F5344CB8AC3E}">
        <p14:creationId xmlns:p14="http://schemas.microsoft.com/office/powerpoint/2010/main" val="3111709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FD40A-F14A-6493-8F82-E1DB49BB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Raw Vote Totals for Major Races 2020</a:t>
            </a:r>
          </a:p>
        </p:txBody>
      </p:sp>
      <p:sp useBgFill="1">
        <p:nvSpPr>
          <p:cNvPr id="23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84BE6D8-5CD0-683F-E019-CE5B652CD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372393"/>
              </p:ext>
            </p:extLst>
          </p:nvPr>
        </p:nvGraphicFramePr>
        <p:xfrm>
          <a:off x="1560928" y="1097060"/>
          <a:ext cx="4531015" cy="433416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361953">
                  <a:extLst>
                    <a:ext uri="{9D8B030D-6E8A-4147-A177-3AD203B41FA5}">
                      <a16:colId xmlns:a16="http://schemas.microsoft.com/office/drawing/2014/main" val="4116081936"/>
                    </a:ext>
                  </a:extLst>
                </a:gridCol>
                <a:gridCol w="1772292">
                  <a:extLst>
                    <a:ext uri="{9D8B030D-6E8A-4147-A177-3AD203B41FA5}">
                      <a16:colId xmlns:a16="http://schemas.microsoft.com/office/drawing/2014/main" val="3462472057"/>
                    </a:ext>
                  </a:extLst>
                </a:gridCol>
                <a:gridCol w="1396770">
                  <a:extLst>
                    <a:ext uri="{9D8B030D-6E8A-4147-A177-3AD203B41FA5}">
                      <a16:colId xmlns:a16="http://schemas.microsoft.com/office/drawing/2014/main" val="3428017100"/>
                    </a:ext>
                  </a:extLst>
                </a:gridCol>
              </a:tblGrid>
              <a:tr h="365935">
                <a:tc>
                  <a:txBody>
                    <a:bodyPr/>
                    <a:lstStyle/>
                    <a:p>
                      <a:endParaRPr lang="en-US" sz="1400" b="0" cap="none" spc="0">
                        <a:solidFill>
                          <a:schemeClr val="tx1"/>
                        </a:solidFill>
                      </a:endParaRPr>
                    </a:p>
                  </a:txBody>
                  <a:tcPr marL="57399" marR="40124" marT="61973" marB="61973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tx1"/>
                          </a:solidFill>
                        </a:rPr>
                        <a:t>Raw Votes</a:t>
                      </a:r>
                    </a:p>
                  </a:txBody>
                  <a:tcPr marL="57399" marR="40124" marT="61973" marB="61973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tx1"/>
                          </a:solidFill>
                        </a:rPr>
                        <a:t>Percent</a:t>
                      </a:r>
                    </a:p>
                  </a:txBody>
                  <a:tcPr marL="57399" marR="40124" marT="61973" marB="61973" anchor="b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983655"/>
                  </a:ext>
                </a:extLst>
              </a:tr>
              <a:tr h="365935"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Trump</a:t>
                      </a:r>
                    </a:p>
                  </a:txBody>
                  <a:tcPr marL="57399" marR="40124" marT="61973" marB="6197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4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193382</a:t>
                      </a:r>
                      <a:endParaRPr lang="en-US" sz="14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72.22</a:t>
                      </a: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880512"/>
                  </a:ext>
                </a:extLst>
              </a:tr>
              <a:tr h="336424"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Biden</a:t>
                      </a: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en-US" sz="12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74377</a:t>
                      </a:r>
                      <a:endParaRPr lang="en-US" sz="12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27.78</a:t>
                      </a: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701164"/>
                  </a:ext>
                </a:extLst>
              </a:tr>
              <a:tr h="399381">
                <a:tc>
                  <a:txBody>
                    <a:bodyPr/>
                    <a:lstStyle/>
                    <a:p>
                      <a:endParaRPr lang="en-US" sz="14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99" marR="40124" marT="61973" marB="6197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782392"/>
                  </a:ext>
                </a:extLst>
              </a:tr>
              <a:tr h="336424"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Cornyn</a:t>
                      </a: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194528</a:t>
                      </a: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74.03</a:t>
                      </a: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747117"/>
                  </a:ext>
                </a:extLst>
              </a:tr>
              <a:tr h="365935">
                <a:tc>
                  <a:txBody>
                    <a:bodyPr/>
                    <a:lstStyle/>
                    <a:p>
                      <a:r>
                        <a:rPr lang="en-US" sz="1400" b="0" cap="none" spc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Hegar</a:t>
                      </a:r>
                      <a:endParaRPr lang="en-US" sz="14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99" marR="40124" marT="61973" marB="6197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68254</a:t>
                      </a: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25.97</a:t>
                      </a: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756445"/>
                  </a:ext>
                </a:extLst>
              </a:tr>
              <a:tr h="360033">
                <a:tc>
                  <a:txBody>
                    <a:bodyPr/>
                    <a:lstStyle/>
                    <a:p>
                      <a:endParaRPr lang="en-US" sz="12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109370"/>
                  </a:ext>
                </a:extLst>
              </a:tr>
              <a:tr h="365935"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Brady</a:t>
                      </a:r>
                    </a:p>
                  </a:txBody>
                  <a:tcPr marL="57399" marR="40124" marT="61973" marB="6197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196032</a:t>
                      </a: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75.03</a:t>
                      </a: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798241"/>
                  </a:ext>
                </a:extLst>
              </a:tr>
              <a:tr h="336424"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Hernandez</a:t>
                      </a: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65242</a:t>
                      </a: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24.97</a:t>
                      </a: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62242"/>
                  </a:ext>
                </a:extLst>
              </a:tr>
              <a:tr h="399381">
                <a:tc>
                  <a:txBody>
                    <a:bodyPr/>
                    <a:lstStyle/>
                    <a:p>
                      <a:endParaRPr lang="en-US" sz="14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99" marR="40124" marT="61973" marB="6197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283625"/>
                  </a:ext>
                </a:extLst>
              </a:tr>
              <a:tr h="336424"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Crenshaw</a:t>
                      </a: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74109</a:t>
                      </a: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70.25</a:t>
                      </a: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759095"/>
                  </a:ext>
                </a:extLst>
              </a:tr>
              <a:tr h="365935"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Fulford</a:t>
                      </a:r>
                    </a:p>
                  </a:txBody>
                  <a:tcPr marL="57399" marR="40124" marT="61973" marB="61973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31384</a:t>
                      </a: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29.75</a:t>
                      </a:r>
                    </a:p>
                  </a:txBody>
                  <a:tcPr marL="57399" marR="40124" marT="61973" marB="61973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38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205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BA3BF-F4C2-F2D1-D3C5-907ED95B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Raw Vote Totals for Major Races 2022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9D66E1-42BD-C5B7-7E21-8519B2F35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43500"/>
              </p:ext>
            </p:extLst>
          </p:nvPr>
        </p:nvGraphicFramePr>
        <p:xfrm>
          <a:off x="1272737" y="1097060"/>
          <a:ext cx="5107397" cy="43341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72507">
                  <a:extLst>
                    <a:ext uri="{9D8B030D-6E8A-4147-A177-3AD203B41FA5}">
                      <a16:colId xmlns:a16="http://schemas.microsoft.com/office/drawing/2014/main" val="1883879392"/>
                    </a:ext>
                  </a:extLst>
                </a:gridCol>
                <a:gridCol w="1717445">
                  <a:extLst>
                    <a:ext uri="{9D8B030D-6E8A-4147-A177-3AD203B41FA5}">
                      <a16:colId xmlns:a16="http://schemas.microsoft.com/office/drawing/2014/main" val="2224083612"/>
                    </a:ext>
                  </a:extLst>
                </a:gridCol>
                <a:gridCol w="1717445">
                  <a:extLst>
                    <a:ext uri="{9D8B030D-6E8A-4147-A177-3AD203B41FA5}">
                      <a16:colId xmlns:a16="http://schemas.microsoft.com/office/drawing/2014/main" val="4064993446"/>
                    </a:ext>
                  </a:extLst>
                </a:gridCol>
              </a:tblGrid>
              <a:tr h="35030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Raw Votes</a:t>
                      </a: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Percentage</a:t>
                      </a:r>
                    </a:p>
                  </a:txBody>
                  <a:tcPr marL="77285" marR="77285" marT="38642" marB="38642"/>
                </a:tc>
                <a:extLst>
                  <a:ext uri="{0D108BD9-81ED-4DB2-BD59-A6C34878D82A}">
                    <a16:rowId xmlns:a16="http://schemas.microsoft.com/office/drawing/2014/main" val="3409813912"/>
                  </a:ext>
                </a:extLst>
              </a:tr>
              <a:tr h="350300">
                <a:tc>
                  <a:txBody>
                    <a:bodyPr/>
                    <a:lstStyle/>
                    <a:p>
                      <a:r>
                        <a:rPr lang="en-US" sz="1600"/>
                        <a:t>Abbott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152694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74.36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extLst>
                  <a:ext uri="{0D108BD9-81ED-4DB2-BD59-A6C34878D82A}">
                    <a16:rowId xmlns:a16="http://schemas.microsoft.com/office/drawing/2014/main" val="2533109375"/>
                  </a:ext>
                </a:extLst>
              </a:tr>
              <a:tr h="350300">
                <a:tc>
                  <a:txBody>
                    <a:bodyPr/>
                    <a:lstStyle/>
                    <a:p>
                      <a:r>
                        <a:rPr lang="en-US" sz="1600"/>
                        <a:t>O’Rourke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52654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25.64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extLst>
                  <a:ext uri="{0D108BD9-81ED-4DB2-BD59-A6C34878D82A}">
                    <a16:rowId xmlns:a16="http://schemas.microsoft.com/office/drawing/2014/main" val="3819399676"/>
                  </a:ext>
                </a:extLst>
              </a:tr>
              <a:tr h="393824"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extLst>
                  <a:ext uri="{0D108BD9-81ED-4DB2-BD59-A6C34878D82A}">
                    <a16:rowId xmlns:a16="http://schemas.microsoft.com/office/drawing/2014/main" val="2398686937"/>
                  </a:ext>
                </a:extLst>
              </a:tr>
              <a:tr h="350300">
                <a:tc>
                  <a:txBody>
                    <a:bodyPr/>
                    <a:lstStyle/>
                    <a:p>
                      <a:r>
                        <a:rPr lang="en-US" sz="1600"/>
                        <a:t>Luttrell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81892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83.27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extLst>
                  <a:ext uri="{0D108BD9-81ED-4DB2-BD59-A6C34878D82A}">
                    <a16:rowId xmlns:a16="http://schemas.microsoft.com/office/drawing/2014/main" val="320905803"/>
                  </a:ext>
                </a:extLst>
              </a:tr>
              <a:tr h="350300">
                <a:tc>
                  <a:txBody>
                    <a:bodyPr/>
                    <a:lstStyle/>
                    <a:p>
                      <a:r>
                        <a:rPr lang="en-US" sz="1600"/>
                        <a:t>Jones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16456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16.73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extLst>
                  <a:ext uri="{0D108BD9-81ED-4DB2-BD59-A6C34878D82A}">
                    <a16:rowId xmlns:a16="http://schemas.microsoft.com/office/drawing/2014/main" val="1719705093"/>
                  </a:ext>
                </a:extLst>
              </a:tr>
              <a:tr h="393824"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extLst>
                  <a:ext uri="{0D108BD9-81ED-4DB2-BD59-A6C34878D82A}">
                    <a16:rowId xmlns:a16="http://schemas.microsoft.com/office/drawing/2014/main" val="4018714553"/>
                  </a:ext>
                </a:extLst>
              </a:tr>
              <a:tr h="350300">
                <a:tc>
                  <a:txBody>
                    <a:bodyPr/>
                    <a:lstStyle/>
                    <a:p>
                      <a:r>
                        <a:rPr lang="en-US" sz="1600"/>
                        <a:t>Patrick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150172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74.07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extLst>
                  <a:ext uri="{0D108BD9-81ED-4DB2-BD59-A6C34878D82A}">
                    <a16:rowId xmlns:a16="http://schemas.microsoft.com/office/drawing/2014/main" val="1367827118"/>
                  </a:ext>
                </a:extLst>
              </a:tr>
              <a:tr h="350300">
                <a:tc>
                  <a:txBody>
                    <a:bodyPr/>
                    <a:lstStyle/>
                    <a:p>
                      <a:r>
                        <a:rPr lang="en-US" sz="1600"/>
                        <a:t>Collier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52581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25.93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extLst>
                  <a:ext uri="{0D108BD9-81ED-4DB2-BD59-A6C34878D82A}">
                    <a16:rowId xmlns:a16="http://schemas.microsoft.com/office/drawing/2014/main" val="2175617468"/>
                  </a:ext>
                </a:extLst>
              </a:tr>
              <a:tr h="393824"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extLst>
                  <a:ext uri="{0D108BD9-81ED-4DB2-BD59-A6C34878D82A}">
                    <a16:rowId xmlns:a16="http://schemas.microsoft.com/office/drawing/2014/main" val="2128119216"/>
                  </a:ext>
                </a:extLst>
              </a:tr>
              <a:tr h="350300">
                <a:tc>
                  <a:txBody>
                    <a:bodyPr/>
                    <a:lstStyle/>
                    <a:p>
                      <a:r>
                        <a:rPr lang="en-US" sz="1600"/>
                        <a:t>Paxton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149854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74.35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extLst>
                  <a:ext uri="{0D108BD9-81ED-4DB2-BD59-A6C34878D82A}">
                    <a16:rowId xmlns:a16="http://schemas.microsoft.com/office/drawing/2014/main" val="4072938156"/>
                  </a:ext>
                </a:extLst>
              </a:tr>
              <a:tr h="350300">
                <a:tc>
                  <a:txBody>
                    <a:bodyPr/>
                    <a:lstStyle/>
                    <a:p>
                      <a:r>
                        <a:rPr lang="en-US" sz="1600"/>
                        <a:t>Garza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51691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25.65</a:t>
                      </a:r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7285" marR="77285" marT="38642" marB="38642"/>
                </a:tc>
                <a:extLst>
                  <a:ext uri="{0D108BD9-81ED-4DB2-BD59-A6C34878D82A}">
                    <a16:rowId xmlns:a16="http://schemas.microsoft.com/office/drawing/2014/main" val="3960928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585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01E5D-B025-F6BE-B451-D2E8D0CF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rgbClr val="FFFFFF"/>
                </a:solidFill>
              </a:rPr>
              <a:t>2020 and 2022 Distribution of Ballots Cast Raw Numbers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6C7384-9D78-C331-4885-69F3C8E1D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053669"/>
              </p:ext>
            </p:extLst>
          </p:nvPr>
        </p:nvGraphicFramePr>
        <p:xfrm>
          <a:off x="1101217" y="1774003"/>
          <a:ext cx="5450439" cy="3389210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1065800">
                  <a:extLst>
                    <a:ext uri="{9D8B030D-6E8A-4147-A177-3AD203B41FA5}">
                      <a16:colId xmlns:a16="http://schemas.microsoft.com/office/drawing/2014/main" val="2028418841"/>
                    </a:ext>
                  </a:extLst>
                </a:gridCol>
                <a:gridCol w="933757">
                  <a:extLst>
                    <a:ext uri="{9D8B030D-6E8A-4147-A177-3AD203B41FA5}">
                      <a16:colId xmlns:a16="http://schemas.microsoft.com/office/drawing/2014/main" val="553023797"/>
                    </a:ext>
                  </a:extLst>
                </a:gridCol>
                <a:gridCol w="836813">
                  <a:extLst>
                    <a:ext uri="{9D8B030D-6E8A-4147-A177-3AD203B41FA5}">
                      <a16:colId xmlns:a16="http://schemas.microsoft.com/office/drawing/2014/main" val="3322388235"/>
                    </a:ext>
                  </a:extLst>
                </a:gridCol>
                <a:gridCol w="933757">
                  <a:extLst>
                    <a:ext uri="{9D8B030D-6E8A-4147-A177-3AD203B41FA5}">
                      <a16:colId xmlns:a16="http://schemas.microsoft.com/office/drawing/2014/main" val="3565312746"/>
                    </a:ext>
                  </a:extLst>
                </a:gridCol>
                <a:gridCol w="836813">
                  <a:extLst>
                    <a:ext uri="{9D8B030D-6E8A-4147-A177-3AD203B41FA5}">
                      <a16:colId xmlns:a16="http://schemas.microsoft.com/office/drawing/2014/main" val="2282955406"/>
                    </a:ext>
                  </a:extLst>
                </a:gridCol>
                <a:gridCol w="843499">
                  <a:extLst>
                    <a:ext uri="{9D8B030D-6E8A-4147-A177-3AD203B41FA5}">
                      <a16:colId xmlns:a16="http://schemas.microsoft.com/office/drawing/2014/main" val="1607031061"/>
                    </a:ext>
                  </a:extLst>
                </a:gridCol>
              </a:tblGrid>
              <a:tr h="549536">
                <a:tc>
                  <a:txBody>
                    <a:bodyPr/>
                    <a:lstStyle/>
                    <a:p>
                      <a:endParaRPr lang="en-US" sz="13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83950" marR="83950" marT="83950" marB="4197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2020 Raw Numbers</a:t>
                      </a:r>
                    </a:p>
                  </a:txBody>
                  <a:tcPr marL="83950" marR="83950" marT="83950" marB="4197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2020 Percent</a:t>
                      </a:r>
                    </a:p>
                  </a:txBody>
                  <a:tcPr marL="83950" marR="83950" marT="83950" marB="4197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2022 Raw Numbers</a:t>
                      </a:r>
                    </a:p>
                  </a:txBody>
                  <a:tcPr marL="83950" marR="83950" marT="83950" marB="4197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2022 Percent</a:t>
                      </a:r>
                    </a:p>
                  </a:txBody>
                  <a:tcPr marL="83950" marR="83950" marT="83950" marB="4197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cap="none" spc="0">
                          <a:solidFill>
                            <a:schemeClr val="bg1"/>
                          </a:solidFill>
                        </a:rPr>
                        <a:t>Change</a:t>
                      </a:r>
                    </a:p>
                  </a:txBody>
                  <a:tcPr marL="83950" marR="83950" marT="83950" marB="4197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11199"/>
                  </a:ext>
                </a:extLst>
              </a:tr>
              <a:tr h="324894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Early in person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212532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77.82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131619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63.04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-80913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37527"/>
                  </a:ext>
                </a:extLst>
              </a:tr>
              <a:tr h="485353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Election Day in Person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35032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12.83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67539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32.35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+32507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71302"/>
                  </a:ext>
                </a:extLst>
              </a:tr>
              <a:tr h="324894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Absent by Mail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24062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8.81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9175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4.39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-14887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089584"/>
                  </a:ext>
                </a:extLst>
              </a:tr>
              <a:tr h="485353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Early Limited Ballot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1486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&lt;1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435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&lt;1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61238"/>
                  </a:ext>
                </a:extLst>
              </a:tr>
              <a:tr h="485353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Late Death in Family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661184"/>
                  </a:ext>
                </a:extLst>
              </a:tr>
              <a:tr h="324894"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Late Disabled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&lt;1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&lt;1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cap="none" spc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83950" marR="83950" marT="83950" marB="419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729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026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44">
            <a:extLst>
              <a:ext uri="{FF2B5EF4-FFF2-40B4-BE49-F238E27FC236}">
                <a16:creationId xmlns:a16="http://schemas.microsoft.com/office/drawing/2014/main" id="{DD6CFB6C-6ECB-4250-B68E-01966297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46">
            <a:extLst>
              <a:ext uri="{FF2B5EF4-FFF2-40B4-BE49-F238E27FC236}">
                <a16:creationId xmlns:a16="http://schemas.microsoft.com/office/drawing/2014/main" id="{B8359141-C085-46E4-B4EC-42F9599BA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48">
            <a:extLst>
              <a:ext uri="{FF2B5EF4-FFF2-40B4-BE49-F238E27FC236}">
                <a16:creationId xmlns:a16="http://schemas.microsoft.com/office/drawing/2014/main" id="{FA903156-0F0C-44A5-9019-0CAF51EB4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50">
            <a:extLst>
              <a:ext uri="{FF2B5EF4-FFF2-40B4-BE49-F238E27FC236}">
                <a16:creationId xmlns:a16="http://schemas.microsoft.com/office/drawing/2014/main" id="{66E5E851-3725-463F-9451-2FFEF5D3E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52">
            <a:extLst>
              <a:ext uri="{FF2B5EF4-FFF2-40B4-BE49-F238E27FC236}">
                <a16:creationId xmlns:a16="http://schemas.microsoft.com/office/drawing/2014/main" id="{94209D59-6810-40C2-B8D6-6DACF8A06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1" name="Rectangle 54">
            <a:extLst>
              <a:ext uri="{FF2B5EF4-FFF2-40B4-BE49-F238E27FC236}">
                <a16:creationId xmlns:a16="http://schemas.microsoft.com/office/drawing/2014/main" id="{0BE1027C-ABCB-4C82-91A2-F67B9A5A6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0876E6-7DB1-32BD-329F-E77C355C0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41" y="4473679"/>
            <a:ext cx="9552558" cy="123325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 fontAlgn="base">
              <a:spcAft>
                <a:spcPts val="600"/>
              </a:spcAft>
            </a:pPr>
            <a:r>
              <a:rPr lang="en-US" altLang="en-US" sz="4100" cap="all">
                <a:ln w="3175" cmpd="sng">
                  <a:noFill/>
                </a:ln>
              </a:rPr>
              <a:t>2022 Registered Voter and Actual Voters by Gender</a:t>
            </a:r>
          </a:p>
        </p:txBody>
      </p:sp>
      <p:grpSp>
        <p:nvGrpSpPr>
          <p:cNvPr id="72" name="Group 56">
            <a:extLst>
              <a:ext uri="{FF2B5EF4-FFF2-40B4-BE49-F238E27FC236}">
                <a16:creationId xmlns:a16="http://schemas.microsoft.com/office/drawing/2014/main" id="{0CC57C46-4659-4AF2-9180-2DEED214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B52317-0F00-40C0-B1F2-33ED6D30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58">
              <a:extLst>
                <a:ext uri="{FF2B5EF4-FFF2-40B4-BE49-F238E27FC236}">
                  <a16:creationId xmlns:a16="http://schemas.microsoft.com/office/drawing/2014/main" id="{2468ACF9-4EF2-4251-9FAD-3F225BF74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4A3ECD-6924-4912-B117-3C617B58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1DFE1F5-FA7A-403F-B9D9-0434E2BE2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2CF27E4-09D0-444E-B18D-F90487103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nip Diagonal Corner Rectangle 12">
            <a:extLst>
              <a:ext uri="{FF2B5EF4-FFF2-40B4-BE49-F238E27FC236}">
                <a16:creationId xmlns:a16="http://schemas.microsoft.com/office/drawing/2014/main" id="{FDAF26D5-7469-49F5-902D-571FA58A7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251" y="690851"/>
            <a:ext cx="9615670" cy="3584587"/>
          </a:xfrm>
          <a:prstGeom prst="snip2DiagRect">
            <a:avLst>
              <a:gd name="adj1" fmla="val 12305"/>
              <a:gd name="adj2" fmla="val 0"/>
            </a:avLst>
          </a:prstGeom>
          <a:solidFill>
            <a:schemeClr val="tx1"/>
          </a:solidFill>
          <a:ln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7E7CE6-DBD7-3B93-E416-6627D8137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" r="-3" b="18841"/>
          <a:stretch/>
        </p:blipFill>
        <p:spPr>
          <a:xfrm>
            <a:off x="1127026" y="1224321"/>
            <a:ext cx="4201297" cy="2468901"/>
          </a:xfrm>
          <a:prstGeom prst="rect">
            <a:avLst/>
          </a:prstGeom>
        </p:spPr>
      </p:pic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5109DD61-7752-FD5F-084A-8D7674A9D0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r="8169" b="-1"/>
          <a:stretch/>
        </p:blipFill>
        <p:spPr>
          <a:xfrm>
            <a:off x="6067238" y="995767"/>
            <a:ext cx="3304722" cy="3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C5530E-85F5-4469-A5C9-54B113C1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D790C-3AAC-65EB-4F2D-74AE3704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654099" cy="35329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 and Gender of Voters 2020-2022</a:t>
            </a:r>
          </a:p>
        </p:txBody>
      </p:sp>
      <p:sp useBgFill="1"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A9CEB52D-0D40-45E3-94F9-CDB2083A9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7EB202-DE79-4E39-BCF0-D9855DA1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F8FC51-F3B0-4D84-A367-A1470716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B3C3EDB-3DD5-4F8C-84C2-B598DB12A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9DD3267-7A88-4810-94C1-0176A11D9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F7E30E-9755-4BB4-B799-15752AE27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0A74F5-C569-4A54-9AA8-8F85E9E7E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0930459-351E-EE1D-ABD2-E4772BED8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343641"/>
              </p:ext>
            </p:extLst>
          </p:nvPr>
        </p:nvGraphicFramePr>
        <p:xfrm>
          <a:off x="1098550" y="1350006"/>
          <a:ext cx="5643564" cy="3827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8875">
                  <a:extLst>
                    <a:ext uri="{9D8B030D-6E8A-4147-A177-3AD203B41FA5}">
                      <a16:colId xmlns:a16="http://schemas.microsoft.com/office/drawing/2014/main" val="1282748549"/>
                    </a:ext>
                  </a:extLst>
                </a:gridCol>
                <a:gridCol w="1114339">
                  <a:extLst>
                    <a:ext uri="{9D8B030D-6E8A-4147-A177-3AD203B41FA5}">
                      <a16:colId xmlns:a16="http://schemas.microsoft.com/office/drawing/2014/main" val="1860064879"/>
                    </a:ext>
                  </a:extLst>
                </a:gridCol>
                <a:gridCol w="1130350">
                  <a:extLst>
                    <a:ext uri="{9D8B030D-6E8A-4147-A177-3AD203B41FA5}">
                      <a16:colId xmlns:a16="http://schemas.microsoft.com/office/drawing/2014/main" val="3930764623"/>
                    </a:ext>
                  </a:extLst>
                </a:gridCol>
              </a:tblGrid>
              <a:tr h="290562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2020</a:t>
                      </a: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2022</a:t>
                      </a:r>
                    </a:p>
                  </a:txBody>
                  <a:tcPr marL="63330" marR="63330" marT="31665" marB="31665"/>
                </a:tc>
                <a:extLst>
                  <a:ext uri="{0D108BD9-81ED-4DB2-BD59-A6C34878D82A}">
                    <a16:rowId xmlns:a16="http://schemas.microsoft.com/office/drawing/2014/main" val="4225495312"/>
                  </a:ext>
                </a:extLst>
              </a:tr>
              <a:tr h="2905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registered voter age</a:t>
                      </a:r>
                      <a:endParaRPr 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51.3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49.2</a:t>
                      </a:r>
                    </a:p>
                  </a:txBody>
                  <a:tcPr marL="63330" marR="63330" marT="31665" marB="31665"/>
                </a:tc>
                <a:extLst>
                  <a:ext uri="{0D108BD9-81ED-4DB2-BD59-A6C34878D82A}">
                    <a16:rowId xmlns:a16="http://schemas.microsoft.com/office/drawing/2014/main" val="1855858897"/>
                  </a:ext>
                </a:extLst>
              </a:tr>
              <a:tr h="290562">
                <a:tc>
                  <a:txBody>
                    <a:bodyPr/>
                    <a:lstStyle/>
                    <a:p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registered voter age</a:t>
                      </a:r>
                      <a:endParaRPr 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51.0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49.0</a:t>
                      </a:r>
                    </a:p>
                  </a:txBody>
                  <a:tcPr marL="63330" marR="63330" marT="31665" marB="31665"/>
                </a:tc>
                <a:extLst>
                  <a:ext uri="{0D108BD9-81ED-4DB2-BD59-A6C34878D82A}">
                    <a16:rowId xmlns:a16="http://schemas.microsoft.com/office/drawing/2014/main" val="2797686618"/>
                  </a:ext>
                </a:extLst>
              </a:tr>
              <a:tr h="290562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actual voter age</a:t>
                      </a: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53.9</a:t>
                      </a: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56.2</a:t>
                      </a:r>
                    </a:p>
                  </a:txBody>
                  <a:tcPr marL="63330" marR="63330" marT="31665" marB="31665"/>
                </a:tc>
                <a:extLst>
                  <a:ext uri="{0D108BD9-81ED-4DB2-BD59-A6C34878D82A}">
                    <a16:rowId xmlns:a16="http://schemas.microsoft.com/office/drawing/2014/main" val="1880625987"/>
                  </a:ext>
                </a:extLst>
              </a:tr>
              <a:tr h="290562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actual voter age</a:t>
                      </a: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55.0</a:t>
                      </a: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57.0</a:t>
                      </a:r>
                    </a:p>
                  </a:txBody>
                  <a:tcPr marL="63330" marR="63330" marT="31665" marB="31665"/>
                </a:tc>
                <a:extLst>
                  <a:ext uri="{0D108BD9-81ED-4DB2-BD59-A6C34878D82A}">
                    <a16:rowId xmlns:a16="http://schemas.microsoft.com/office/drawing/2014/main" val="7597170"/>
                  </a:ext>
                </a:extLst>
              </a:tr>
              <a:tr h="315810">
                <a:tc>
                  <a:txBody>
                    <a:bodyPr/>
                    <a:lstStyle/>
                    <a:p>
                      <a:endParaRPr 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30" marR="63330" marT="31665" marB="31665"/>
                </a:tc>
                <a:extLst>
                  <a:ext uri="{0D108BD9-81ED-4DB2-BD59-A6C34878D82A}">
                    <a16:rowId xmlns:a16="http://schemas.microsoft.com/office/drawing/2014/main" val="879192922"/>
                  </a:ext>
                </a:extLst>
              </a:tr>
              <a:tr h="290562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Females(registered Voters)</a:t>
                      </a: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179267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200038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30" marR="63330" marT="31665" marB="31665"/>
                </a:tc>
                <a:extLst>
                  <a:ext uri="{0D108BD9-81ED-4DB2-BD59-A6C34878D82A}">
                    <a16:rowId xmlns:a16="http://schemas.microsoft.com/office/drawing/2014/main" val="3364405272"/>
                  </a:ext>
                </a:extLst>
              </a:tr>
              <a:tr h="290562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Males(registered voters)</a:t>
                      </a: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161546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182610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30" marR="63330" marT="31665" marB="31665"/>
                </a:tc>
                <a:extLst>
                  <a:ext uri="{0D108BD9-81ED-4DB2-BD59-A6C34878D82A}">
                    <a16:rowId xmlns:a16="http://schemas.microsoft.com/office/drawing/2014/main" val="1496665166"/>
                  </a:ext>
                </a:extLst>
              </a:tr>
              <a:tr h="290562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Females(actual voters)</a:t>
                      </a: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126529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86444</a:t>
                      </a:r>
                    </a:p>
                  </a:txBody>
                  <a:tcPr marL="63330" marR="63330" marT="31665" marB="31665"/>
                </a:tc>
                <a:extLst>
                  <a:ext uri="{0D108BD9-81ED-4DB2-BD59-A6C34878D82A}">
                    <a16:rowId xmlns:a16="http://schemas.microsoft.com/office/drawing/2014/main" val="3769363740"/>
                  </a:ext>
                </a:extLst>
              </a:tr>
              <a:tr h="290562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Males(actual voters)</a:t>
                      </a: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109857</a:t>
                      </a:r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78200</a:t>
                      </a:r>
                    </a:p>
                  </a:txBody>
                  <a:tcPr marL="63330" marR="63330" marT="31665" marB="31665"/>
                </a:tc>
                <a:extLst>
                  <a:ext uri="{0D108BD9-81ED-4DB2-BD59-A6C34878D82A}">
                    <a16:rowId xmlns:a16="http://schemas.microsoft.com/office/drawing/2014/main" val="2939669582"/>
                  </a:ext>
                </a:extLst>
              </a:tr>
              <a:tr h="315810">
                <a:tc>
                  <a:txBody>
                    <a:bodyPr/>
                    <a:lstStyle/>
                    <a:p>
                      <a:endParaRPr lang="en-US"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30" marR="63330" marT="31665" marB="31665"/>
                </a:tc>
                <a:extLst>
                  <a:ext uri="{0D108BD9-81ED-4DB2-BD59-A6C34878D82A}">
                    <a16:rowId xmlns:a16="http://schemas.microsoft.com/office/drawing/2014/main" val="757198690"/>
                  </a:ext>
                </a:extLst>
              </a:tr>
              <a:tr h="290562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 Females</a:t>
                      </a: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+20771</a:t>
                      </a:r>
                    </a:p>
                  </a:txBody>
                  <a:tcPr marL="63330" marR="63330" marT="31665" marB="31665"/>
                </a:tc>
                <a:extLst>
                  <a:ext uri="{0D108BD9-81ED-4DB2-BD59-A6C34878D82A}">
                    <a16:rowId xmlns:a16="http://schemas.microsoft.com/office/drawing/2014/main" val="3544717241"/>
                  </a:ext>
                </a:extLst>
              </a:tr>
              <a:tr h="290562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 Males</a:t>
                      </a: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endParaRPr lang="en-US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30" marR="63330" marT="31665" marB="31665"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+21067</a:t>
                      </a:r>
                    </a:p>
                  </a:txBody>
                  <a:tcPr marL="63330" marR="63330" marT="31665" marB="31665"/>
                </a:tc>
                <a:extLst>
                  <a:ext uri="{0D108BD9-81ED-4DB2-BD59-A6C34878D82A}">
                    <a16:rowId xmlns:a16="http://schemas.microsoft.com/office/drawing/2014/main" val="1553648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706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15981</TotalTime>
  <Words>942</Words>
  <Application>Microsoft Office PowerPoint</Application>
  <PresentationFormat>Widescreen</PresentationFormat>
  <Paragraphs>437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Century Gothic</vt:lpstr>
      <vt:lpstr>Times New Roman</vt:lpstr>
      <vt:lpstr>Wingdings 3</vt:lpstr>
      <vt:lpstr>Slice</vt:lpstr>
      <vt:lpstr>Election Presentation 2022</vt:lpstr>
      <vt:lpstr>Registered Voters 2020 - 2022</vt:lpstr>
      <vt:lpstr>Major Race Turnout 2020 and 2022</vt:lpstr>
      <vt:lpstr>2020 and 2022 Distribution of Ballots Cast</vt:lpstr>
      <vt:lpstr>Registered Voters Ethnicity</vt:lpstr>
      <vt:lpstr>Actual Voters Ethnicity</vt:lpstr>
      <vt:lpstr>PowerPoint Presentation</vt:lpstr>
      <vt:lpstr>PowerPoint Presentation</vt:lpstr>
      <vt:lpstr>Age and Gender of Voters 2020-2022</vt:lpstr>
      <vt:lpstr>Mean Difference in age of Actual to Registered Voters 2020 (Top and Bottom 10)</vt:lpstr>
      <vt:lpstr>Mean Difference in age of Actual to Registered Voters 2022 (Top and Bottom 10)</vt:lpstr>
      <vt:lpstr>2020 Major County Races</vt:lpstr>
      <vt:lpstr>2022 Major County Races</vt:lpstr>
      <vt:lpstr>Top 10 Precincts with Positive Change in Republican Voting</vt:lpstr>
      <vt:lpstr>Top 10 Precincts with Positive Change in Democrat Voting</vt:lpstr>
      <vt:lpstr>Top 10 Precincts with Demographics 2020 </vt:lpstr>
      <vt:lpstr>Top 10 Precincts with Age 2020 </vt:lpstr>
      <vt:lpstr>Top 10 Precincts with Demographics 2022</vt:lpstr>
      <vt:lpstr>Top 10 Precincts with Age 2022</vt:lpstr>
      <vt:lpstr>Pearson Correlation for Major Races</vt:lpstr>
      <vt:lpstr>Precinct Turnout</vt:lpstr>
      <vt:lpstr>Percent Turnout per Year Precincts 1-20</vt:lpstr>
      <vt:lpstr>Percent Turnout per Year Precincts 21-40</vt:lpstr>
      <vt:lpstr>Percent Turnout per Year Precincts 41-60</vt:lpstr>
      <vt:lpstr>Percent Turnout per Year Precincts 61-80</vt:lpstr>
      <vt:lpstr>Percent Turnout per Year Precincts 81-100</vt:lpstr>
      <vt:lpstr>Percent Turnout per Year Precincts 101-111</vt:lpstr>
      <vt:lpstr>Voting Age Breakdown</vt:lpstr>
      <vt:lpstr>Mean Voting Age by Precinct</vt:lpstr>
      <vt:lpstr>Mean Voting Age by Precinct</vt:lpstr>
      <vt:lpstr>Mean Voting Age by Precinct</vt:lpstr>
      <vt:lpstr>Mean Voting Age by Precinct</vt:lpstr>
      <vt:lpstr>Mean Voting Age by Precinct</vt:lpstr>
      <vt:lpstr>Mean Voting Age by Precinct</vt:lpstr>
      <vt:lpstr>Voting Percentages</vt:lpstr>
      <vt:lpstr>Voting Percentages by Precinct by Year</vt:lpstr>
      <vt:lpstr>Voting Percentages by Precinct by Year</vt:lpstr>
      <vt:lpstr>Voting Percentages by Precinct by Year</vt:lpstr>
      <vt:lpstr>Voting Percentages by Precinct by Year</vt:lpstr>
      <vt:lpstr>Voting Percentages by Precinct by Year</vt:lpstr>
      <vt:lpstr>Voting Percentages by Precinct by Year</vt:lpstr>
      <vt:lpstr>Voting Percent Changes</vt:lpstr>
      <vt:lpstr>Change in Voting Percent by Precinct 2020-22</vt:lpstr>
      <vt:lpstr>Change in Voting Percent by Precinct 2020-22</vt:lpstr>
      <vt:lpstr>Change in Voting Percent by Precinct 2020-22</vt:lpstr>
      <vt:lpstr>Change in Voting Percent by Precinct 2020-22</vt:lpstr>
      <vt:lpstr>Change in Voting Percent by Precinct 2020-22</vt:lpstr>
      <vt:lpstr>Voter Ethnicity</vt:lpstr>
      <vt:lpstr>2020</vt:lpstr>
      <vt:lpstr>Registered v. Actual Voters Ethnicity by Precinct 2020</vt:lpstr>
      <vt:lpstr>Registered v. Actual Voters Ethnicity by Precinct 2020</vt:lpstr>
      <vt:lpstr>Registered v. Actual Voters Ethnicity by Precinct 2020</vt:lpstr>
      <vt:lpstr>Registered v. Actual Voters Ethnicity by Precinct 2020</vt:lpstr>
      <vt:lpstr>Registered v. Actual Voters Ethnicity by Precinct 2020</vt:lpstr>
      <vt:lpstr>Registered v. Actual Voters Ethnicity by Precinct 2020</vt:lpstr>
      <vt:lpstr>Registered v. Actual Voters Ethnicity by Precinct 2020</vt:lpstr>
      <vt:lpstr>Registered v. Actual Voters Ethnicity by Precinct 2020</vt:lpstr>
      <vt:lpstr>Registered v. Actual Voters Ethnicity by Precinct 2020</vt:lpstr>
      <vt:lpstr>Registered v. Actual Voters Ethnicity by Precinct 2020</vt:lpstr>
      <vt:lpstr>2022</vt:lpstr>
      <vt:lpstr>Registered v. Actual Voters Ethnicity by Precinct 2022</vt:lpstr>
      <vt:lpstr>Registered v. Actual Voters Ethnicity by Precinct 2022</vt:lpstr>
      <vt:lpstr>Registered v. Actual Voters Ethnicity by Precinct 2022</vt:lpstr>
      <vt:lpstr>Registered v. Actual Voters Ethnicity by Precinct 2022</vt:lpstr>
      <vt:lpstr>Registered v. Actual Voters Ethnicity by Precinct 2022</vt:lpstr>
      <vt:lpstr>Registered v. Actual Voters Ethnicity by Precinct 2022</vt:lpstr>
      <vt:lpstr>Registered v. Actual Voters Ethnicity by Precinct 2022</vt:lpstr>
      <vt:lpstr>Registered v. Actual Voters Ethnicity by Precinct 2022</vt:lpstr>
      <vt:lpstr>Registered v. Actual Voters Ethnicity by Precinct 2022</vt:lpstr>
      <vt:lpstr>Registered v. Actual Voters Ethnicity by Precinct 2022</vt:lpstr>
      <vt:lpstr>Registered v. Actual Voters Ethnicity by Precinct 2022</vt:lpstr>
      <vt:lpstr>Raw Vote Totals</vt:lpstr>
      <vt:lpstr>Raw Vote Totals for Major Races 2020</vt:lpstr>
      <vt:lpstr>Raw Vote Totals for Major Races 2022</vt:lpstr>
      <vt:lpstr>2020 and 2022 Distribution of Ballots Cast Raw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Election Presentation 2022</dc:title>
  <dc:creator>travis martin</dc:creator>
  <cp:lastModifiedBy>Travis Martin</cp:lastModifiedBy>
  <cp:revision>67</cp:revision>
  <dcterms:created xsi:type="dcterms:W3CDTF">2022-12-23T14:02:50Z</dcterms:created>
  <dcterms:modified xsi:type="dcterms:W3CDTF">2023-01-10T20:51:57Z</dcterms:modified>
</cp:coreProperties>
</file>