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8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1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1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957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97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801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76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95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84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3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14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67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9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54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076C65-B0FC-45EF-B51E-91FD49B07815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1C846D-CA11-40BA-87BF-693851E93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4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orfolksuffolkmentalhealthcrisis.org.uk/petition-directly-address-the-mental-health-crisis-at-uea/" TargetMode="External"/><Relationship Id="rId2" Type="http://schemas.openxmlformats.org/officeDocument/2006/relationships/hyperlink" Target="https://www.mentalhealth.org.uk/blog/declining-state-student-mental-health-universities-and-what-can-be-do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sterDraws/InfoVi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BC5168-999A-45EE-A090-F96D49AC1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GB" sz="6200"/>
              <a:t>Travis Payne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B1B71-D06D-40EC-B7AB-980B0D0A5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Information Visualisation</a:t>
            </a:r>
          </a:p>
        </p:txBody>
      </p:sp>
    </p:spTree>
    <p:extLst>
      <p:ext uri="{BB962C8B-B14F-4D97-AF65-F5344CB8AC3E}">
        <p14:creationId xmlns:p14="http://schemas.microsoft.com/office/powerpoint/2010/main" val="3676433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F973-A403-4DB0-8C75-F88C9EB0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Testing Results – User 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F8D0F3-A0F7-4CCE-8162-A2D38E9E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17642"/>
            <a:ext cx="10018713" cy="3786810"/>
          </a:xfrm>
        </p:spPr>
        <p:txBody>
          <a:bodyPr>
            <a:normAutofit fontScale="92500"/>
          </a:bodyPr>
          <a:lstStyle/>
          <a:p>
            <a:r>
              <a:rPr lang="en-GB" dirty="0"/>
              <a:t>Feels like it’s missing an intro/splash page.</a:t>
            </a:r>
          </a:p>
          <a:p>
            <a:r>
              <a:rPr lang="en-GB" dirty="0"/>
              <a:t>Pie chart simple and intuitive, however does not know what “Drilldown” means.</a:t>
            </a:r>
          </a:p>
          <a:p>
            <a:r>
              <a:rPr lang="en-GB" dirty="0"/>
              <a:t>Side by side comparison is the preferred view.</a:t>
            </a:r>
          </a:p>
          <a:p>
            <a:r>
              <a:rPr lang="en-GB" dirty="0"/>
              <a:t>Bubble chart is aesthetically pleasing, not easiest to use.</a:t>
            </a:r>
          </a:p>
          <a:p>
            <a:r>
              <a:rPr lang="en-GB" dirty="0"/>
              <a:t>Map tool really good, tooltip useful and informative.</a:t>
            </a:r>
          </a:p>
          <a:p>
            <a:r>
              <a:rPr lang="en-GB" dirty="0"/>
              <a:t>Final page is simple and effective, although there is no clear correlation, the presented data makes it easy to see that.</a:t>
            </a:r>
          </a:p>
          <a:p>
            <a:r>
              <a:rPr lang="en-GB" dirty="0"/>
              <a:t>Perhaps increase number of min/max suicide rates.</a:t>
            </a:r>
          </a:p>
        </p:txBody>
      </p:sp>
    </p:spTree>
    <p:extLst>
      <p:ext uri="{BB962C8B-B14F-4D97-AF65-F5344CB8AC3E}">
        <p14:creationId xmlns:p14="http://schemas.microsoft.com/office/powerpoint/2010/main" val="130160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F973-A403-4DB0-8C75-F88C9EB0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Testing Results – User 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F8D0F3-A0F7-4CCE-8162-A2D38E9E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00737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Intro page would be useful.</a:t>
            </a:r>
          </a:p>
          <a:p>
            <a:r>
              <a:rPr lang="en-GB" dirty="0"/>
              <a:t>First page is easy to use, data is accessible.</a:t>
            </a:r>
          </a:p>
          <a:p>
            <a:r>
              <a:rPr lang="en-GB" dirty="0"/>
              <a:t>Bubble chart is easy for finding biggest countries, not so much for smaller ones.</a:t>
            </a:r>
          </a:p>
          <a:p>
            <a:r>
              <a:rPr lang="en-GB" dirty="0"/>
              <a:t>Potentially add a search function.</a:t>
            </a:r>
          </a:p>
          <a:p>
            <a:r>
              <a:rPr lang="en-GB" dirty="0"/>
              <a:t>Map view very easy to operate.</a:t>
            </a:r>
          </a:p>
          <a:p>
            <a:r>
              <a:rPr lang="en-GB" dirty="0"/>
              <a:t>Final page, more data points.</a:t>
            </a:r>
          </a:p>
          <a:p>
            <a:r>
              <a:rPr lang="en-GB" dirty="0"/>
              <a:t>Overall easy to navigate.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46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43CB-6B36-4562-A250-31FD9F6C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9294-BC86-4892-8AD2-BAC8A618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Males are by far at the highest risk of suicide with over 75% of suicides being committed by men.</a:t>
            </a:r>
          </a:p>
          <a:p>
            <a:r>
              <a:rPr lang="en-GB" dirty="0"/>
              <a:t>The most at risk age group for both genders is 35-54.</a:t>
            </a:r>
          </a:p>
          <a:p>
            <a:r>
              <a:rPr lang="en-GB" dirty="0"/>
              <a:t>European ex-soviet union countries appear to share very high suicide rates.</a:t>
            </a:r>
          </a:p>
          <a:p>
            <a:r>
              <a:rPr lang="en-GB" dirty="0"/>
              <a:t>Many small “island” countries </a:t>
            </a:r>
            <a:r>
              <a:rPr lang="en-GB" dirty="0" err="1"/>
              <a:t>e.g</a:t>
            </a:r>
            <a:r>
              <a:rPr lang="en-GB" dirty="0"/>
              <a:t> Jamaica, Antigua, Bahamas share a very low suicide rate.</a:t>
            </a:r>
          </a:p>
        </p:txBody>
      </p:sp>
    </p:spTree>
    <p:extLst>
      <p:ext uri="{BB962C8B-B14F-4D97-AF65-F5344CB8AC3E}">
        <p14:creationId xmlns:p14="http://schemas.microsoft.com/office/powerpoint/2010/main" val="357784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91DB-B858-4295-BEBF-D11032DD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D5B7-220D-414F-94C8-8FF66461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1) </a:t>
            </a:r>
            <a:r>
              <a:rPr lang="en-GB" dirty="0">
                <a:hlinkClick r:id="rId2"/>
              </a:rPr>
              <a:t>https://www.mentalhealth.org.uk/blog/declining-state-student-mental-health-universities-and-what-can-be-done</a:t>
            </a:r>
            <a:endParaRPr lang="en-GB" dirty="0"/>
          </a:p>
          <a:p>
            <a:r>
              <a:rPr lang="en-GB" dirty="0"/>
              <a:t>2) </a:t>
            </a:r>
            <a:r>
              <a:rPr lang="en-GB" dirty="0">
                <a:hlinkClick r:id="rId3"/>
              </a:rPr>
              <a:t>http://norfolksuffolkmentalhealthcrisis.org.uk/petition-directly-address-the-mental-health-crisis-at-uea/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04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DC3B-D09E-474A-A67B-9AC290C4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A4BC-9E55-403B-87B7-1CBFA2E7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Began searching for an interesting data set first, before looking at a way to answer questions</a:t>
            </a:r>
            <a:endParaRPr lang="en-US" dirty="0"/>
          </a:p>
          <a:p>
            <a:r>
              <a:rPr lang="en-US" dirty="0"/>
              <a:t>In 2015/16, over 15,000 first-year students in UK universities reported that they had a mental health problem, compared to approximately 3,000 in 2006. [1]</a:t>
            </a:r>
          </a:p>
          <a:p>
            <a:r>
              <a:rPr lang="en-US" dirty="0"/>
              <a:t>UEA has recently seen a wave of public backlash due to overloading of campus mental health services, with petitions for the University to address the growing crisis on campus. [2]</a:t>
            </a:r>
          </a:p>
          <a:p>
            <a:r>
              <a:rPr lang="en-GB" dirty="0"/>
              <a:t>Useful for other organisations to identify risk factors.</a:t>
            </a:r>
          </a:p>
        </p:txBody>
      </p:sp>
    </p:spTree>
    <p:extLst>
      <p:ext uri="{BB962C8B-B14F-4D97-AF65-F5344CB8AC3E}">
        <p14:creationId xmlns:p14="http://schemas.microsoft.com/office/powerpoint/2010/main" val="109268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5432-54B3-465F-BC36-4A11CEB0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D2A8-EF5F-459B-B8A3-F313CEA1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err="1"/>
              <a:t>Github</a:t>
            </a:r>
            <a:r>
              <a:rPr lang="en-GB" dirty="0"/>
              <a:t> Link: </a:t>
            </a:r>
            <a:r>
              <a:rPr lang="en-GB" dirty="0">
                <a:hlinkClick r:id="rId2"/>
              </a:rPr>
              <a:t>https://github.com/ChesterDraws/InfoViz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5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1052-0F1B-469C-A420-4A2A2290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08" y="223838"/>
            <a:ext cx="10018713" cy="1752599"/>
          </a:xfrm>
        </p:spPr>
        <p:txBody>
          <a:bodyPr/>
          <a:lstStyle/>
          <a:p>
            <a:r>
              <a:rPr lang="en-GB" dirty="0"/>
              <a:t>Raw Data Snapshot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521F1-6F44-4833-BB3F-5A435164F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976437"/>
            <a:ext cx="11182350" cy="2905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1A2DEA-9C9C-4B8D-B955-099FAEF7174C}"/>
              </a:ext>
            </a:extLst>
          </p:cNvPr>
          <p:cNvSpPr/>
          <p:nvPr/>
        </p:nvSpPr>
        <p:spPr>
          <a:xfrm>
            <a:off x="2835965" y="4881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27821 Rows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12 Attributes</a:t>
            </a:r>
          </a:p>
        </p:txBody>
      </p:sp>
    </p:spTree>
    <p:extLst>
      <p:ext uri="{BB962C8B-B14F-4D97-AF65-F5344CB8AC3E}">
        <p14:creationId xmlns:p14="http://schemas.microsoft.com/office/powerpoint/2010/main" val="334446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E002-65C3-4E47-BFBF-E5009C11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527" y="174674"/>
            <a:ext cx="10018713" cy="1752599"/>
          </a:xfrm>
        </p:spPr>
        <p:txBody>
          <a:bodyPr/>
          <a:lstStyle/>
          <a:p>
            <a:r>
              <a:rPr lang="en-GB" dirty="0"/>
              <a:t>Data Pre-Processing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AF125F-F0CA-4BB5-A258-7A2F2637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247" y="2139486"/>
            <a:ext cx="5989406" cy="4287818"/>
          </a:xfrm>
        </p:spPr>
        <p:txBody>
          <a:bodyPr>
            <a:normAutofit fontScale="92500"/>
          </a:bodyPr>
          <a:lstStyle/>
          <a:p>
            <a:r>
              <a:rPr lang="en-GB" dirty="0"/>
              <a:t>Made use of Excels filtering and formulas functions to aggregate data.</a:t>
            </a:r>
          </a:p>
          <a:p>
            <a:r>
              <a:rPr lang="en-GB" dirty="0"/>
              <a:t>Two new columns created, country code and continent using VLOOKUP.</a:t>
            </a:r>
          </a:p>
          <a:p>
            <a:r>
              <a:rPr lang="en-US" b="1" dirty="0"/>
              <a:t>=VLOOKUP($C27558,Sheet2!$C$4:$D$106,2,FALSE)</a:t>
            </a:r>
          </a:p>
          <a:p>
            <a:r>
              <a:rPr lang="en-GB" b="1" dirty="0"/>
              <a:t>=TEXTJOIN(",",TRUE,A:A) </a:t>
            </a:r>
            <a:r>
              <a:rPr lang="en-GB" dirty="0"/>
              <a:t> - Formula used to covert Excel column to Comma separated list.</a:t>
            </a:r>
            <a:endParaRPr lang="en-GB" b="1" dirty="0"/>
          </a:p>
          <a:p>
            <a:r>
              <a:rPr lang="en-GB" dirty="0"/>
              <a:t>Very large dataset, quite time consuming to process.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25480-4FF5-4D2B-9433-75A4472A4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82"/>
          <a:stretch/>
        </p:blipFill>
        <p:spPr>
          <a:xfrm>
            <a:off x="7414845" y="1568400"/>
            <a:ext cx="4608342" cy="2676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CBF81-E7B5-41FA-AF86-AC01E2E7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278" y="4729013"/>
            <a:ext cx="26574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95DF-1CD2-496B-BFFF-36361812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of Visualisations – Page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39E7-BBDB-47B1-BE8B-8467A299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Page 1</a:t>
            </a:r>
          </a:p>
          <a:p>
            <a:pPr lvl="1"/>
            <a:r>
              <a:rPr lang="en-GB" b="1" dirty="0"/>
              <a:t>Pie charts are widely used, visually displays disparity, simple and effective.</a:t>
            </a:r>
          </a:p>
          <a:p>
            <a:pPr lvl="1"/>
            <a:r>
              <a:rPr lang="en-GB" b="1" dirty="0"/>
              <a:t>Interactive drilldown for the user to further explore.</a:t>
            </a:r>
          </a:p>
          <a:p>
            <a:pPr lvl="1"/>
            <a:r>
              <a:rPr lang="en-GB" b="1" dirty="0"/>
              <a:t>Side by side view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194780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95DF-1CD2-496B-BFFF-36361812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of Visualisations – Page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39E7-BBDB-47B1-BE8B-8467A299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Page 2</a:t>
            </a:r>
          </a:p>
          <a:p>
            <a:pPr lvl="1"/>
            <a:r>
              <a:rPr lang="en-GB" b="1" dirty="0"/>
              <a:t>Innovate “Bubble” Chart</a:t>
            </a:r>
          </a:p>
          <a:p>
            <a:pPr lvl="1"/>
            <a:r>
              <a:rPr lang="en-GB" b="1" dirty="0"/>
              <a:t>Easy to visually establish largest countries</a:t>
            </a:r>
          </a:p>
          <a:p>
            <a:pPr lvl="1"/>
            <a:r>
              <a:rPr lang="en-GB" b="1" dirty="0"/>
              <a:t>Retains user attention, different way to explore data</a:t>
            </a:r>
          </a:p>
          <a:p>
            <a:pPr lvl="1"/>
            <a:r>
              <a:rPr lang="en-GB" b="1" dirty="0"/>
              <a:t>Packed bubble chart for further exploration, looking at trends between continents</a:t>
            </a:r>
          </a:p>
          <a:p>
            <a:pPr lvl="1"/>
            <a:r>
              <a:rPr lang="en-GB" b="1" dirty="0"/>
              <a:t>Map view for a more “real-world” display of the data.</a:t>
            </a:r>
          </a:p>
        </p:txBody>
      </p:sp>
    </p:spTree>
    <p:extLst>
      <p:ext uri="{BB962C8B-B14F-4D97-AF65-F5344CB8AC3E}">
        <p14:creationId xmlns:p14="http://schemas.microsoft.com/office/powerpoint/2010/main" val="310094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95DF-1CD2-496B-BFFF-36361812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of Visualisations – Page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39E7-BBDB-47B1-BE8B-8467A299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Page 3</a:t>
            </a:r>
          </a:p>
          <a:p>
            <a:pPr lvl="1"/>
            <a:r>
              <a:rPr lang="en-GB" b="1" dirty="0"/>
              <a:t>Stacked bar charts to overlay 2 factors on the same graph, easy to see trends/correlations.</a:t>
            </a:r>
          </a:p>
          <a:p>
            <a:pPr lvl="1"/>
            <a:r>
              <a:rPr lang="en-GB" b="1" dirty="0"/>
              <a:t>Alternative view of both ends of the data, user able to switch between the two.</a:t>
            </a:r>
          </a:p>
        </p:txBody>
      </p:sp>
    </p:spTree>
    <p:extLst>
      <p:ext uri="{BB962C8B-B14F-4D97-AF65-F5344CB8AC3E}">
        <p14:creationId xmlns:p14="http://schemas.microsoft.com/office/powerpoint/2010/main" val="237702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145F-8604-4B84-9C39-0EAE684E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B90B-06FE-474F-9722-D017AEF3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en-GB" dirty="0"/>
              <a:t>Qualitative “Hallway” Testing done on website.</a:t>
            </a:r>
          </a:p>
          <a:p>
            <a:r>
              <a:rPr lang="en-GB" dirty="0"/>
              <a:t>Briefly explained problem domain, and asked 2 users to explore the website and data.</a:t>
            </a:r>
          </a:p>
          <a:p>
            <a:r>
              <a:rPr lang="en-GB" dirty="0"/>
              <a:t>Feedback was taken and acted on, future room to improve.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720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617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Travis Payne</vt:lpstr>
      <vt:lpstr>Motivations</vt:lpstr>
      <vt:lpstr>Version Control</vt:lpstr>
      <vt:lpstr>Raw Data Snapshot</vt:lpstr>
      <vt:lpstr>Data Pre-Processing</vt:lpstr>
      <vt:lpstr>Choice of Visualisations – Page 1</vt:lpstr>
      <vt:lpstr>Choice of Visualisations – Page 2</vt:lpstr>
      <vt:lpstr>Choice of Visualisations – Page 3</vt:lpstr>
      <vt:lpstr>User Testing</vt:lpstr>
      <vt:lpstr>User Testing Results – User A</vt:lpstr>
      <vt:lpstr>User Testing Results – User B</vt:lpstr>
      <vt:lpstr>Findings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Travis Payne</dc:title>
  <dc:creator>Travis Payne</dc:creator>
  <cp:lastModifiedBy>Travis Payne</cp:lastModifiedBy>
  <cp:revision>5</cp:revision>
  <dcterms:created xsi:type="dcterms:W3CDTF">2019-05-20T07:27:22Z</dcterms:created>
  <dcterms:modified xsi:type="dcterms:W3CDTF">2019-05-20T08:09:29Z</dcterms:modified>
</cp:coreProperties>
</file>