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256" r:id="rId3"/>
    <p:sldId id="394" r:id="rId5"/>
    <p:sldId id="472" r:id="rId6"/>
    <p:sldId id="473" r:id="rId7"/>
    <p:sldId id="474" r:id="rId8"/>
    <p:sldId id="476" r:id="rId9"/>
    <p:sldId id="478" r:id="rId10"/>
    <p:sldId id="538" r:id="rId11"/>
    <p:sldId id="539" r:id="rId12"/>
    <p:sldId id="540" r:id="rId13"/>
    <p:sldId id="480" r:id="rId14"/>
    <p:sldId id="485" r:id="rId15"/>
    <p:sldId id="541" r:id="rId16"/>
    <p:sldId id="542" r:id="rId17"/>
    <p:sldId id="543" r:id="rId18"/>
    <p:sldId id="547" r:id="rId19"/>
    <p:sldId id="549" r:id="rId20"/>
    <p:sldId id="548" r:id="rId21"/>
    <p:sldId id="550" r:id="rId22"/>
    <p:sldId id="551" r:id="rId23"/>
    <p:sldId id="546" r:id="rId24"/>
    <p:sldId id="536" r:id="rId25"/>
    <p:sldId id="544" r:id="rId26"/>
    <p:sldId id="545"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E485D"/>
    <a:srgbClr val="BF485C"/>
    <a:srgbClr val="17B2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96"/>
    <p:restoredTop sz="95857" autoAdjust="0"/>
  </p:normalViewPr>
  <p:slideViewPr>
    <p:cSldViewPr snapToGrid="0">
      <p:cViewPr varScale="1">
        <p:scale>
          <a:sx n="53" d="100"/>
          <a:sy n="53" d="100"/>
        </p:scale>
        <p:origin x="256" y="35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9" name="Shape 89"/>
          <p:cNvSpPr>
            <a:spLocks noGrp="1" noRot="1" noChangeAspect="1"/>
          </p:cNvSpPr>
          <p:nvPr>
            <p:ph type="sldImg"/>
          </p:nvPr>
        </p:nvSpPr>
        <p:spPr>
          <a:xfrm>
            <a:off x="1143000" y="685800"/>
            <a:ext cx="4572000" cy="3429000"/>
          </a:xfrm>
          <a:prstGeom prst="rect">
            <a:avLst/>
          </a:prstGeom>
        </p:spPr>
        <p:txBody>
          <a:bodyPr/>
          <a:lstStyle/>
          <a:p/>
        </p:txBody>
      </p:sp>
      <p:sp>
        <p:nvSpPr>
          <p:cNvPr id="90" name="Shape 90"/>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en-US" altLang="zh-CN">
              <a:ea typeface="宋体"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en-US" altLang="zh-CN">
              <a:ea typeface="宋体"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en-US" altLang="zh-CN">
              <a:ea typeface="宋体"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r>
              <a:rPr lang="zh-CN" altLang="en-US"/>
              <a:t>https://github.com/go-kratos/kratos/tree/main/examples/blog</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ea typeface="宋体"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ea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r>
              <a:rPr lang="en-US" altLang="zh-CN"/>
              <a:t>1.</a:t>
            </a:r>
            <a:r>
              <a:rPr lang="zh-CN" altLang="en-US"/>
              <a:t>代码复杂度高 </a:t>
            </a:r>
            <a:r>
              <a:rPr lang="en-US" altLang="zh-CN"/>
              <a:t>2.IDE</a:t>
            </a:r>
            <a:r>
              <a:rPr lang="zh-CN" altLang="en-US"/>
              <a:t>卡 </a:t>
            </a:r>
            <a:r>
              <a:rPr lang="en-US" altLang="zh-CN"/>
              <a:t>3.</a:t>
            </a:r>
            <a:r>
              <a:rPr lang="zh-CN" altLang="en-US"/>
              <a:t>启动慢 </a:t>
            </a:r>
            <a:r>
              <a:rPr lang="en-US" altLang="zh-CN"/>
              <a:t>4.</a:t>
            </a:r>
            <a:r>
              <a:rPr lang="zh-CN" altLang="en-US"/>
              <a:t>部署复杂度高 </a:t>
            </a:r>
            <a:r>
              <a:rPr lang="en-US" altLang="zh-CN"/>
              <a:t>5.scale out</a:t>
            </a:r>
            <a:r>
              <a:rPr lang="zh-CN" altLang="en-US"/>
              <a:t>困难 </a:t>
            </a:r>
            <a:r>
              <a:rPr lang="en-US" altLang="zh-CN"/>
              <a:t>6.</a:t>
            </a:r>
            <a:r>
              <a:rPr lang="zh-CN" altLang="en-US"/>
              <a:t>框架升级困难</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ea typeface="宋体"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ea typeface="宋体"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r>
              <a:rPr lang="zh-CN" altLang="en-US"/>
              <a:t>小，独立进程，自动化</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r>
              <a:rPr lang="zh-CN" altLang="en-US"/>
              <a:t>小，独立进程，自动化</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r>
              <a:rPr lang="en-US" altLang="zh-CN"/>
              <a:t>You build it, you run it. </a:t>
            </a:r>
            <a:endParaRPr lang="zh-CN" altLang="en-US">
              <a:ea typeface="宋体"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r>
              <a:rPr lang="en-US" altLang="zh-CN"/>
              <a:t>You build it, you run it. </a:t>
            </a:r>
            <a:endParaRPr lang="zh-CN" altLang="en-US">
              <a:ea typeface="宋体"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r>
              <a:rPr lang="en-US" altLang="zh-CN">
                <a:ea typeface="宋体" charset="0"/>
              </a:rPr>
              <a:t>1.拆分后的微服务丧失了继续进化的能力，服从于公司固有的组织结构 2.系统的架构与使用它的组织结构保持一致 3. 先按照业务职能做出第一版的设计，在把系统切分出来的过程中学习更多的业务知识，积累微服务的开发经验，当多个系统都稳定后，再考虑 DDD 的限界上下文</a:t>
            </a:r>
            <a:endParaRPr lang="en-US" altLang="zh-CN">
              <a:ea typeface="宋体"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ea typeface="宋体"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sp>
        <p:nvSpPr>
          <p:cNvPr id="6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5" name="在此键入姓名"/>
          <p:cNvSpPr txBox="1">
            <a:spLocks noGrp="1"/>
          </p:cNvSpPr>
          <p:nvPr>
            <p:ph type="body" sz="quarter" idx="13" hasCustomPrompt="1"/>
          </p:nvPr>
        </p:nvSpPr>
        <p:spPr>
          <a:xfrm>
            <a:off x="2444750" y="7518400"/>
            <a:ext cx="5372100" cy="1320801"/>
          </a:xfrm>
          <a:prstGeom prst="rect">
            <a:avLst/>
          </a:prstGeom>
        </p:spPr>
        <p:txBody>
          <a:bodyPr wrap="none" anchor="b">
            <a:spAutoFit/>
          </a:bodyPr>
          <a:lstStyle>
            <a:lvl1pPr>
              <a:spcBef>
                <a:spcPts val="0"/>
              </a:spcBef>
              <a:defRPr sz="6900">
                <a:solidFill>
                  <a:srgbClr val="18B2E8"/>
                </a:solidFill>
              </a:defRPr>
            </a:lvl1pPr>
          </a:lstStyle>
          <a:p>
            <a:r>
              <a:t>在此键入姓名</a:t>
            </a:r>
          </a:p>
        </p:txBody>
      </p:sp>
      <p:sp>
        <p:nvSpPr>
          <p:cNvPr id="6" name="在此键入tittle"/>
          <p:cNvSpPr txBox="1">
            <a:spLocks noGrp="1"/>
          </p:cNvSpPr>
          <p:nvPr>
            <p:ph type="body" sz="quarter" idx="14" hasCustomPrompt="1"/>
          </p:nvPr>
        </p:nvSpPr>
        <p:spPr>
          <a:xfrm>
            <a:off x="2447620" y="9163050"/>
            <a:ext cx="2929782" cy="774700"/>
          </a:xfrm>
          <a:prstGeom prst="rect">
            <a:avLst/>
          </a:prstGeom>
        </p:spPr>
        <p:txBody>
          <a:bodyPr wrap="none">
            <a:spAutoFit/>
          </a:bodyPr>
          <a:lstStyle>
            <a:lvl1pPr>
              <a:spcBef>
                <a:spcPts val="0"/>
              </a:spcBef>
              <a:defRPr sz="3800">
                <a:solidFill>
                  <a:srgbClr val="E4F4F9"/>
                </a:solidFill>
              </a:defRPr>
            </a:lvl1pPr>
          </a:lstStyle>
          <a:p>
            <a:r>
              <a:t>在此键入tittle</a:t>
            </a:r>
          </a:p>
        </p:txBody>
      </p:sp>
      <p:sp>
        <p:nvSpPr>
          <p:cNvPr id="7" name="在此键入姓名"/>
          <p:cNvSpPr txBox="1">
            <a:spLocks noGrp="1"/>
          </p:cNvSpPr>
          <p:nvPr>
            <p:ph type="body" sz="quarter" idx="15" hasCustomPrompt="1"/>
          </p:nvPr>
        </p:nvSpPr>
        <p:spPr>
          <a:xfrm>
            <a:off x="2444750" y="2514540"/>
            <a:ext cx="15758583" cy="3683060"/>
          </a:xfrm>
          <a:prstGeom prst="rect">
            <a:avLst/>
          </a:prstGeom>
        </p:spPr>
        <p:txBody>
          <a:bodyPr wrap="square" anchor="b">
            <a:spAutoFit/>
          </a:bodyPr>
          <a:lstStyle>
            <a:lvl1pPr>
              <a:spcBef>
                <a:spcPts val="0"/>
              </a:spcBef>
              <a:defRPr sz="7200" b="0" i="0">
                <a:solidFill>
                  <a:srgbClr val="FFFFFF"/>
                </a:solidFill>
                <a:latin typeface="Helvetica" pitchFamily="2" charset="0"/>
              </a:defRPr>
            </a:lvl1pPr>
          </a:lstStyle>
          <a:p>
            <a:r>
              <a:rPr lang="zh-CN" altLang="en-US"/>
              <a:t>极客大学架构师训练营</a:t>
            </a:r>
            <a:endParaRPr lang="en-US" altLang="zh-CN"/>
          </a:p>
          <a:p>
            <a:r>
              <a:rPr lang="zh-CN" altLang="en-US"/>
              <a:t>第</a:t>
            </a:r>
            <a:r>
              <a:rPr lang="en-US" altLang="zh-CN"/>
              <a:t>X</a:t>
            </a:r>
            <a:r>
              <a:rPr lang="zh-CN" altLang="en-US"/>
              <a:t>课</a:t>
            </a:r>
            <a:endParaRPr lang="en-US" altLang="zh-CN"/>
          </a:p>
          <a:p>
            <a:r>
              <a:rPr lang="zh-CN" altLang="en-US"/>
              <a:t>课程名称</a:t>
            </a:r>
            <a:endParaRPr lang="zh-CN" alt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自我介绍">
    <p:spTree>
      <p:nvGrpSpPr>
        <p:cNvPr id="1" name=""/>
        <p:cNvGrpSpPr/>
        <p:nvPr/>
      </p:nvGrpSpPr>
      <p:grpSpPr>
        <a:xfrm>
          <a:off x="0" y="0"/>
          <a:ext cx="0" cy="0"/>
          <a:chOff x="0" y="0"/>
          <a:chExt cx="0" cy="0"/>
        </a:xfrm>
      </p:grpSpPr>
      <p:sp>
        <p:nvSpPr>
          <p:cNvPr id="58"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目录页">
    <p:spTree>
      <p:nvGrpSpPr>
        <p:cNvPr id="1" name=""/>
        <p:cNvGrpSpPr/>
        <p:nvPr/>
      </p:nvGrpSpPr>
      <p:grpSpPr>
        <a:xfrm>
          <a:off x="0" y="0"/>
          <a:ext cx="0" cy="0"/>
          <a:chOff x="0" y="0"/>
          <a:chExt cx="0" cy="0"/>
        </a:xfrm>
      </p:grpSpPr>
      <p:sp>
        <p:nvSpPr>
          <p:cNvPr id="58" name="正文级别 1…"/>
          <p:cNvSpPr txBox="1">
            <a:spLocks noGrp="1"/>
          </p:cNvSpPr>
          <p:nvPr>
            <p:ph type="body" idx="1" hasCustomPrompt="1"/>
          </p:nvPr>
        </p:nvSpPr>
        <p:spPr>
          <a:xfrm>
            <a:off x="7318800" y="3790800"/>
            <a:ext cx="14637599" cy="7793999"/>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4" name="目录"/>
          <p:cNvSpPr txBox="1"/>
          <p:nvPr userDrawn="1"/>
        </p:nvSpPr>
        <p:spPr>
          <a:xfrm>
            <a:off x="3784600" y="3700462"/>
            <a:ext cx="2625719" cy="1641475"/>
          </a:xfrm>
          <a:prstGeom prst="rect">
            <a:avLst/>
          </a:prstGeom>
          <a:ln w="12700">
            <a:miter lim="400000"/>
          </a:ln>
        </p:spPr>
        <p:txBody>
          <a:bodyPr wrap="none" lIns="50800" tIns="50800" rIns="50800" bIns="50800" anchor="ctr">
            <a:spAutoFit/>
          </a:bodyPr>
          <a:lstStyle>
            <a:lvl1pPr>
              <a:defRPr sz="10000">
                <a:solidFill>
                  <a:srgbClr val="18B2E8"/>
                </a:solidFill>
              </a:defRPr>
            </a:lvl1pPr>
          </a:lstStyle>
          <a:p>
            <a:r>
              <a:rPr err="1">
                <a:latin typeface="Alibaba PuHuiTi R" pitchFamily="18" charset="-122"/>
                <a:ea typeface="Alibaba PuHuiTi R" pitchFamily="18" charset="-122"/>
                <a:cs typeface="Alibaba PuHuiTi R" pitchFamily="18" charset="-122"/>
              </a:rPr>
              <a:t>目录</a:t>
            </a:r>
            <a:endParaRPr>
              <a:latin typeface="Alibaba PuHuiTi R" pitchFamily="18" charset="-122"/>
              <a:ea typeface="Alibaba PuHuiTi R" pitchFamily="18" charset="-122"/>
              <a:cs typeface="Alibaba PuHuiTi R" pitchFamily="18" charset="-122"/>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课程标题">
    <p:spTree>
      <p:nvGrpSpPr>
        <p:cNvPr id="1" name=""/>
        <p:cNvGrpSpPr/>
        <p:nvPr/>
      </p:nvGrpSpPr>
      <p:grpSpPr>
        <a:xfrm>
          <a:off x="0" y="0"/>
          <a:ext cx="0" cy="0"/>
          <a:chOff x="0" y="0"/>
          <a:chExt cx="0" cy="0"/>
        </a:xfrm>
      </p:grpSpPr>
      <p:sp>
        <p:nvSpPr>
          <p:cNvPr id="7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5" name="第一节"/>
          <p:cNvSpPr txBox="1">
            <a:spLocks noGrp="1"/>
          </p:cNvSpPr>
          <p:nvPr>
            <p:ph type="body" sz="quarter" idx="13"/>
          </p:nvPr>
        </p:nvSpPr>
        <p:spPr>
          <a:xfrm>
            <a:off x="2959031" y="5708967"/>
            <a:ext cx="18000000" cy="1149033"/>
          </a:xfrm>
          <a:prstGeom prst="rect">
            <a:avLst/>
          </a:prstGeom>
        </p:spPr>
        <p:txBody>
          <a:bodyPr wrap="square" anchor="b">
            <a:noAutofit/>
          </a:bodyPr>
          <a:lstStyle>
            <a:lvl1pPr algn="ctr">
              <a:spcBef>
                <a:spcPts val="0"/>
              </a:spcBef>
              <a:defRPr sz="6800" b="0" i="0">
                <a:solidFill>
                  <a:srgbClr val="18B2E8"/>
                </a:solidFill>
                <a:latin typeface="Helvetica" pitchFamily="2" charset="0"/>
                <a:ea typeface="Microsoft YaHei"/>
                <a:cs typeface="Helvetica" pitchFamily="2" charset="0"/>
                <a:sym typeface="Microsoft YaHei"/>
              </a:defRPr>
            </a:lvl1pPr>
          </a:lstStyle>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内容">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a:fld>
            <a:endParaRPr lang="zh-CN" altLang="en-US"/>
          </a:p>
        </p:txBody>
      </p:sp>
      <p:sp>
        <p:nvSpPr>
          <p:cNvPr id="5" name="标题文本"/>
          <p:cNvSpPr txBox="1">
            <a:spLocks noGrp="1"/>
          </p:cNvSpPr>
          <p:nvPr>
            <p:ph type="title" hasCustomPrompt="1"/>
          </p:nvPr>
        </p:nvSpPr>
        <p:spPr>
          <a:xfrm>
            <a:off x="2462400" y="979200"/>
            <a:ext cx="19458000" cy="1310400"/>
          </a:xfrm>
          <a:prstGeom prst="rect">
            <a:avLst/>
          </a:prstGeom>
          <a:ln w="12700">
            <a:miter lim="400000"/>
          </a:ln>
        </p:spPr>
        <p:txBody>
          <a:bodyPr lIns="50800" tIns="50800" rIns="50800" bIns="50800" anchor="t" anchorCtr="0">
            <a:normAutofit/>
          </a:bodyPr>
          <a:lstStyle/>
          <a:p>
            <a:r>
              <a:rPr lang="en-GB" altLang="zh-CN"/>
              <a:t>Title Text</a:t>
            </a:r>
            <a:endParaRPr lang="en-GB" altLang="zh-CN"/>
          </a:p>
        </p:txBody>
      </p:sp>
      <p:sp>
        <p:nvSpPr>
          <p:cNvPr id="7" name="文本占位符 6"/>
          <p:cNvSpPr>
            <a:spLocks noGrp="1"/>
          </p:cNvSpPr>
          <p:nvPr>
            <p:ph type="body" sz="quarter" idx="11"/>
          </p:nvPr>
        </p:nvSpPr>
        <p:spPr>
          <a:xfrm>
            <a:off x="2462400" y="2890384"/>
            <a:ext cx="19458000" cy="9013825"/>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a:fld>
            <a:endParaRPr lang="zh-CN"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4" name="KEYNOTE模版_封底.jpg" descr="KEYNOTE模版_封底.jpg"/>
          <p:cNvPicPr>
            <a:picLocks noChangeAspect="1"/>
          </p:cNvPicPr>
          <p:nvPr userDrawn="1"/>
        </p:nvPicPr>
        <p:blipFill>
          <a:blip r:embed="rId2"/>
          <a:stretch>
            <a:fillRect/>
          </a:stretch>
        </p:blipFill>
        <p:spPr>
          <a:xfrm>
            <a:off x="0" y="0"/>
            <a:ext cx="24384000" cy="13716000"/>
          </a:xfrm>
          <a:prstGeom prst="rect">
            <a:avLst/>
          </a:prstGeom>
          <a:ln w="12700">
            <a:miter lim="400000"/>
            <a:headEnd/>
            <a:tailEnd/>
          </a:ln>
        </p:spPr>
      </p:pic>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2.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lum/>
          </a:blip>
          <a:srcRect/>
          <a:stretch>
            <a:fillRect/>
          </a:stretch>
        </a:blipFill>
        <a:effectLst/>
      </p:bgPr>
    </p:bg>
    <p:spTree>
      <p:nvGrpSpPr>
        <p:cNvPr id="1" name=""/>
        <p:cNvGrpSpPr/>
        <p:nvPr/>
      </p:nvGrpSpPr>
      <p:grpSpPr>
        <a:xfrm>
          <a:off x="0" y="0"/>
          <a:ext cx="0" cy="0"/>
          <a:chOff x="0" y="0"/>
          <a:chExt cx="0" cy="0"/>
        </a:xfrm>
      </p:grpSpPr>
      <p:sp>
        <p:nvSpPr>
          <p:cNvPr id="2" name="正文级别 1…"/>
          <p:cNvSpPr txBox="1">
            <a:spLocks noGrp="1"/>
          </p:cNvSpPr>
          <p:nvPr>
            <p:ph type="body" idx="1"/>
          </p:nvPr>
        </p:nvSpPr>
        <p:spPr>
          <a:xfrm>
            <a:off x="1689100" y="2997200"/>
            <a:ext cx="21005800" cy="8940800"/>
          </a:xfrm>
          <a:prstGeom prst="rect">
            <a:avLst/>
          </a:prstGeom>
          <a:ln w="12700">
            <a:miter lim="400000"/>
          </a:ln>
        </p:spPr>
        <p:txBody>
          <a:bodyPr lIns="50800" tIns="50800" rIns="50800" bIns="50800" anchor="t" anchorCtr="0">
            <a:normAutofit/>
          </a:bodyPr>
          <a:lstStyle>
            <a:lvl2pPr marL="1270000" indent="-635000"/>
            <a:lvl3pPr marL="1905000" indent="-635000"/>
            <a:lvl4pPr marL="2540000" indent="-635000"/>
            <a:lvl5pPr marL="3175000" indent="-635000"/>
          </a:lstStyle>
          <a:p>
            <a:r>
              <a:t>正文级别 1</a:t>
            </a:r>
          </a:p>
          <a:p>
            <a:pPr lvl="1"/>
            <a:r>
              <a:t>正文级别 2</a:t>
            </a:r>
          </a:p>
          <a:p>
            <a:pPr lvl="2"/>
            <a:r>
              <a:t>正文级别 3</a:t>
            </a:r>
          </a:p>
          <a:p>
            <a:pPr lvl="3"/>
            <a:r>
              <a:t>正文级别 4</a:t>
            </a:r>
          </a:p>
          <a:p>
            <a:pPr lvl="4"/>
            <a:r>
              <a:t>正文级别 5</a:t>
            </a:r>
          </a:p>
        </p:txBody>
      </p:sp>
      <p:sp>
        <p:nvSpPr>
          <p:cNvPr id="3" name="标题文本"/>
          <p:cNvSpPr txBox="1">
            <a:spLocks noGrp="1"/>
          </p:cNvSpPr>
          <p:nvPr>
            <p:ph type="title"/>
          </p:nvPr>
        </p:nvSpPr>
        <p:spPr>
          <a:xfrm>
            <a:off x="2462400" y="979200"/>
            <a:ext cx="19458000" cy="1310400"/>
          </a:xfrm>
          <a:prstGeom prst="rect">
            <a:avLst/>
          </a:prstGeom>
          <a:ln w="12700">
            <a:miter lim="400000"/>
          </a:ln>
        </p:spPr>
        <p:txBody>
          <a:bodyPr lIns="50800" tIns="50800" rIns="50800" bIns="50800" anchor="t" anchorCtr="0">
            <a:normAutofit/>
          </a:bodyPr>
          <a:lstStyle/>
          <a:p>
            <a:r>
              <a:rPr lang="en-GB" altLang="zh-CN"/>
              <a:t>Title Text</a:t>
            </a:r>
            <a:endParaRPr lang="en-GB" altLang="zh-CN"/>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825500" latinLnBrk="0">
        <a:lnSpc>
          <a:spcPct val="100000"/>
        </a:lnSpc>
        <a:spcBef>
          <a:spcPts val="0"/>
        </a:spcBef>
        <a:spcAft>
          <a:spcPts val="0"/>
        </a:spcAft>
        <a:buClrTx/>
        <a:buSzTx/>
        <a:buFontTx/>
        <a:buNone/>
        <a:defRPr sz="6800" b="1" i="0" u="none" strike="noStrike" cap="none" spc="0" baseline="0">
          <a:solidFill>
            <a:srgbClr val="17B2E9"/>
          </a:solidFill>
          <a:uFillTx/>
          <a:latin typeface="Helvetica" pitchFamily="2" charset="0"/>
          <a:ea typeface="Alibaba PuHuiTi B" pitchFamily="18" charset="-122"/>
          <a:cs typeface="Alibaba PuHuiTi B" pitchFamily="18" charset="-122"/>
          <a:sym typeface="Helvetica Light"/>
        </a:defRPr>
      </a:lvl1pPr>
      <a:lvl2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2pPr>
      <a:lvl3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3pPr>
      <a:lvl4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4pPr>
      <a:lvl5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5pPr>
      <a:lvl6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6pPr>
      <a:lvl7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7pPr>
      <a:lvl8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8pPr>
      <a:lvl9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9pPr>
    </p:titleStyle>
    <p:bodyStyle>
      <a:lvl1pPr marL="0" marR="0" indent="0" algn="l" defTabSz="825500" latinLnBrk="0">
        <a:lnSpc>
          <a:spcPct val="100000"/>
        </a:lnSpc>
        <a:spcBef>
          <a:spcPts val="1000"/>
        </a:spcBef>
        <a:spcAft>
          <a:spcPts val="1000"/>
        </a:spcAft>
        <a:buClrTx/>
        <a:buSzPct val="125000"/>
        <a:buFontTx/>
        <a:buNone/>
        <a:defRPr sz="4000" b="0" i="0" u="none" strike="noStrike" cap="none" spc="0" baseline="0">
          <a:solidFill>
            <a:srgbClr val="FFFFFF"/>
          </a:solidFill>
          <a:uFillTx/>
          <a:latin typeface="Helvetica" pitchFamily="2" charset="0"/>
          <a:ea typeface="Alibaba PuHuiTi R"/>
          <a:cs typeface="Alibaba PuHuiTi R"/>
          <a:sym typeface="Alibaba PuHuiTi" panose="00020600040101010101" charset="-122"/>
        </a:defRPr>
      </a:lvl1pPr>
      <a:lvl2pPr marL="1270000" marR="0" indent="-635000" algn="l" defTabSz="825500" latinLnBrk="0">
        <a:lnSpc>
          <a:spcPct val="100000"/>
        </a:lnSpc>
        <a:spcBef>
          <a:spcPts val="1000"/>
        </a:spcBef>
        <a:spcAft>
          <a:spcPts val="1000"/>
        </a:spcAft>
        <a:buClrTx/>
        <a:buSzPct val="125000"/>
        <a:buFont typeface="Arial" panose="020B0604020202090204" pitchFamily="34" charset="0"/>
        <a:buChar char="•"/>
        <a:defRPr sz="3600" b="0" i="0" u="none" strike="noStrike" cap="none" spc="0" baseline="0">
          <a:solidFill>
            <a:srgbClr val="FFFFFF"/>
          </a:solidFill>
          <a:uFillTx/>
          <a:latin typeface="Helvetica" pitchFamily="2" charset="0"/>
          <a:ea typeface="Alibaba PuHuiTi R"/>
          <a:cs typeface="Alibaba PuHuiTi R"/>
          <a:sym typeface="Alibaba PuHuiTi" panose="00020600040101010101" charset="-122"/>
        </a:defRPr>
      </a:lvl2pPr>
      <a:lvl3pPr marL="1905000" marR="0" indent="-635000" algn="l" defTabSz="825500" latinLnBrk="0">
        <a:lnSpc>
          <a:spcPct val="100000"/>
        </a:lnSpc>
        <a:spcBef>
          <a:spcPts val="1000"/>
        </a:spcBef>
        <a:spcAft>
          <a:spcPts val="1000"/>
        </a:spcAft>
        <a:buClrTx/>
        <a:buSzPct val="80000"/>
        <a:buFont typeface="Wingdings" panose="05000000000000000000" pitchFamily="2" charset="2"/>
        <a:buChar char="Ø"/>
        <a:defRPr sz="3600" b="0" i="0" u="none" strike="noStrike" cap="none" spc="0" baseline="0">
          <a:solidFill>
            <a:srgbClr val="FFFFFF"/>
          </a:solidFill>
          <a:uFillTx/>
          <a:latin typeface="Helvetica" pitchFamily="2" charset="0"/>
          <a:ea typeface="Alibaba PuHuiTi R"/>
          <a:cs typeface="Alibaba PuHuiTi R"/>
          <a:sym typeface="Alibaba PuHuiTi" panose="00020600040101010101" charset="-122"/>
        </a:defRPr>
      </a:lvl3pPr>
      <a:lvl4pPr marL="2540000" marR="0" indent="-635000" algn="l" defTabSz="825500" latinLnBrk="0">
        <a:lnSpc>
          <a:spcPct val="100000"/>
        </a:lnSpc>
        <a:spcBef>
          <a:spcPts val="1000"/>
        </a:spcBef>
        <a:spcAft>
          <a:spcPts val="1000"/>
        </a:spcAft>
        <a:buClrTx/>
        <a:buSzPct val="80000"/>
        <a:buFont typeface="Wingdings" panose="05000000000000000000" pitchFamily="2" charset="2"/>
        <a:buChar char="Ø"/>
        <a:defRPr sz="3600" b="0" i="0" u="none" strike="noStrike" cap="none" spc="0" baseline="0">
          <a:solidFill>
            <a:srgbClr val="FFFFFF"/>
          </a:solidFill>
          <a:uFillTx/>
          <a:latin typeface="Helvetica" pitchFamily="2" charset="0"/>
          <a:ea typeface="Alibaba PuHuiTi R"/>
          <a:cs typeface="Alibaba PuHuiTi R"/>
          <a:sym typeface="Alibaba PuHuiTi" panose="00020600040101010101" charset="-122"/>
        </a:defRPr>
      </a:lvl4pPr>
      <a:lvl5pPr marL="3175000" marR="0" indent="-635000" algn="l" defTabSz="825500" latinLnBrk="0">
        <a:lnSpc>
          <a:spcPct val="100000"/>
        </a:lnSpc>
        <a:spcBef>
          <a:spcPts val="1000"/>
        </a:spcBef>
        <a:spcAft>
          <a:spcPts val="1000"/>
        </a:spcAft>
        <a:buClrTx/>
        <a:buSzPct val="80000"/>
        <a:buFont typeface="Wingdings" panose="05000000000000000000" pitchFamily="2" charset="2"/>
        <a:buChar char="Ø"/>
        <a:defRPr sz="3600" b="0" i="0" u="none" strike="noStrike" cap="none" spc="0" baseline="0">
          <a:solidFill>
            <a:srgbClr val="FFFFFF"/>
          </a:solidFill>
          <a:uFillTx/>
          <a:latin typeface="Helvetica" pitchFamily="2" charset="0"/>
          <a:ea typeface="Alibaba PuHuiTi R"/>
          <a:cs typeface="Alibaba PuHuiTi R"/>
          <a:sym typeface="Alibaba PuHuiTi" panose="00020600040101010101" charset="-122"/>
        </a:defRPr>
      </a:lvl5pPr>
      <a:lvl6pPr marL="3677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R"/>
          <a:ea typeface="Alibaba PuHuiTi R"/>
          <a:cs typeface="Alibaba PuHuiTi R"/>
          <a:sym typeface="Alibaba PuHuiTi" panose="00020600040101010101" charset="-122"/>
        </a:defRPr>
      </a:lvl6pPr>
      <a:lvl7pPr marL="4312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R"/>
          <a:ea typeface="Alibaba PuHuiTi R"/>
          <a:cs typeface="Alibaba PuHuiTi R"/>
          <a:sym typeface="Alibaba PuHuiTi" panose="00020600040101010101" charset="-122"/>
        </a:defRPr>
      </a:lvl7pPr>
      <a:lvl8pPr marL="4947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R"/>
          <a:ea typeface="Alibaba PuHuiTi R"/>
          <a:cs typeface="Alibaba PuHuiTi R"/>
          <a:sym typeface="Alibaba PuHuiTi" panose="00020600040101010101" charset="-122"/>
        </a:defRPr>
      </a:lvl8pPr>
      <a:lvl9pPr marL="5582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R"/>
          <a:ea typeface="Alibaba PuHuiTi R"/>
          <a:cs typeface="Alibaba PuHuiTi R"/>
          <a:sym typeface="Alibaba PuHuiTi" panose="00020600040101010101" charset="-122"/>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1pPr>
      <a:lvl2pPr marL="0" marR="0" indent="228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2pPr>
      <a:lvl3pPr marL="0" marR="0" indent="457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3pPr>
      <a:lvl4pPr marL="0" marR="0" indent="685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4pPr>
      <a:lvl5pPr marL="0" marR="0" indent="9144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5pPr>
      <a:lvl6pPr marL="0" marR="0" indent="11430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6pPr>
      <a:lvl7pPr marL="0" marR="0" indent="1371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7pPr>
      <a:lvl8pPr marL="0" marR="0" indent="1600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8pPr>
      <a:lvl9pPr marL="0" marR="0" indent="1828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5.xml"/><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5.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444750" y="7675880"/>
            <a:ext cx="5928995" cy="1163320"/>
          </a:xfrm>
        </p:spPr>
        <p:txBody>
          <a:bodyPr wrap="square"/>
          <a:lstStyle/>
          <a:p>
            <a:r>
              <a:rPr kumimoji="1" lang="zh-CN" altLang="en-US"/>
              <a:t>毛剑</a:t>
            </a:r>
            <a:endParaRPr kumimoji="1" lang="zh-CN" altLang="en-US"/>
          </a:p>
        </p:txBody>
      </p:sp>
      <p:sp>
        <p:nvSpPr>
          <p:cNvPr id="4" name="文本占位符 3"/>
          <p:cNvSpPr>
            <a:spLocks noGrp="1"/>
          </p:cNvSpPr>
          <p:nvPr>
            <p:ph type="body" sz="quarter" idx="15"/>
          </p:nvPr>
        </p:nvSpPr>
        <p:spPr>
          <a:xfrm>
            <a:off x="2444750" y="4988560"/>
            <a:ext cx="19143345" cy="1209040"/>
          </a:xfrm>
        </p:spPr>
        <p:txBody>
          <a:bodyPr wrap="square"/>
          <a:lstStyle/>
          <a:p>
            <a:r>
              <a:rPr kumimoji="1" lang="zh-CN" altLang="en-US" dirty="0"/>
              <a:t>微服务和 </a:t>
            </a:r>
            <a:r>
              <a:rPr kumimoji="1" lang="en-US" altLang="zh-CN" dirty="0"/>
              <a:t>DDD</a:t>
            </a:r>
            <a:endParaRPr kumimoji="1" lang="en-US" altLang="zh-CN"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sym typeface="+mn-ea"/>
              </a:rPr>
              <a:t>Microservice </a:t>
            </a:r>
            <a:r>
              <a:rPr lang="zh-CN" altLang="en-US" dirty="0">
                <a:sym typeface="+mn-ea"/>
              </a:rPr>
              <a:t>划分</a:t>
            </a:r>
            <a:endParaRPr lang="zh-CN" altLang="en-US" dirty="0">
              <a:sym typeface="+mn-ea"/>
            </a:endParaRPr>
          </a:p>
        </p:txBody>
      </p:sp>
      <p:sp>
        <p:nvSpPr>
          <p:cNvPr id="7" name="文本占位符 6"/>
          <p:cNvSpPr>
            <a:spLocks noGrp="1"/>
          </p:cNvSpPr>
          <p:nvPr>
            <p:ph type="body" sz="quarter" idx="11"/>
          </p:nvPr>
        </p:nvSpPr>
        <p:spPr>
          <a:xfrm>
            <a:off x="2462530" y="2731770"/>
            <a:ext cx="10929620" cy="9935845"/>
          </a:xfrm>
        </p:spPr>
        <p:txBody>
          <a:bodyPr anchor="t" anchorCtr="0">
            <a:noAutofit/>
          </a:bodyPr>
          <a:lstStyle/>
          <a:p>
            <a:pPr>
              <a:buFont typeface="Arial" panose="020B0604020202090204" pitchFamily="34" charset="0"/>
            </a:pPr>
            <a:r>
              <a:rPr dirty="0" err="1">
                <a:sym typeface="+mn-ea"/>
              </a:rPr>
              <a:t>微服务架构时遇到的第一个问题就是如何划分服务的边界</a:t>
            </a:r>
            <a:r>
              <a:rPr lang="zh-CN" dirty="0">
                <a:sym typeface="+mn-ea"/>
              </a:rPr>
              <a:t>。在实际项目中通常会采用两种不同的方式划分服务边界，即通过业务职能</a:t>
            </a:r>
            <a:r>
              <a:rPr lang="zh-CN" altLang="en-US" dirty="0">
                <a:sym typeface="+mn-ea"/>
              </a:rPr>
              <a:t>（</a:t>
            </a:r>
            <a:r>
              <a:rPr lang="zh-CN" dirty="0">
                <a:sym typeface="+mn-ea"/>
              </a:rPr>
              <a:t>Business Capability</a:t>
            </a:r>
            <a:r>
              <a:rPr lang="zh-CN" altLang="en-US" dirty="0">
                <a:sym typeface="+mn-ea"/>
              </a:rPr>
              <a:t>）</a:t>
            </a:r>
            <a:r>
              <a:rPr lang="zh-CN" dirty="0">
                <a:sym typeface="+mn-ea"/>
              </a:rPr>
              <a:t>或是 DDD 的限界上下文</a:t>
            </a:r>
            <a:r>
              <a:rPr lang="zh-CN" altLang="en-US" dirty="0">
                <a:sym typeface="+mn-ea"/>
              </a:rPr>
              <a:t>（</a:t>
            </a:r>
            <a:r>
              <a:rPr lang="zh-CN" dirty="0">
                <a:sym typeface="+mn-ea"/>
              </a:rPr>
              <a:t>Bounded Context</a:t>
            </a:r>
            <a:r>
              <a:rPr lang="zh-CN" altLang="en-US" dirty="0">
                <a:sym typeface="+mn-ea"/>
              </a:rPr>
              <a:t>）</a:t>
            </a:r>
            <a:r>
              <a:rPr lang="zh-CN" dirty="0">
                <a:sym typeface="+mn-ea"/>
              </a:rPr>
              <a:t>。</a:t>
            </a:r>
            <a:endParaRPr lang="zh-CN" dirty="0">
              <a:sym typeface="+mn-ea"/>
            </a:endParaRPr>
          </a:p>
          <a:p>
            <a:pPr marL="571500" indent="-571500">
              <a:buFont typeface="Arial" panose="020B0604020202090204" pitchFamily="34" charset="0"/>
              <a:buChar char="•"/>
            </a:pPr>
            <a:r>
              <a:rPr lang="zh-CN" sz="3600" i="1" dirty="0">
                <a:solidFill>
                  <a:schemeClr val="accent1"/>
                </a:solidFill>
                <a:latin typeface="Helvetica Oblique" charset="0"/>
                <a:cs typeface="Helvetica Oblique" charset="0"/>
                <a:sym typeface="+mn-ea"/>
              </a:rPr>
              <a:t>Business Capability</a:t>
            </a:r>
            <a:endParaRPr lang="zh-CN" dirty="0">
              <a:sym typeface="+mn-ea"/>
            </a:endParaRPr>
          </a:p>
          <a:p>
            <a:pPr>
              <a:buFont typeface="Arial" panose="020B0604020202090204" pitchFamily="34" charset="0"/>
            </a:pPr>
            <a:r>
              <a:rPr lang="zh-CN" sz="3600" i="1" dirty="0">
                <a:solidFill>
                  <a:schemeClr val="accent1"/>
                </a:solidFill>
                <a:sym typeface="+mn-ea"/>
              </a:rPr>
              <a:t>    由公司内部不同部门提供的职能。例如客户服务部门提供客户服务的职能，财务部门提供财务相关的职能。</a:t>
            </a:r>
            <a:endParaRPr lang="zh-CN" sz="3600" i="1" dirty="0">
              <a:solidFill>
                <a:schemeClr val="accent1"/>
              </a:solidFill>
              <a:sym typeface="+mn-ea"/>
            </a:endParaRPr>
          </a:p>
          <a:p>
            <a:pPr marL="571500" indent="-571500">
              <a:buFont typeface="Arial" panose="020B0604020202090204" pitchFamily="34" charset="0"/>
              <a:buChar char="•"/>
            </a:pPr>
            <a:r>
              <a:rPr lang="zh-CN" sz="3600" i="1" dirty="0">
                <a:solidFill>
                  <a:schemeClr val="accent1"/>
                </a:solidFill>
                <a:sym typeface="+mn-ea"/>
              </a:rPr>
              <a:t>Bounded Context</a:t>
            </a:r>
            <a:endParaRPr lang="zh-CN" sz="3600" i="1" dirty="0">
              <a:solidFill>
                <a:schemeClr val="accent1"/>
              </a:solidFill>
              <a:sym typeface="+mn-ea"/>
            </a:endParaRPr>
          </a:p>
          <a:p>
            <a:pPr>
              <a:buFont typeface="Arial" panose="020B0604020202090204" pitchFamily="34" charset="0"/>
            </a:pPr>
            <a:r>
              <a:rPr lang="zh-CN" sz="3600" i="1" dirty="0">
                <a:solidFill>
                  <a:schemeClr val="accent1"/>
                </a:solidFill>
                <a:sym typeface="+mn-ea"/>
              </a:rPr>
              <a:t>    限界上下文是 DDD 中用来划分不同业务边界的元素，这里业务边界的含义是“解决不同业务问题”的问题域和对应的解决方案域，为了解决某种类型的业务问题，贴近领域知识，也就是业务。</a:t>
            </a:r>
            <a:endParaRPr lang="zh-CN" sz="3600" i="1" dirty="0">
              <a:solidFill>
                <a:schemeClr val="accent1"/>
              </a:solidFill>
              <a:sym typeface="+mn-ea"/>
            </a:endParaRPr>
          </a:p>
          <a:p>
            <a:pPr>
              <a:buFont typeface="Arial" panose="020B0604020202090204" pitchFamily="34" charset="0"/>
            </a:pPr>
            <a:r>
              <a:rPr lang="zh-CN" sz="3600" i="1" dirty="0">
                <a:solidFill>
                  <a:schemeClr val="accent2"/>
                </a:solidFill>
                <a:sym typeface="+mn-ea"/>
              </a:rPr>
              <a:t>这本质上也促进了组织结构的演进：Service per team</a:t>
            </a:r>
            <a:endParaRPr lang="zh-CN" sz="3600" i="1" dirty="0">
              <a:solidFill>
                <a:schemeClr val="accent2"/>
              </a:solidFill>
              <a:sym typeface="+mn-ea"/>
            </a:endParaRPr>
          </a:p>
        </p:txBody>
      </p:sp>
      <p:pic>
        <p:nvPicPr>
          <p:cNvPr id="2" name="图片 1"/>
          <p:cNvPicPr>
            <a:picLocks noChangeAspect="1"/>
          </p:cNvPicPr>
          <p:nvPr/>
        </p:nvPicPr>
        <p:blipFill>
          <a:blip r:embed="rId1"/>
          <a:stretch>
            <a:fillRect/>
          </a:stretch>
        </p:blipFill>
        <p:spPr>
          <a:xfrm>
            <a:off x="14033500" y="3876040"/>
            <a:ext cx="9727565" cy="710438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 fill="hold"/>
                                        <p:tgtEl>
                                          <p:spTgt spid="7">
                                            <p:txEl>
                                              <p:pRg st="1" end="1"/>
                                            </p:txEl>
                                          </p:spTgt>
                                        </p:tgtEl>
                                        <p:attrNameLst>
                                          <p:attrName>style.color</p:attrName>
                                        </p:attrNameLst>
                                      </p:cBhvr>
                                      <p:to>
                                        <a:srgbClr val="F4B183"/>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 fill="hold"/>
                                        <p:tgtEl>
                                          <p:spTgt spid="7">
                                            <p:txEl>
                                              <p:pRg st="2" end="2"/>
                                            </p:txEl>
                                          </p:spTgt>
                                        </p:tgtEl>
                                        <p:attrNameLst>
                                          <p:attrName>style.color</p:attrName>
                                        </p:attrNameLst>
                                      </p:cBhvr>
                                      <p:to>
                                        <a:srgbClr val="F4B183"/>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 fill="hold"/>
                                        <p:tgtEl>
                                          <p:spTgt spid="7">
                                            <p:txEl>
                                              <p:pRg st="3" end="3"/>
                                            </p:txEl>
                                          </p:spTgt>
                                        </p:tgtEl>
                                        <p:attrNameLst>
                                          <p:attrName>style.color</p:attrName>
                                        </p:attrNameLst>
                                      </p:cBhvr>
                                      <p:to>
                                        <a:srgbClr val="F4B183"/>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 fill="hold"/>
                                        <p:tgtEl>
                                          <p:spTgt spid="7">
                                            <p:txEl>
                                              <p:pRg st="4" end="4"/>
                                            </p:txEl>
                                          </p:spTgt>
                                        </p:tgtEl>
                                        <p:attrNameLst>
                                          <p:attrName>style.color</p:attrName>
                                        </p:attrNameLst>
                                      </p:cBhvr>
                                      <p:to>
                                        <a:srgbClr val="F4B18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sym typeface="+mn-ea"/>
              </a:rPr>
              <a:t>Microservice </a:t>
            </a:r>
            <a:r>
              <a:rPr lang="zh-CN" altLang="en-US" dirty="0">
                <a:sym typeface="+mn-ea"/>
              </a:rPr>
              <a:t>划分</a:t>
            </a:r>
            <a:endParaRPr lang="zh-CN" altLang="en-US">
              <a:sym typeface="+mn-ea"/>
            </a:endParaRPr>
          </a:p>
        </p:txBody>
      </p:sp>
      <p:sp>
        <p:nvSpPr>
          <p:cNvPr id="7" name="文本占位符 6"/>
          <p:cNvSpPr>
            <a:spLocks noGrp="1"/>
          </p:cNvSpPr>
          <p:nvPr>
            <p:ph type="body" sz="quarter" idx="11"/>
          </p:nvPr>
        </p:nvSpPr>
        <p:spPr>
          <a:xfrm>
            <a:off x="2462530" y="2731769"/>
            <a:ext cx="9696450" cy="10337460"/>
          </a:xfrm>
        </p:spPr>
        <p:txBody>
          <a:bodyPr anchor="t" anchorCtr="0">
            <a:noAutofit/>
          </a:bodyPr>
          <a:lstStyle/>
          <a:p>
            <a:pPr>
              <a:lnSpc>
                <a:spcPct val="100000"/>
              </a:lnSpc>
              <a:buFont typeface="Arial" panose="020B0604020202090204" pitchFamily="34" charset="0"/>
            </a:pPr>
            <a:r>
              <a:rPr lang="zh-CN" dirty="0">
                <a:solidFill>
                  <a:schemeClr val="bg1"/>
                </a:solidFill>
                <a:ea typeface="宋体" charset="0"/>
                <a:sym typeface="+mn-ea"/>
              </a:rPr>
              <a:t>拆分的关键在于正确理解业务，识别单体内部的业务领域及其边界，并按边界进行拆分。</a:t>
            </a:r>
            <a:endParaRPr lang="zh-CN" dirty="0">
              <a:solidFill>
                <a:schemeClr val="bg1"/>
              </a:solidFill>
              <a:ea typeface="宋体" charset="0"/>
              <a:sym typeface="+mn-ea"/>
            </a:endParaRPr>
          </a:p>
          <a:p>
            <a:pPr marL="571500" indent="-571500">
              <a:lnSpc>
                <a:spcPct val="100000"/>
              </a:lnSpc>
              <a:buFont typeface="Arial" panose="020B0604020202090204" pitchFamily="34" charset="0"/>
              <a:buChar char="•"/>
            </a:pPr>
            <a:r>
              <a:rPr lang="zh-CN" sz="3600" i="1" dirty="0">
                <a:solidFill>
                  <a:schemeClr val="accent1"/>
                </a:solidFill>
                <a:ea typeface="宋体" charset="0"/>
                <a:sym typeface="+mn-ea"/>
              </a:rPr>
              <a:t>协同业务人员集结在一起对业务需求进行沟通，随后对其进行领域划分，确定限界上下文（BoundaryContext），也称战略建模（区分核心、通用能力）；</a:t>
            </a:r>
            <a:endParaRPr lang="zh-CN" sz="3600" i="1" dirty="0">
              <a:solidFill>
                <a:schemeClr val="accent1"/>
              </a:solidFill>
              <a:ea typeface="宋体" charset="0"/>
              <a:sym typeface="+mn-ea"/>
            </a:endParaRPr>
          </a:p>
          <a:p>
            <a:pPr marL="571500" indent="-571500">
              <a:lnSpc>
                <a:spcPct val="100000"/>
              </a:lnSpc>
              <a:buFont typeface="Arial" panose="020B0604020202090204" pitchFamily="34" charset="0"/>
              <a:buChar char="•"/>
            </a:pPr>
            <a:r>
              <a:rPr lang="zh-CN" sz="3600" i="1" dirty="0">
                <a:solidFill>
                  <a:schemeClr val="accent1"/>
                </a:solidFill>
                <a:ea typeface="宋体" charset="0"/>
                <a:sym typeface="+mn-ea"/>
              </a:rPr>
              <a:t>模型紧密程度、业务能力职责单一。领域通用语言上下文保持独立；</a:t>
            </a:r>
            <a:endParaRPr lang="zh-CN" sz="3600" i="1" dirty="0">
              <a:solidFill>
                <a:schemeClr val="accent1"/>
              </a:solidFill>
              <a:ea typeface="宋体" charset="0"/>
              <a:sym typeface="+mn-ea"/>
            </a:endParaRPr>
          </a:p>
          <a:p>
            <a:pPr marL="571500" indent="-571500">
              <a:lnSpc>
                <a:spcPct val="100000"/>
              </a:lnSpc>
              <a:buFont typeface="Arial" panose="020B0604020202090204" pitchFamily="34" charset="0"/>
              <a:buChar char="•"/>
            </a:pPr>
            <a:r>
              <a:rPr lang="zh-CN" sz="3600" i="1" dirty="0">
                <a:solidFill>
                  <a:schemeClr val="accent1"/>
                </a:solidFill>
                <a:ea typeface="宋体" charset="0"/>
                <a:sym typeface="+mn-ea"/>
              </a:rPr>
              <a:t>读写分离原则；</a:t>
            </a:r>
            <a:endParaRPr lang="zh-CN" sz="3600" i="1" dirty="0">
              <a:solidFill>
                <a:schemeClr val="accent1"/>
              </a:solidFill>
              <a:ea typeface="宋体" charset="0"/>
              <a:sym typeface="+mn-ea"/>
            </a:endParaRPr>
          </a:p>
          <a:p>
            <a:pPr marL="571500" indent="-571500">
              <a:lnSpc>
                <a:spcPct val="100000"/>
              </a:lnSpc>
              <a:buFont typeface="Arial" panose="020B0604020202090204" pitchFamily="34" charset="0"/>
              <a:buChar char="•"/>
            </a:pPr>
            <a:r>
              <a:rPr lang="zh-CN" sz="3600" i="1" dirty="0">
                <a:solidFill>
                  <a:schemeClr val="accent2"/>
                </a:solidFill>
                <a:ea typeface="宋体" charset="0"/>
                <a:sym typeface="+mn-ea"/>
              </a:rPr>
              <a:t>故障域和变化域</a:t>
            </a:r>
            <a:r>
              <a:rPr lang="zh-CN" sz="3600" i="1" dirty="0">
                <a:solidFill>
                  <a:schemeClr val="accent1"/>
                </a:solidFill>
                <a:ea typeface="宋体" charset="0"/>
                <a:sym typeface="+mn-ea"/>
              </a:rPr>
              <a:t>；</a:t>
            </a:r>
            <a:endParaRPr lang="zh-CN" dirty="0">
              <a:solidFill>
                <a:schemeClr val="bg1"/>
              </a:solidFill>
              <a:ea typeface="宋体" charset="0"/>
              <a:sym typeface="+mn-ea"/>
            </a:endParaRPr>
          </a:p>
          <a:p>
            <a:pPr>
              <a:lnSpc>
                <a:spcPct val="100000"/>
              </a:lnSpc>
              <a:buFont typeface="Arial" panose="020B0604020202090204" pitchFamily="34" charset="0"/>
            </a:pPr>
            <a:r>
              <a:rPr lang="zh-CN" dirty="0">
                <a:solidFill>
                  <a:schemeClr val="bg1"/>
                </a:solidFill>
                <a:ea typeface="宋体" charset="0"/>
                <a:sym typeface="+mn-ea"/>
              </a:rPr>
              <a:t>同时，拆分建议从业务相对独立、耦合度最小的地方开始。待团队获取相应经验和基础设施平台构建完善后，再进行核心应用迁移和大规模的改造。另外，核心通用服务尽量先行，如身份认证服务。</a:t>
            </a:r>
            <a:endParaRPr lang="zh-CN" dirty="0">
              <a:solidFill>
                <a:schemeClr val="bg1"/>
              </a:solidFill>
              <a:ea typeface="宋体" charset="0"/>
              <a:sym typeface="+mn-ea"/>
            </a:endParaRPr>
          </a:p>
          <a:p>
            <a:pPr>
              <a:lnSpc>
                <a:spcPct val="100000"/>
              </a:lnSpc>
              <a:buFont typeface="Arial" panose="020B0604020202090204" pitchFamily="34" charset="0"/>
            </a:pPr>
            <a:endParaRPr lang="zh-CN" dirty="0">
              <a:solidFill>
                <a:schemeClr val="bg1"/>
              </a:solidFill>
              <a:ea typeface="宋体" charset="0"/>
              <a:sym typeface="+mn-ea"/>
            </a:endParaRPr>
          </a:p>
        </p:txBody>
      </p:sp>
      <p:pic>
        <p:nvPicPr>
          <p:cNvPr id="3" name="图片占位符 2"/>
          <p:cNvPicPr>
            <a:picLocks noGrp="1" noChangeAspect="1"/>
          </p:cNvPicPr>
          <p:nvPr>
            <p:ph type="pic" sz="half" idx="13"/>
          </p:nvPr>
        </p:nvPicPr>
        <p:blipFill>
          <a:blip r:embed="rId1"/>
          <a:srcRect l="-355" r="-355"/>
          <a:stretch>
            <a:fillRect/>
          </a:stretch>
        </p:blipFill>
        <p:spPr>
          <a:xfrm>
            <a:off x="13123545" y="5467985"/>
            <a:ext cx="11024235" cy="486410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sym typeface="+mn-ea"/>
              </a:rPr>
              <a:t>Microservice </a:t>
            </a:r>
            <a:r>
              <a:rPr lang="zh-CN" altLang="en-US" dirty="0">
                <a:sym typeface="+mn-ea"/>
              </a:rPr>
              <a:t>划分</a:t>
            </a:r>
            <a:endParaRPr lang="zh-CN" altLang="en-US" dirty="0">
              <a:sym typeface="+mn-ea"/>
            </a:endParaRPr>
          </a:p>
        </p:txBody>
      </p:sp>
      <p:sp>
        <p:nvSpPr>
          <p:cNvPr id="7" name="文本占位符 6"/>
          <p:cNvSpPr>
            <a:spLocks noGrp="1"/>
          </p:cNvSpPr>
          <p:nvPr>
            <p:ph type="body" sz="quarter" idx="11"/>
          </p:nvPr>
        </p:nvSpPr>
        <p:spPr>
          <a:xfrm>
            <a:off x="2462529" y="2743200"/>
            <a:ext cx="11186563" cy="9924415"/>
          </a:xfrm>
        </p:spPr>
        <p:txBody>
          <a:bodyPr anchor="t" anchorCtr="0">
            <a:noAutofit/>
          </a:bodyPr>
          <a:lstStyle/>
          <a:p>
            <a:pPr>
              <a:buFont typeface="Arial" panose="020B0604020202090204" pitchFamily="34" charset="0"/>
            </a:pPr>
            <a:r>
              <a:rPr lang="en-US" dirty="0">
                <a:sym typeface="+mn-ea"/>
              </a:rPr>
              <a:t>CQRS</a:t>
            </a:r>
            <a:r>
              <a:rPr lang="zh-CN" altLang="en-US" dirty="0">
                <a:sym typeface="+mn-ea"/>
              </a:rPr>
              <a:t>，</a:t>
            </a:r>
            <a:r>
              <a:rPr lang="en-US" dirty="0">
                <a:sym typeface="+mn-ea"/>
              </a:rPr>
              <a:t>将应用程序分为两部分：命令端和查询端。命令端处理程序创建，更新和删除请求，并在数据更改时发出事件。查询端通过针对一个或多个物化视图执行查询来处理查询，这些物化视图通过订阅数据更改时发出的事件流而保持最新。</a:t>
            </a:r>
            <a:endParaRPr lang="en-US" dirty="0">
              <a:sym typeface="+mn-ea"/>
            </a:endParaRPr>
          </a:p>
          <a:p>
            <a:pPr>
              <a:buFont typeface="Arial" panose="020B0604020202090204" pitchFamily="34" charset="0"/>
            </a:pPr>
            <a:r>
              <a:rPr lang="zh-CN" altLang="en-US" sz="3600" i="1" dirty="0">
                <a:solidFill>
                  <a:schemeClr val="accent1"/>
                </a:solidFill>
                <a:sym typeface="+mn-ea"/>
              </a:rPr>
              <a:t>在稿件服务演进过程中，我们发现围绕着创作稿件、审核稿件、最终发布稿件有大量的逻辑揉在一块，其中稿件本身的状态也有非常多种，但是最终前台用户只关注稿件能否查看，我们依赖稿件数据库 </a:t>
            </a:r>
            <a:r>
              <a:rPr lang="en-US" altLang="zh-CN" sz="3600" i="1" dirty="0" err="1">
                <a:solidFill>
                  <a:schemeClr val="accent1"/>
                </a:solidFill>
                <a:sym typeface="+mn-ea"/>
              </a:rPr>
              <a:t>binlog</a:t>
            </a:r>
            <a:r>
              <a:rPr lang="en-US" altLang="zh-CN" sz="3600" i="1" dirty="0">
                <a:solidFill>
                  <a:schemeClr val="accent1"/>
                </a:solidFill>
                <a:sym typeface="+mn-ea"/>
              </a:rPr>
              <a:t> </a:t>
            </a:r>
            <a:r>
              <a:rPr lang="zh-CN" altLang="en-US" sz="3600" i="1" dirty="0">
                <a:solidFill>
                  <a:schemeClr val="accent1"/>
                </a:solidFill>
                <a:sym typeface="+mn-ea"/>
              </a:rPr>
              <a:t>以及订阅 </a:t>
            </a:r>
            <a:r>
              <a:rPr lang="en-US" altLang="zh-CN" sz="3600" i="1" dirty="0" err="1">
                <a:solidFill>
                  <a:schemeClr val="accent1"/>
                </a:solidFill>
                <a:sym typeface="+mn-ea"/>
              </a:rPr>
              <a:t>binlog</a:t>
            </a:r>
            <a:r>
              <a:rPr lang="en-US" altLang="zh-CN" sz="3600" i="1" dirty="0">
                <a:solidFill>
                  <a:schemeClr val="accent1"/>
                </a:solidFill>
                <a:sym typeface="+mn-ea"/>
              </a:rPr>
              <a:t> </a:t>
            </a:r>
            <a:r>
              <a:rPr lang="zh-CN" altLang="en-US" sz="3600" i="1" dirty="0">
                <a:solidFill>
                  <a:schemeClr val="accent1"/>
                </a:solidFill>
                <a:sym typeface="+mn-ea"/>
              </a:rPr>
              <a:t>的中间件 </a:t>
            </a:r>
            <a:r>
              <a:rPr lang="en-US" altLang="zh-CN" sz="3600" i="1" dirty="0">
                <a:solidFill>
                  <a:schemeClr val="accent1"/>
                </a:solidFill>
                <a:sym typeface="+mn-ea"/>
              </a:rPr>
              <a:t>canal</a:t>
            </a:r>
            <a:r>
              <a:rPr lang="zh-CN" altLang="en-US" sz="3600" i="1" dirty="0">
                <a:solidFill>
                  <a:schemeClr val="accent1"/>
                </a:solidFill>
                <a:sym typeface="+mn-ea"/>
              </a:rPr>
              <a:t>，将我们的稿件结果发布到消息队列 </a:t>
            </a:r>
            <a:r>
              <a:rPr lang="en-US" altLang="zh-CN" sz="3600" i="1" dirty="0">
                <a:solidFill>
                  <a:schemeClr val="accent1"/>
                </a:solidFill>
                <a:sym typeface="+mn-ea"/>
              </a:rPr>
              <a:t>Kafka </a:t>
            </a:r>
            <a:r>
              <a:rPr lang="zh-CN" altLang="en-US" sz="3600" i="1" dirty="0">
                <a:solidFill>
                  <a:schemeClr val="accent1"/>
                </a:solidFill>
                <a:sym typeface="+mn-ea"/>
              </a:rPr>
              <a:t>中，最终消费数据独立组建一个稿件查阅结果数据库，并对外提供一个独立查询服务，来拆分复杂架构和业务。</a:t>
            </a:r>
            <a:endParaRPr lang="zh-CN" altLang="en-US" sz="3600" i="1" dirty="0">
              <a:solidFill>
                <a:schemeClr val="accent1"/>
              </a:solidFill>
              <a:sym typeface="+mn-ea"/>
            </a:endParaRPr>
          </a:p>
          <a:p>
            <a:pPr>
              <a:buFont typeface="Arial" panose="020B0604020202090204" pitchFamily="34" charset="0"/>
            </a:pPr>
            <a:r>
              <a:rPr lang="zh-CN" altLang="en-US" sz="3600" i="1" dirty="0">
                <a:solidFill>
                  <a:schemeClr val="accent2"/>
                </a:solidFill>
                <a:sym typeface="+mn-ea"/>
              </a:rPr>
              <a:t>我们架构也从 Polling publisher </a:t>
            </a:r>
            <a:r>
              <a:rPr lang="en-US" altLang="zh-CN" sz="3600" i="1" dirty="0">
                <a:solidFill>
                  <a:schemeClr val="accent2"/>
                </a:solidFill>
                <a:sym typeface="+mn-ea"/>
              </a:rPr>
              <a:t>-&gt; Transaction log tailing </a:t>
            </a:r>
            <a:r>
              <a:rPr lang="zh-CN" altLang="en-US" sz="3600" i="1" dirty="0">
                <a:solidFill>
                  <a:schemeClr val="accent2"/>
                </a:solidFill>
                <a:sym typeface="+mn-ea"/>
              </a:rPr>
              <a:t>进行了演进（</a:t>
            </a:r>
            <a:r>
              <a:rPr lang="en-US" altLang="zh-CN" sz="3600" i="1" dirty="0">
                <a:solidFill>
                  <a:schemeClr val="accent2"/>
                </a:solidFill>
                <a:sym typeface="+mn-ea"/>
              </a:rPr>
              <a:t>Pull vs Push</a:t>
            </a:r>
            <a:r>
              <a:rPr lang="zh-CN" altLang="en-US" sz="3600" i="1" dirty="0">
                <a:solidFill>
                  <a:schemeClr val="accent2"/>
                </a:solidFill>
                <a:sym typeface="+mn-ea"/>
              </a:rPr>
              <a:t>）</a:t>
            </a:r>
            <a:r>
              <a:rPr lang="en-US" altLang="zh-CN" sz="3600" i="1" dirty="0">
                <a:solidFill>
                  <a:schemeClr val="accent2"/>
                </a:solidFill>
                <a:sym typeface="+mn-ea"/>
              </a:rPr>
              <a:t>。</a:t>
            </a:r>
            <a:endParaRPr lang="en-US" altLang="zh-CN" sz="3600" i="1" dirty="0">
              <a:solidFill>
                <a:schemeClr val="accent2"/>
              </a:solidFill>
              <a:sym typeface="+mn-ea"/>
            </a:endParaRPr>
          </a:p>
        </p:txBody>
      </p:sp>
      <p:pic>
        <p:nvPicPr>
          <p:cNvPr id="3" name="图片 2"/>
          <p:cNvPicPr>
            <a:picLocks noChangeAspect="1"/>
          </p:cNvPicPr>
          <p:nvPr/>
        </p:nvPicPr>
        <p:blipFill>
          <a:blip r:embed="rId1"/>
          <a:stretch>
            <a:fillRect/>
          </a:stretch>
        </p:blipFill>
        <p:spPr>
          <a:xfrm>
            <a:off x="13870305" y="2097405"/>
            <a:ext cx="10178415" cy="11203940"/>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sym typeface="+mn-ea"/>
              </a:rPr>
              <a:t>Microservice </a:t>
            </a:r>
            <a:r>
              <a:rPr lang="zh-CN" altLang="en-US" dirty="0">
                <a:sym typeface="+mn-ea"/>
              </a:rPr>
              <a:t>划分</a:t>
            </a:r>
            <a:endParaRPr lang="zh-CN" altLang="en-US" dirty="0">
              <a:sym typeface="+mn-ea"/>
            </a:endParaRPr>
          </a:p>
        </p:txBody>
      </p:sp>
      <p:sp>
        <p:nvSpPr>
          <p:cNvPr id="7" name="文本占位符 6"/>
          <p:cNvSpPr>
            <a:spLocks noGrp="1"/>
          </p:cNvSpPr>
          <p:nvPr>
            <p:ph type="body" sz="quarter" idx="11"/>
          </p:nvPr>
        </p:nvSpPr>
        <p:spPr>
          <a:xfrm>
            <a:off x="2462530" y="2731770"/>
            <a:ext cx="10626725" cy="9924415"/>
          </a:xfrm>
        </p:spPr>
        <p:txBody>
          <a:bodyPr anchor="t" anchorCtr="0">
            <a:noAutofit/>
          </a:bodyPr>
          <a:lstStyle/>
          <a:p>
            <a:pPr>
              <a:buFont typeface="Arial" panose="020B0604020202090204" pitchFamily="34" charset="0"/>
            </a:pPr>
            <a:r>
              <a:rPr lang="en-US" altLang="zh-CN" dirty="0">
                <a:solidFill>
                  <a:schemeClr val="bg1"/>
                </a:solidFill>
                <a:sym typeface="+mn-ea"/>
              </a:rPr>
              <a:t>客户的业务是在变化的，我们对业务的认知也是逐渐的过程，所以 MartinFowler 在他的文章中提出，系统的初期建议以单体结构开始，随业务发展决定其是否被拆分或合并。那么这也意味着这样构建的服务在它的生命周期中必然会持续被拆分或合并。那么为了实现这样一个目标，使系统拥有快速的响应力，也要求这样的拆分必然是高效的低成本的。</a:t>
            </a:r>
            <a:endParaRPr lang="en-US" altLang="zh-CN" dirty="0">
              <a:solidFill>
                <a:schemeClr val="bg1"/>
              </a:solidFill>
              <a:sym typeface="+mn-ea"/>
            </a:endParaRPr>
          </a:p>
          <a:p>
            <a:pPr marL="571500" indent="-571500">
              <a:buFont typeface="Arial" panose="020B0604020202090204" pitchFamily="34" charset="0"/>
              <a:buChar char="•"/>
            </a:pPr>
            <a:r>
              <a:rPr lang="en-US" altLang="zh-CN" sz="3600" i="1" dirty="0">
                <a:solidFill>
                  <a:schemeClr val="accent1"/>
                </a:solidFill>
                <a:sym typeface="+mn-ea"/>
              </a:rPr>
              <a:t>服务要有明确的业务边界，以单体开始并不意味着没有边界。服务要有边界，即使以单体开始也要定义单体时期的边界</a:t>
            </a:r>
            <a:r>
              <a:rPr lang="zh-CN" altLang="en-US" sz="3600" i="1" dirty="0">
                <a:solidFill>
                  <a:schemeClr val="accent1"/>
                </a:solidFill>
                <a:ea typeface="宋体" charset="0"/>
                <a:sym typeface="+mn-ea"/>
              </a:rPr>
              <a:t>；</a:t>
            </a:r>
            <a:endParaRPr lang="zh-CN" altLang="en-US" sz="3600" i="1" dirty="0">
              <a:solidFill>
                <a:schemeClr val="accent1"/>
              </a:solidFill>
              <a:ea typeface="宋体" charset="0"/>
              <a:sym typeface="+mn-ea"/>
            </a:endParaRPr>
          </a:p>
          <a:p>
            <a:pPr marL="571500" indent="-571500">
              <a:buFont typeface="Arial" panose="020B0604020202090204" pitchFamily="34" charset="0"/>
              <a:buChar char="•"/>
            </a:pPr>
            <a:r>
              <a:rPr lang="en-US" altLang="zh-CN" sz="3600" i="1" dirty="0">
                <a:solidFill>
                  <a:schemeClr val="accent1"/>
                </a:solidFill>
                <a:sym typeface="+mn-ea"/>
              </a:rPr>
              <a:t>服务要有明确清晰的契约设计，即对外提供的业务能力;</a:t>
            </a:r>
            <a:endParaRPr lang="en-US" altLang="zh-CN" sz="3600" i="1" dirty="0">
              <a:solidFill>
                <a:schemeClr val="accent1"/>
              </a:solidFill>
              <a:sym typeface="+mn-ea"/>
            </a:endParaRPr>
          </a:p>
          <a:p>
            <a:pPr marL="571500" indent="-571500">
              <a:buFont typeface="Arial" panose="020B0604020202090204" pitchFamily="34" charset="0"/>
              <a:buChar char="•"/>
            </a:pPr>
            <a:r>
              <a:rPr lang="en-US" altLang="zh-CN" sz="3600" i="1" dirty="0">
                <a:solidFill>
                  <a:schemeClr val="accent1"/>
                </a:solidFill>
                <a:sym typeface="+mn-ea"/>
              </a:rPr>
              <a:t>服务内部要保持高度模块化，才能够容易的被拆分</a:t>
            </a:r>
            <a:r>
              <a:rPr lang="zh-CN" altLang="en-US" sz="3600" i="1" dirty="0">
                <a:solidFill>
                  <a:schemeClr val="accent1"/>
                </a:solidFill>
                <a:ea typeface="宋体" charset="0"/>
                <a:sym typeface="+mn-ea"/>
              </a:rPr>
              <a:t>；</a:t>
            </a:r>
            <a:endParaRPr lang="zh-CN" altLang="en-US" sz="3600" i="1" dirty="0">
              <a:solidFill>
                <a:schemeClr val="accent1"/>
              </a:solidFill>
              <a:ea typeface="宋体" charset="0"/>
              <a:sym typeface="+mn-ea"/>
            </a:endParaRPr>
          </a:p>
          <a:p>
            <a:pPr marL="571500" indent="-571500">
              <a:buFont typeface="Arial" panose="020B0604020202090204" pitchFamily="34" charset="0"/>
              <a:buChar char="•"/>
            </a:pPr>
            <a:r>
              <a:rPr lang="zh-CN" altLang="en-US" sz="3600" i="1" dirty="0">
                <a:solidFill>
                  <a:schemeClr val="accent1"/>
                </a:solidFill>
                <a:ea typeface="宋体" charset="0"/>
                <a:sym typeface="+mn-ea"/>
              </a:rPr>
              <a:t>可测试；</a:t>
            </a:r>
            <a:endParaRPr lang="zh-CN" altLang="en-US" sz="3600" i="1" dirty="0">
              <a:solidFill>
                <a:schemeClr val="accent1"/>
              </a:solidFill>
              <a:ea typeface="宋体" charset="0"/>
              <a:sym typeface="+mn-ea"/>
            </a:endParaRPr>
          </a:p>
        </p:txBody>
      </p:sp>
      <p:pic>
        <p:nvPicPr>
          <p:cNvPr id="2" name="图片 1"/>
          <p:cNvPicPr>
            <a:picLocks noChangeAspect="1"/>
          </p:cNvPicPr>
          <p:nvPr/>
        </p:nvPicPr>
        <p:blipFill>
          <a:blip r:embed="rId1"/>
          <a:stretch>
            <a:fillRect/>
          </a:stretch>
        </p:blipFill>
        <p:spPr>
          <a:xfrm>
            <a:off x="13642340" y="2731770"/>
            <a:ext cx="10333355" cy="8817610"/>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微服务不足</a:t>
            </a:r>
            <a:endParaRPr kumimoji="1" lang="zh-CN" altLang="en-US"/>
          </a:p>
        </p:txBody>
      </p:sp>
      <p:sp>
        <p:nvSpPr>
          <p:cNvPr id="7" name="文本占位符 6"/>
          <p:cNvSpPr>
            <a:spLocks noGrp="1"/>
          </p:cNvSpPr>
          <p:nvPr>
            <p:ph type="body" sz="quarter" idx="11"/>
          </p:nvPr>
        </p:nvSpPr>
        <p:spPr>
          <a:xfrm>
            <a:off x="2462530" y="2731770"/>
            <a:ext cx="11199495" cy="10222230"/>
          </a:xfrm>
        </p:spPr>
        <p:txBody>
          <a:bodyPr anchor="t" anchorCtr="0">
            <a:noAutofit/>
          </a:bodyPr>
          <a:lstStyle/>
          <a:p>
            <a:pPr>
              <a:buFont typeface="Arial" panose="020B0604020202090204" pitchFamily="34" charset="0"/>
            </a:pPr>
            <a:r>
              <a:rPr kumimoji="1" lang="zh-CN" altLang="en-US" dirty="0">
                <a:solidFill>
                  <a:schemeClr val="bg1"/>
                </a:solidFill>
                <a:sym typeface="+mn-ea"/>
              </a:rPr>
              <a:t>Fred Brooks 在30年前写道，“</a:t>
            </a:r>
            <a:r>
              <a:rPr kumimoji="1" lang="zh-CN" altLang="en-US" i="1" dirty="0">
                <a:solidFill>
                  <a:schemeClr val="accent2"/>
                </a:solidFill>
                <a:latin typeface="Helvetica Oblique" charset="0"/>
                <a:cs typeface="Helvetica Oblique" charset="0"/>
                <a:sym typeface="+mn-ea"/>
              </a:rPr>
              <a:t>there are no silver bullets</a:t>
            </a:r>
            <a:r>
              <a:rPr kumimoji="1" lang="zh-CN" altLang="en-US" dirty="0">
                <a:solidFill>
                  <a:schemeClr val="bg1"/>
                </a:solidFill>
                <a:sym typeface="+mn-ea"/>
              </a:rPr>
              <a:t>”。但凡事有利就有弊，微服务也不是万能的。</a:t>
            </a:r>
            <a:endParaRPr kumimoji="1" lang="zh-CN" altLang="en-US" dirty="0">
              <a:solidFill>
                <a:schemeClr val="bg1"/>
              </a:solidFill>
              <a:sym typeface="+mn-ea"/>
            </a:endParaRPr>
          </a:p>
          <a:p>
            <a:pPr marL="571500" indent="-571500">
              <a:buFont typeface="Arial" panose="020B0604020202090204" pitchFamily="34" charset="0"/>
              <a:buChar char="•"/>
            </a:pPr>
            <a:r>
              <a:rPr kumimoji="1" lang="zh-CN" altLang="en-US" sz="3600" i="1" dirty="0">
                <a:solidFill>
                  <a:schemeClr val="accent1"/>
                </a:solidFill>
                <a:sym typeface="+mn-ea"/>
              </a:rPr>
              <a:t>微服务应用是分布式系统，由此会带来固有的复杂性。开发者不得不使用 RPC 或者消息传递来实现进程间通信；此外，必须要写代码来处理消息传递中速度过慢或者服务不可用等局部失效问题；</a:t>
            </a:r>
            <a:endParaRPr kumimoji="1" lang="zh-CN" altLang="en-US" sz="3600" i="1" dirty="0">
              <a:solidFill>
                <a:schemeClr val="accent1"/>
              </a:solidFill>
              <a:sym typeface="+mn-ea"/>
            </a:endParaRPr>
          </a:p>
          <a:p>
            <a:pPr marL="571500" indent="-571500">
              <a:buFont typeface="Arial" panose="020B0604020202090204" pitchFamily="34" charset="0"/>
              <a:buChar char="•"/>
            </a:pPr>
            <a:r>
              <a:rPr kumimoji="1" lang="zh-CN" altLang="en-US" sz="3600" i="1" dirty="0">
                <a:solidFill>
                  <a:schemeClr val="accent1"/>
                </a:solidFill>
                <a:sym typeface="+mn-ea"/>
              </a:rPr>
              <a:t>分区的数据库架构，同时更新多个业务主体的事务很普遍。这种事务对于单体式应用来说很容易，因为只有一个数据库。在微服务架构应用中，需要更新不同服务所使用的不同的数据库，从而对开发者提出了更高的要求和挑战；</a:t>
            </a:r>
            <a:endParaRPr kumimoji="1" lang="zh-CN" altLang="en-US" sz="3600" i="1" dirty="0">
              <a:solidFill>
                <a:schemeClr val="accent1"/>
              </a:solidFill>
              <a:sym typeface="+mn-ea"/>
            </a:endParaRPr>
          </a:p>
          <a:p>
            <a:pPr marL="571500" indent="-571500">
              <a:buFont typeface="Arial" panose="020B0604020202090204" pitchFamily="34" charset="0"/>
              <a:buChar char="•"/>
            </a:pPr>
            <a:r>
              <a:rPr kumimoji="1" lang="zh-CN" altLang="en-US" sz="3600" i="1" dirty="0">
                <a:solidFill>
                  <a:schemeClr val="accent1"/>
                </a:solidFill>
                <a:sym typeface="+mn-ea"/>
              </a:rPr>
              <a:t>测试一个基于微服务架构的应用也是很复杂的任务。</a:t>
            </a:r>
            <a:endParaRPr kumimoji="1" lang="zh-CN" altLang="en-US" sz="3600" i="1" dirty="0">
              <a:solidFill>
                <a:schemeClr val="accent1"/>
              </a:solidFill>
              <a:sym typeface="+mn-ea"/>
            </a:endParaRPr>
          </a:p>
          <a:p>
            <a:pPr marL="571500" indent="-571500">
              <a:buFont typeface="Arial" panose="020B0604020202090204" pitchFamily="34" charset="0"/>
              <a:buChar char="•"/>
            </a:pPr>
            <a:r>
              <a:rPr kumimoji="1" lang="zh-CN" altLang="en-US" sz="3600" i="1" dirty="0">
                <a:solidFill>
                  <a:schemeClr val="accent1"/>
                </a:solidFill>
                <a:sym typeface="+mn-ea"/>
              </a:rPr>
              <a:t>服务模块间的依赖，应用的升级有可能会波及多个服务模块的修改；</a:t>
            </a:r>
            <a:endParaRPr kumimoji="1" lang="zh-CN" altLang="en-US" sz="3600" i="1" dirty="0">
              <a:solidFill>
                <a:schemeClr val="accent1"/>
              </a:solidFill>
              <a:sym typeface="+mn-ea"/>
            </a:endParaRPr>
          </a:p>
          <a:p>
            <a:pPr marL="571500" indent="-571500">
              <a:buFont typeface="Arial" panose="020B0604020202090204" pitchFamily="34" charset="0"/>
              <a:buChar char="•"/>
            </a:pPr>
            <a:r>
              <a:rPr kumimoji="1" lang="zh-CN" altLang="en-US" sz="3600" i="1" dirty="0">
                <a:solidFill>
                  <a:schemeClr val="accent1"/>
                </a:solidFill>
                <a:sym typeface="+mn-ea"/>
              </a:rPr>
              <a:t>对运维基础设施的挑战比较大；</a:t>
            </a:r>
            <a:endParaRPr kumimoji="1" lang="zh-CN" altLang="en-US" sz="3600" i="1" dirty="0">
              <a:solidFill>
                <a:schemeClr val="accent1"/>
              </a:solidFill>
              <a:sym typeface="+mn-ea"/>
            </a:endParaRPr>
          </a:p>
        </p:txBody>
      </p:sp>
      <p:pic>
        <p:nvPicPr>
          <p:cNvPr id="4" name="图片占位符 6"/>
          <p:cNvPicPr>
            <a:picLocks noGrp="1" noChangeAspect="1"/>
          </p:cNvPicPr>
          <p:nvPr/>
        </p:nvPicPr>
        <p:blipFill>
          <a:blip r:embed="rId1"/>
          <a:srcRect t="-23487" b="-23487"/>
          <a:stretch>
            <a:fillRect/>
          </a:stretch>
        </p:blipFill>
        <p:spPr>
          <a:xfrm>
            <a:off x="14284960" y="142875"/>
            <a:ext cx="9643745" cy="9323705"/>
          </a:xfrm>
          <a:prstGeom prst="rect">
            <a:avLst/>
          </a:prstGeom>
          <a:noFill/>
          <a:ln w="9525">
            <a:noFill/>
          </a:ln>
        </p:spPr>
      </p:pic>
      <p:pic>
        <p:nvPicPr>
          <p:cNvPr id="5" name="图片 4"/>
          <p:cNvPicPr>
            <a:picLocks noChangeAspect="1"/>
          </p:cNvPicPr>
          <p:nvPr/>
        </p:nvPicPr>
        <p:blipFill>
          <a:blip r:embed="rId2"/>
          <a:stretch>
            <a:fillRect/>
          </a:stretch>
        </p:blipFill>
        <p:spPr>
          <a:xfrm>
            <a:off x="15530195" y="8075930"/>
            <a:ext cx="7153275" cy="562673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 fill="hold"/>
                                        <p:tgtEl>
                                          <p:spTgt spid="7">
                                            <p:txEl>
                                              <p:pRg st="1" end="1"/>
                                            </p:txEl>
                                          </p:spTgt>
                                        </p:tgtEl>
                                        <p:attrNameLst>
                                          <p:attrName>style.color</p:attrName>
                                        </p:attrNameLst>
                                      </p:cBhvr>
                                      <p:to>
                                        <a:srgbClr val="F4B183"/>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 fill="hold"/>
                                        <p:tgtEl>
                                          <p:spTgt spid="7">
                                            <p:txEl>
                                              <p:pRg st="2" end="2"/>
                                            </p:txEl>
                                          </p:spTgt>
                                        </p:tgtEl>
                                        <p:attrNameLst>
                                          <p:attrName>style.color</p:attrName>
                                        </p:attrNameLst>
                                      </p:cBhvr>
                                      <p:to>
                                        <a:srgbClr val="F4B183"/>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 fill="hold"/>
                                        <p:tgtEl>
                                          <p:spTgt spid="7">
                                            <p:txEl>
                                              <p:pRg st="3" end="3"/>
                                            </p:txEl>
                                          </p:spTgt>
                                        </p:tgtEl>
                                        <p:attrNameLst>
                                          <p:attrName>style.color</p:attrName>
                                        </p:attrNameLst>
                                      </p:cBhvr>
                                      <p:to>
                                        <a:srgbClr val="F4B183"/>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 fill="hold"/>
                                        <p:tgtEl>
                                          <p:spTgt spid="7">
                                            <p:txEl>
                                              <p:pRg st="4" end="4"/>
                                            </p:txEl>
                                          </p:spTgt>
                                        </p:tgtEl>
                                        <p:attrNameLst>
                                          <p:attrName>style.color</p:attrName>
                                        </p:attrNameLst>
                                      </p:cBhvr>
                                      <p:to>
                                        <a:srgbClr val="F4B183"/>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200" fill="hold"/>
                                        <p:tgtEl>
                                          <p:spTgt spid="7">
                                            <p:txEl>
                                              <p:pRg st="5" end="5"/>
                                            </p:txEl>
                                          </p:spTgt>
                                        </p:tgtEl>
                                        <p:attrNameLst>
                                          <p:attrName>style.color</p:attrName>
                                        </p:attrNameLst>
                                      </p:cBhvr>
                                      <p:to>
                                        <a:srgbClr val="F4B18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sym typeface="+mn-ea"/>
              </a:rPr>
              <a:t>Microservice </a:t>
            </a:r>
            <a:r>
              <a:rPr lang="zh-CN" altLang="en-US" dirty="0">
                <a:sym typeface="+mn-ea"/>
              </a:rPr>
              <a:t>安全演进</a:t>
            </a:r>
            <a:endParaRPr lang="zh-CN" altLang="en-US" dirty="0">
              <a:sym typeface="+mn-ea"/>
            </a:endParaRPr>
          </a:p>
        </p:txBody>
      </p:sp>
      <p:sp>
        <p:nvSpPr>
          <p:cNvPr id="7" name="文本占位符 6"/>
          <p:cNvSpPr>
            <a:spLocks noGrp="1"/>
          </p:cNvSpPr>
          <p:nvPr>
            <p:ph type="body" sz="quarter" idx="11"/>
          </p:nvPr>
        </p:nvSpPr>
        <p:spPr>
          <a:xfrm>
            <a:off x="2462530" y="2731770"/>
            <a:ext cx="10626725" cy="9924415"/>
          </a:xfrm>
        </p:spPr>
        <p:txBody>
          <a:bodyPr anchor="t" anchorCtr="0">
            <a:noAutofit/>
          </a:bodyPr>
          <a:lstStyle/>
          <a:p>
            <a:pPr>
              <a:buFont typeface="Arial" panose="020B0604020202090204" pitchFamily="34" charset="0"/>
            </a:pPr>
            <a:r>
              <a:rPr lang="zh-CN" altLang="en-US" dirty="0">
                <a:solidFill>
                  <a:schemeClr val="bg1"/>
                </a:solidFill>
                <a:ea typeface="宋体" charset="0"/>
                <a:sym typeface="+mn-ea"/>
              </a:rPr>
              <a:t>拆分不能没有目标，尤其在具有风险的架构层次拆分更需谨慎。那么我们如何验证拆分的结果和收益？或许它可以提高开发效率，交付速度快，上线快，宕机时间也短，还能提高开发质量，可扩展性好，稳定，维护成本低，新人成长快，团队容易掌握等等。</a:t>
            </a:r>
            <a:endParaRPr lang="zh-CN" altLang="en-US" dirty="0">
              <a:solidFill>
                <a:schemeClr val="bg1"/>
              </a:solidFill>
              <a:ea typeface="宋体" charset="0"/>
              <a:sym typeface="+mn-ea"/>
            </a:endParaRPr>
          </a:p>
          <a:p>
            <a:pPr marL="571500" indent="-571500">
              <a:buFont typeface="Arial" panose="020B0604020202090204" pitchFamily="34" charset="0"/>
              <a:buChar char="•"/>
            </a:pPr>
            <a:r>
              <a:rPr lang="zh-CN" altLang="en-US" sz="3600" i="1" dirty="0">
                <a:solidFill>
                  <a:schemeClr val="accent1"/>
                </a:solidFill>
                <a:ea typeface="宋体" charset="0"/>
                <a:sym typeface="+mn-ea"/>
              </a:rPr>
              <a:t>坏味道驱动，架构的坏味道是代码坏味道在更高层次的展现，也就意味着架构的混乱程度同样反映了该系统代码层的质量问题；</a:t>
            </a:r>
            <a:endParaRPr lang="zh-CN" altLang="en-US" sz="3600" i="1" dirty="0">
              <a:solidFill>
                <a:schemeClr val="accent1"/>
              </a:solidFill>
              <a:ea typeface="宋体" charset="0"/>
              <a:sym typeface="+mn-ea"/>
            </a:endParaRPr>
          </a:p>
          <a:p>
            <a:pPr marL="571500" indent="-571500">
              <a:buFont typeface="Arial" panose="020B0604020202090204" pitchFamily="34" charset="0"/>
              <a:buChar char="•"/>
            </a:pPr>
            <a:r>
              <a:rPr lang="zh-CN" altLang="en-US" sz="3600" i="1" dirty="0">
                <a:solidFill>
                  <a:schemeClr val="accent1"/>
                </a:solidFill>
                <a:ea typeface="宋体" charset="0"/>
                <a:sym typeface="+mn-ea"/>
              </a:rPr>
              <a:t>安全小步的重构；</a:t>
            </a:r>
            <a:endParaRPr lang="zh-CN" altLang="en-US" sz="3600" i="1" dirty="0">
              <a:solidFill>
                <a:schemeClr val="accent1"/>
              </a:solidFill>
              <a:ea typeface="宋体" charset="0"/>
              <a:sym typeface="+mn-ea"/>
            </a:endParaRPr>
          </a:p>
          <a:p>
            <a:pPr marL="571500" indent="-571500">
              <a:buFont typeface="Arial" panose="020B0604020202090204" pitchFamily="34" charset="0"/>
              <a:buChar char="•"/>
            </a:pPr>
            <a:r>
              <a:rPr lang="zh-CN" altLang="en-US" sz="3600" i="1" dirty="0">
                <a:solidFill>
                  <a:schemeClr val="accent1"/>
                </a:solidFill>
                <a:ea typeface="宋体" charset="0"/>
                <a:sym typeface="+mn-ea"/>
              </a:rPr>
              <a:t>有足够的测试进行保护 </a:t>
            </a:r>
            <a:r>
              <a:rPr lang="en-US" altLang="zh-CN" sz="3600" i="1" dirty="0">
                <a:solidFill>
                  <a:schemeClr val="accent1"/>
                </a:solidFill>
                <a:ea typeface="宋体" charset="0"/>
                <a:sym typeface="+mn-ea"/>
              </a:rPr>
              <a:t>- </a:t>
            </a:r>
            <a:r>
              <a:rPr lang="zh-CN" altLang="en-US" sz="3600" i="1" dirty="0">
                <a:solidFill>
                  <a:schemeClr val="accent1"/>
                </a:solidFill>
                <a:ea typeface="宋体" charset="0"/>
                <a:sym typeface="+mn-ea"/>
              </a:rPr>
              <a:t>契约测试、负载测试；</a:t>
            </a:r>
            <a:endParaRPr lang="zh-CN" altLang="en-US" sz="3600" i="1" dirty="0">
              <a:solidFill>
                <a:schemeClr val="accent1"/>
              </a:solidFill>
              <a:ea typeface="宋体" charset="0"/>
              <a:sym typeface="+mn-ea"/>
            </a:endParaRPr>
          </a:p>
          <a:p>
            <a:pPr marL="571500" indent="-571500">
              <a:buFont typeface="Arial" panose="020B0604020202090204" pitchFamily="34" charset="0"/>
              <a:buChar char="•"/>
            </a:pPr>
            <a:r>
              <a:rPr lang="zh-CN" altLang="en-US" sz="3600" i="1" dirty="0">
                <a:solidFill>
                  <a:schemeClr val="accent1"/>
                </a:solidFill>
                <a:ea typeface="宋体" charset="0"/>
                <a:sym typeface="+mn-ea"/>
              </a:rPr>
              <a:t>持续验证演进的方向；</a:t>
            </a:r>
            <a:endParaRPr lang="zh-CN" altLang="en-US" sz="3600" i="1" dirty="0">
              <a:solidFill>
                <a:schemeClr val="accent1"/>
              </a:solidFill>
              <a:ea typeface="宋体" charset="0"/>
              <a:sym typeface="+mn-ea"/>
            </a:endParaRPr>
          </a:p>
        </p:txBody>
      </p:sp>
      <p:pic>
        <p:nvPicPr>
          <p:cNvPr id="3" name="图片 2"/>
          <p:cNvPicPr>
            <a:picLocks noChangeAspect="1"/>
          </p:cNvPicPr>
          <p:nvPr/>
        </p:nvPicPr>
        <p:blipFill>
          <a:blip r:embed="rId1"/>
          <a:stretch>
            <a:fillRect/>
          </a:stretch>
        </p:blipFill>
        <p:spPr>
          <a:xfrm>
            <a:off x="13430885" y="3877310"/>
            <a:ext cx="10368280" cy="5960745"/>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bg1"/>
                </a:solidFill>
              </a:rPr>
              <a:t>微服务和 </a:t>
            </a:r>
            <a:r>
              <a:rPr kumimoji="1" lang="en-US" altLang="zh-CN">
                <a:solidFill>
                  <a:schemeClr val="bg1"/>
                </a:solidFill>
              </a:rPr>
              <a:t>DDD</a:t>
            </a:r>
            <a:endParaRPr kumimoji="1" lang="zh-CN" altLang="en-US">
              <a:solidFill>
                <a:srgbClr val="17B2E9"/>
              </a:solidFill>
            </a:endParaRPr>
          </a:p>
          <a:p>
            <a:pPr marL="571500" indent="-571500">
              <a:buFont typeface="Arial" panose="020B0604020202090204" pitchFamily="34" charset="0"/>
              <a:buChar char="•"/>
            </a:pPr>
            <a:r>
              <a:rPr kumimoji="1" lang="zh-CN" altLang="en-US">
                <a:solidFill>
                  <a:schemeClr val="bg1"/>
                </a:solidFill>
              </a:rPr>
              <a:t>微服务拆分</a:t>
            </a:r>
            <a:endParaRPr kumimoji="1" lang="zh-CN" altLang="en-US">
              <a:solidFill>
                <a:schemeClr val="bg1"/>
              </a:solidFill>
            </a:endParaRPr>
          </a:p>
          <a:p>
            <a:pPr marL="571500" indent="-571500">
              <a:buFont typeface="Arial" panose="020B0604020202090204" pitchFamily="34" charset="0"/>
              <a:buChar char="•"/>
            </a:pPr>
            <a:r>
              <a:rPr kumimoji="1" lang="en-US" altLang="zh-CN">
                <a:solidFill>
                  <a:schemeClr val="accent1"/>
                </a:solidFill>
              </a:rPr>
              <a:t>DDD </a:t>
            </a:r>
            <a:r>
              <a:rPr kumimoji="1" lang="zh-CN" altLang="en-US">
                <a:solidFill>
                  <a:schemeClr val="accent1"/>
                </a:solidFill>
              </a:rPr>
              <a:t>落地</a:t>
            </a:r>
            <a:endParaRPr kumimoji="1" lang="zh-CN" altLang="en-US"/>
          </a:p>
          <a:p>
            <a:pPr marL="571500" indent="-571500">
              <a:buFont typeface="Arial" panose="020B0604020202090204" pitchFamily="34" charset="0"/>
              <a:buChar char="•"/>
            </a:pPr>
            <a:r>
              <a:rPr kumimoji="1" lang="en-US" altLang="zh-CN"/>
              <a:t>References</a:t>
            </a:r>
            <a:endParaRPr kumimoji="1" lang="en-US" altLang="zh-CN"/>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a:sym typeface="+mn-ea"/>
              </a:rPr>
              <a:t>Layered Architecture</a:t>
            </a:r>
            <a:endParaRPr kumimoji="1" lang="en-US" altLang="zh-CN">
              <a:sym typeface="+mn-ea"/>
            </a:endParaRPr>
          </a:p>
        </p:txBody>
      </p:sp>
      <p:sp>
        <p:nvSpPr>
          <p:cNvPr id="7" name="文本占位符 6"/>
          <p:cNvSpPr>
            <a:spLocks noGrp="1"/>
          </p:cNvSpPr>
          <p:nvPr>
            <p:ph type="body" sz="quarter" idx="11"/>
          </p:nvPr>
        </p:nvSpPr>
        <p:spPr>
          <a:xfrm>
            <a:off x="2462530" y="2731770"/>
            <a:ext cx="12153900" cy="10222230"/>
          </a:xfrm>
        </p:spPr>
        <p:txBody>
          <a:bodyPr anchor="t" anchorCtr="0">
            <a:noAutofit/>
          </a:bodyPr>
          <a:lstStyle/>
          <a:p>
            <a:pPr>
              <a:buFont typeface="Arial" panose="020B0604020202090204" pitchFamily="34" charset="0"/>
            </a:pPr>
            <a:r>
              <a:rPr>
                <a:sym typeface="+mn-ea"/>
              </a:rPr>
              <a:t>为了管理庞大的资源种类和繁复的引用关系，人们自然而然的将做同样事情的代码放在了统一的地方。理复杂问题时自然使用的一种方式，将复杂的、庞大的问题分解、降级成可以解决的问题，然后分而治之。</a:t>
            </a:r>
            <a:endParaRPr>
              <a:sym typeface="+mn-ea"/>
            </a:endParaRPr>
          </a:p>
          <a:p>
            <a:pPr marL="571500" indent="-571500">
              <a:buFont typeface="Arial" panose="020B0604020202090204" pitchFamily="34" charset="0"/>
              <a:buChar char="•"/>
            </a:pPr>
            <a:r>
              <a:rPr i="1">
                <a:solidFill>
                  <a:schemeClr val="accent1"/>
                </a:solidFill>
                <a:sym typeface="+mn-ea"/>
              </a:rPr>
              <a:t>展现</a:t>
            </a:r>
            <a:r>
              <a:rPr lang="zh-CN" i="1">
                <a:solidFill>
                  <a:schemeClr val="accent1"/>
                </a:solidFill>
                <a:sym typeface="+mn-ea"/>
              </a:rPr>
              <a:t>层：</a:t>
            </a:r>
            <a:r>
              <a:rPr i="1">
                <a:solidFill>
                  <a:schemeClr val="accent1"/>
                </a:solidFill>
                <a:sym typeface="+mn-ea"/>
              </a:rPr>
              <a:t>代码只负责将数据渲染出来</a:t>
            </a:r>
            <a:r>
              <a:rPr lang="zh-CN" i="1">
                <a:solidFill>
                  <a:schemeClr val="accent1"/>
                </a:solidFill>
                <a:ea typeface="宋体" charset="0"/>
                <a:sym typeface="+mn-ea"/>
              </a:rPr>
              <a:t>；</a:t>
            </a:r>
            <a:endParaRPr i="1">
              <a:solidFill>
                <a:schemeClr val="accent1"/>
              </a:solidFill>
              <a:sym typeface="+mn-ea"/>
            </a:endParaRPr>
          </a:p>
          <a:p>
            <a:pPr marL="571500" indent="-571500">
              <a:buFont typeface="Arial" panose="020B0604020202090204" pitchFamily="34" charset="0"/>
              <a:buChar char="•"/>
            </a:pPr>
            <a:r>
              <a:rPr i="1">
                <a:solidFill>
                  <a:schemeClr val="accent1"/>
                </a:solidFill>
                <a:sym typeface="+mn-ea"/>
              </a:rPr>
              <a:t>应用</a:t>
            </a:r>
            <a:r>
              <a:rPr lang="zh-CN" i="1">
                <a:solidFill>
                  <a:schemeClr val="accent1"/>
                </a:solidFill>
                <a:sym typeface="+mn-ea"/>
              </a:rPr>
              <a:t>层：</a:t>
            </a:r>
            <a:r>
              <a:rPr i="1">
                <a:solidFill>
                  <a:schemeClr val="accent1"/>
                </a:solidFill>
                <a:sym typeface="+mn-ea"/>
              </a:rPr>
              <a:t>代码只负责组织并协调对业务服务的调用</a:t>
            </a:r>
            <a:r>
              <a:rPr lang="zh-CN" i="1">
                <a:solidFill>
                  <a:schemeClr val="accent1"/>
                </a:solidFill>
                <a:ea typeface="宋体" charset="0"/>
                <a:sym typeface="+mn-ea"/>
              </a:rPr>
              <a:t>；</a:t>
            </a:r>
            <a:endParaRPr lang="zh-CN" i="1">
              <a:solidFill>
                <a:schemeClr val="accent1"/>
              </a:solidFill>
              <a:ea typeface="宋体" charset="0"/>
              <a:sym typeface="+mn-ea"/>
            </a:endParaRPr>
          </a:p>
          <a:p>
            <a:pPr marL="571500" indent="-571500">
              <a:buFont typeface="Arial" panose="020B0604020202090204" pitchFamily="34" charset="0"/>
              <a:buChar char="•"/>
            </a:pPr>
            <a:r>
              <a:rPr lang="zh-CN" i="1">
                <a:solidFill>
                  <a:schemeClr val="accent1"/>
                </a:solidFill>
                <a:ea typeface="宋体" charset="0"/>
                <a:sym typeface="+mn-ea"/>
              </a:rPr>
              <a:t>数据层：数据访问层则负责屏蔽底层关系型数据库的差异，为上层提供数据；</a:t>
            </a:r>
            <a:endParaRPr lang="zh-CN" i="1">
              <a:solidFill>
                <a:schemeClr val="accent1"/>
              </a:solidFill>
              <a:ea typeface="宋体" charset="0"/>
              <a:sym typeface="+mn-ea"/>
            </a:endParaRPr>
          </a:p>
          <a:p>
            <a:pPr>
              <a:buFont typeface="Arial" panose="020B0604020202090204" pitchFamily="34" charset="0"/>
            </a:pPr>
            <a:r>
              <a:rPr lang="zh-CN">
                <a:ea typeface="宋体" charset="0"/>
                <a:sym typeface="+mn-ea"/>
              </a:rPr>
              <a:t>这就是层级架构的由来：上层的代码直接依赖于临近的下层，一般不对间接的下层产生依赖，层次之间通过精心设计的 API 来通信（依赖通常也是单向的）。</a:t>
            </a:r>
            <a:endParaRPr lang="zh-CN">
              <a:ea typeface="宋体" charset="0"/>
              <a:sym typeface="+mn-ea"/>
            </a:endParaRPr>
          </a:p>
        </p:txBody>
      </p:sp>
      <p:pic>
        <p:nvPicPr>
          <p:cNvPr id="3" name="图片 2"/>
          <p:cNvPicPr>
            <a:picLocks noChangeAspect="1"/>
          </p:cNvPicPr>
          <p:nvPr/>
        </p:nvPicPr>
        <p:blipFill>
          <a:blip r:embed="rId1"/>
          <a:stretch>
            <a:fillRect/>
          </a:stretch>
        </p:blipFill>
        <p:spPr>
          <a:xfrm>
            <a:off x="16796385" y="1657350"/>
            <a:ext cx="6337935" cy="10401935"/>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a:sym typeface="+mn-ea"/>
              </a:rPr>
              <a:t>Service Application Project - v1</a:t>
            </a:r>
            <a:endParaRPr kumimoji="1" lang="en-US" altLang="zh-CN">
              <a:sym typeface="+mn-ea"/>
            </a:endParaRPr>
          </a:p>
        </p:txBody>
      </p:sp>
      <p:sp>
        <p:nvSpPr>
          <p:cNvPr id="7" name="文本占位符 6"/>
          <p:cNvSpPr>
            <a:spLocks noGrp="1"/>
          </p:cNvSpPr>
          <p:nvPr>
            <p:ph type="body" sz="quarter" idx="11"/>
          </p:nvPr>
        </p:nvSpPr>
        <p:spPr>
          <a:xfrm>
            <a:off x="2462530" y="2731770"/>
            <a:ext cx="12153900" cy="10222230"/>
          </a:xfrm>
        </p:spPr>
        <p:txBody>
          <a:bodyPr anchor="t" anchorCtr="0">
            <a:noAutofit/>
          </a:bodyPr>
          <a:lstStyle/>
          <a:p>
            <a:pPr>
              <a:buFont typeface="Arial" panose="020B0604020202090204" pitchFamily="34" charset="0"/>
            </a:pPr>
            <a:r>
              <a:rPr lang="zh-CN" altLang="en-US">
                <a:sym typeface="+mn-ea"/>
              </a:rPr>
              <a:t>项目的依赖路径为: model -&gt; dao -&gt; service -&gt; api，</a:t>
            </a:r>
            <a:r>
              <a:rPr lang="en-US" altLang="zh-CN">
                <a:sym typeface="+mn-ea"/>
              </a:rPr>
              <a:t>model struct </a:t>
            </a:r>
            <a:r>
              <a:rPr lang="zh-CN" altLang="en-US">
                <a:sym typeface="+mn-ea"/>
              </a:rPr>
              <a:t>串联各个层，直到 </a:t>
            </a:r>
            <a:r>
              <a:rPr lang="en-US" altLang="zh-CN">
                <a:sym typeface="+mn-ea"/>
              </a:rPr>
              <a:t>api </a:t>
            </a:r>
            <a:r>
              <a:rPr lang="zh-CN" altLang="en-US">
                <a:sym typeface="+mn-ea"/>
              </a:rPr>
              <a:t>需要做 </a:t>
            </a:r>
            <a:r>
              <a:rPr lang="en-US" altLang="zh-CN">
                <a:sym typeface="+mn-ea"/>
              </a:rPr>
              <a:t>DTO </a:t>
            </a:r>
            <a:r>
              <a:rPr lang="zh-CN" altLang="en-US">
                <a:sym typeface="+mn-ea"/>
              </a:rPr>
              <a:t>对象转换。</a:t>
            </a:r>
            <a:endParaRPr lang="en-US" altLang="zh-CN">
              <a:sym typeface="+mn-ea"/>
            </a:endParaRPr>
          </a:p>
          <a:p>
            <a:pPr marL="571500" indent="-571500">
              <a:buFont typeface="Arial" panose="020B0604020202090204" pitchFamily="34" charset="0"/>
              <a:buChar char="•"/>
            </a:pPr>
            <a:r>
              <a:rPr lang="en-US" altLang="zh-CN" sz="3600" i="1">
                <a:solidFill>
                  <a:schemeClr val="accent1"/>
                </a:solidFill>
                <a:sym typeface="+mn-ea"/>
              </a:rPr>
              <a:t>model: </a:t>
            </a:r>
            <a:r>
              <a:rPr lang="zh-CN" altLang="en-US" sz="3600" i="1">
                <a:solidFill>
                  <a:schemeClr val="accent1"/>
                </a:solidFill>
                <a:sym typeface="+mn-ea"/>
              </a:rPr>
              <a:t>放对应</a:t>
            </a:r>
            <a:r>
              <a:rPr lang="en-US" altLang="zh-CN" sz="3600" i="1">
                <a:solidFill>
                  <a:schemeClr val="accent1"/>
                </a:solidFill>
                <a:sym typeface="+mn-ea"/>
              </a:rPr>
              <a:t>“</a:t>
            </a:r>
            <a:r>
              <a:rPr lang="zh-CN" altLang="en-US" sz="3600" i="1">
                <a:solidFill>
                  <a:schemeClr val="accent1"/>
                </a:solidFill>
                <a:sym typeface="+mn-ea"/>
              </a:rPr>
              <a:t>存储层</a:t>
            </a:r>
            <a:r>
              <a:rPr lang="en-US" altLang="zh-CN" sz="3600" i="1">
                <a:solidFill>
                  <a:schemeClr val="accent1"/>
                </a:solidFill>
                <a:sym typeface="+mn-ea"/>
              </a:rPr>
              <a:t>”</a:t>
            </a:r>
            <a:r>
              <a:rPr lang="zh-CN" altLang="en-US" sz="3600" i="1">
                <a:solidFill>
                  <a:schemeClr val="accent1"/>
                </a:solidFill>
                <a:sym typeface="+mn-ea"/>
              </a:rPr>
              <a:t>的结构体，是对存储的一一隐射。</a:t>
            </a:r>
            <a:endParaRPr lang="zh-CN" altLang="en-US" sz="3600" i="1">
              <a:solidFill>
                <a:schemeClr val="accent1"/>
              </a:solidFill>
            </a:endParaRPr>
          </a:p>
          <a:p>
            <a:pPr marL="571500" indent="-571500">
              <a:buFont typeface="Arial" panose="020B0604020202090204" pitchFamily="34" charset="0"/>
              <a:buChar char="•"/>
            </a:pPr>
            <a:r>
              <a:rPr lang="en-US" altLang="zh-CN" sz="3600" i="1">
                <a:solidFill>
                  <a:schemeClr val="accent1"/>
                </a:solidFill>
                <a:sym typeface="+mn-ea"/>
              </a:rPr>
              <a:t>dao: </a:t>
            </a:r>
            <a:r>
              <a:rPr lang="zh-CN" altLang="en-US" sz="3600" i="1">
                <a:solidFill>
                  <a:schemeClr val="accent1"/>
                </a:solidFill>
                <a:sym typeface="+mn-ea"/>
              </a:rPr>
              <a:t>数据读写层，数据库和缓存全部在这层统一处理，</a:t>
            </a:r>
            <a:r>
              <a:rPr lang="zh-CN" altLang="en-US" sz="3600" i="1">
                <a:solidFill>
                  <a:schemeClr val="accent2"/>
                </a:solidFill>
                <a:sym typeface="+mn-ea"/>
              </a:rPr>
              <a:t>包括 </a:t>
            </a:r>
            <a:r>
              <a:rPr lang="en-US" altLang="zh-CN" sz="3600" i="1">
                <a:solidFill>
                  <a:schemeClr val="accent2"/>
                </a:solidFill>
                <a:sym typeface="+mn-ea"/>
              </a:rPr>
              <a:t>cache miss </a:t>
            </a:r>
            <a:r>
              <a:rPr lang="zh-CN" altLang="en-US" sz="3600" i="1">
                <a:solidFill>
                  <a:schemeClr val="accent2"/>
                </a:solidFill>
                <a:sym typeface="+mn-ea"/>
              </a:rPr>
              <a:t>处理</a:t>
            </a:r>
            <a:r>
              <a:rPr lang="zh-CN" altLang="en-US" sz="3600" i="1">
                <a:solidFill>
                  <a:schemeClr val="accent1"/>
                </a:solidFill>
                <a:sym typeface="+mn-ea"/>
              </a:rPr>
              <a:t>。</a:t>
            </a:r>
            <a:endParaRPr lang="zh-CN" altLang="en-US" sz="3600" i="1">
              <a:solidFill>
                <a:schemeClr val="accent1"/>
              </a:solidFill>
            </a:endParaRPr>
          </a:p>
          <a:p>
            <a:pPr marL="571500" indent="-571500">
              <a:buFont typeface="Arial" panose="020B0604020202090204" pitchFamily="34" charset="0"/>
              <a:buChar char="•"/>
            </a:pPr>
            <a:r>
              <a:rPr lang="en-US" altLang="zh-CN" sz="3600" i="1">
                <a:solidFill>
                  <a:schemeClr val="accent1"/>
                </a:solidFill>
                <a:sym typeface="+mn-ea"/>
              </a:rPr>
              <a:t>service: </a:t>
            </a:r>
            <a:r>
              <a:rPr lang="zh-CN" altLang="en-US" sz="3600" i="1">
                <a:solidFill>
                  <a:schemeClr val="accent1"/>
                </a:solidFill>
                <a:sym typeface="+mn-ea"/>
              </a:rPr>
              <a:t>组合各种数据访问来构建业务逻辑。</a:t>
            </a:r>
            <a:endParaRPr lang="zh-CN" altLang="en-US" sz="3600" i="1">
              <a:solidFill>
                <a:schemeClr val="accent1"/>
              </a:solidFill>
            </a:endParaRPr>
          </a:p>
          <a:p>
            <a:pPr marL="571500" indent="-571500">
              <a:buFont typeface="Arial" panose="020B0604020202090204" pitchFamily="34" charset="0"/>
              <a:buChar char="•"/>
            </a:pPr>
            <a:r>
              <a:rPr lang="en-US" altLang="zh-CN" sz="3600" i="1">
                <a:solidFill>
                  <a:schemeClr val="accent1"/>
                </a:solidFill>
                <a:sym typeface="+mn-ea"/>
              </a:rPr>
              <a:t>server: </a:t>
            </a:r>
            <a:r>
              <a:rPr lang="zh-CN" altLang="en-US" sz="3600" i="1">
                <a:solidFill>
                  <a:schemeClr val="accent1"/>
                </a:solidFill>
                <a:sym typeface="+mn-ea"/>
              </a:rPr>
              <a:t>依赖 </a:t>
            </a:r>
            <a:r>
              <a:rPr lang="en-US" altLang="zh-CN" sz="3600" i="1">
                <a:solidFill>
                  <a:schemeClr val="accent1"/>
                </a:solidFill>
                <a:sym typeface="+mn-ea"/>
              </a:rPr>
              <a:t>proto </a:t>
            </a:r>
            <a:r>
              <a:rPr lang="zh-CN" altLang="en-US" sz="3600" i="1">
                <a:solidFill>
                  <a:schemeClr val="accent1"/>
                </a:solidFill>
                <a:sym typeface="+mn-ea"/>
              </a:rPr>
              <a:t>定义的服务作为入参，提供快捷的启动服务全局方法。</a:t>
            </a:r>
            <a:endParaRPr lang="zh-CN" altLang="en-US" sz="3600" i="1">
              <a:solidFill>
                <a:schemeClr val="accent1"/>
              </a:solidFill>
              <a:sym typeface="+mn-ea"/>
            </a:endParaRPr>
          </a:p>
          <a:p>
            <a:pPr marL="571500" indent="-571500">
              <a:buFont typeface="Arial" panose="020B0604020202090204" pitchFamily="34" charset="0"/>
              <a:buChar char="•"/>
            </a:pPr>
            <a:r>
              <a:rPr kumimoji="1" lang="en-US" altLang="zh-CN" sz="3600" i="1" dirty="0">
                <a:solidFill>
                  <a:schemeClr val="accent1"/>
                </a:solidFill>
                <a:sym typeface="+mn-ea"/>
              </a:rPr>
              <a:t>api: </a:t>
            </a:r>
            <a:r>
              <a:rPr kumimoji="1" lang="zh-CN" altLang="en-US" sz="3600" i="1" dirty="0">
                <a:solidFill>
                  <a:schemeClr val="accent1"/>
                </a:solidFill>
                <a:sym typeface="+mn-ea"/>
              </a:rPr>
              <a:t>定义了 </a:t>
            </a:r>
            <a:r>
              <a:rPr kumimoji="1" lang="en-US" altLang="zh-CN" sz="3600" i="1" dirty="0">
                <a:solidFill>
                  <a:schemeClr val="accent1"/>
                </a:solidFill>
                <a:sym typeface="+mn-ea"/>
              </a:rPr>
              <a:t>API proto </a:t>
            </a:r>
            <a:r>
              <a:rPr kumimoji="1" lang="zh-CN" altLang="en-US" sz="3600" i="1" dirty="0">
                <a:solidFill>
                  <a:schemeClr val="accent1"/>
                </a:solidFill>
                <a:sym typeface="+mn-ea"/>
              </a:rPr>
              <a:t>文件，和生成的 </a:t>
            </a:r>
            <a:r>
              <a:rPr kumimoji="1" lang="en-US" altLang="zh-CN" sz="3600" i="1" dirty="0">
                <a:solidFill>
                  <a:schemeClr val="accent1"/>
                </a:solidFill>
                <a:sym typeface="+mn-ea"/>
              </a:rPr>
              <a:t>stub </a:t>
            </a:r>
            <a:r>
              <a:rPr kumimoji="1" lang="zh-CN" altLang="en-US" sz="3600" i="1" dirty="0">
                <a:solidFill>
                  <a:schemeClr val="accent1"/>
                </a:solidFill>
                <a:sym typeface="+mn-ea"/>
              </a:rPr>
              <a:t>代码，它生成的 </a:t>
            </a:r>
            <a:r>
              <a:rPr kumimoji="1" lang="en-US" altLang="zh-CN" sz="3600" i="1" dirty="0">
                <a:solidFill>
                  <a:schemeClr val="accent1"/>
                </a:solidFill>
                <a:sym typeface="+mn-ea"/>
              </a:rPr>
              <a:t>interface</a:t>
            </a:r>
            <a:r>
              <a:rPr kumimoji="1" lang="zh-CN" altLang="en-US" sz="3600" i="1" dirty="0">
                <a:solidFill>
                  <a:schemeClr val="accent1"/>
                </a:solidFill>
                <a:sym typeface="+mn-ea"/>
              </a:rPr>
              <a:t>，其实现者在 </a:t>
            </a:r>
            <a:r>
              <a:rPr kumimoji="1" lang="en-US" altLang="zh-CN" sz="3600" i="1" dirty="0">
                <a:solidFill>
                  <a:schemeClr val="accent1"/>
                </a:solidFill>
                <a:sym typeface="+mn-ea"/>
              </a:rPr>
              <a:t>service </a:t>
            </a:r>
            <a:r>
              <a:rPr kumimoji="1" lang="zh-CN" altLang="en-US" sz="3600" i="1" dirty="0">
                <a:solidFill>
                  <a:schemeClr val="accent1"/>
                </a:solidFill>
                <a:sym typeface="+mn-ea"/>
              </a:rPr>
              <a:t>中。</a:t>
            </a:r>
            <a:endParaRPr kumimoji="1" lang="zh-CN" altLang="en-US" sz="3600" i="1" dirty="0">
              <a:solidFill>
                <a:schemeClr val="accent1"/>
              </a:solidFill>
              <a:sym typeface="+mn-ea"/>
            </a:endParaRPr>
          </a:p>
          <a:p>
            <a:pPr>
              <a:buFont typeface="Arial" panose="020B0604020202090204" pitchFamily="34" charset="0"/>
            </a:pPr>
            <a:r>
              <a:rPr kumimoji="1" lang="en-US" altLang="zh-CN" sz="3600" i="1" dirty="0">
                <a:solidFill>
                  <a:schemeClr val="accent1"/>
                </a:solidFill>
                <a:sym typeface="+mn-ea"/>
              </a:rPr>
              <a:t>service </a:t>
            </a:r>
            <a:r>
              <a:rPr kumimoji="1" lang="zh-CN" altLang="en-US" sz="3600" i="1" dirty="0">
                <a:solidFill>
                  <a:schemeClr val="accent1"/>
                </a:solidFill>
                <a:sym typeface="+mn-ea"/>
              </a:rPr>
              <a:t>的方法签名因为实现了 </a:t>
            </a:r>
            <a:r>
              <a:rPr kumimoji="1" lang="en-US" altLang="zh-CN" sz="3600" i="1" dirty="0">
                <a:solidFill>
                  <a:schemeClr val="accent1"/>
                </a:solidFill>
                <a:sym typeface="+mn-ea"/>
              </a:rPr>
              <a:t>API </a:t>
            </a:r>
            <a:r>
              <a:rPr kumimoji="1" lang="zh-CN" altLang="en-US" sz="3600" i="1" dirty="0">
                <a:solidFill>
                  <a:schemeClr val="accent1"/>
                </a:solidFill>
                <a:sym typeface="+mn-ea"/>
              </a:rPr>
              <a:t>的 接口定义，</a:t>
            </a:r>
            <a:r>
              <a:rPr kumimoji="1" lang="en-US" altLang="zh-CN" sz="3600" i="1" dirty="0">
                <a:solidFill>
                  <a:schemeClr val="accent1"/>
                </a:solidFill>
                <a:sym typeface="+mn-ea"/>
              </a:rPr>
              <a:t>DTO </a:t>
            </a:r>
            <a:r>
              <a:rPr kumimoji="1" lang="zh-CN" altLang="en-US" sz="3600" i="1" dirty="0">
                <a:solidFill>
                  <a:schemeClr val="accent1"/>
                </a:solidFill>
                <a:sym typeface="+mn-ea"/>
              </a:rPr>
              <a:t>直接在业务逻辑层直接使用了，更有 </a:t>
            </a:r>
            <a:r>
              <a:rPr kumimoji="1" lang="en-US" altLang="zh-CN" sz="3600" i="1" dirty="0">
                <a:solidFill>
                  <a:schemeClr val="accent1"/>
                </a:solidFill>
                <a:sym typeface="+mn-ea"/>
              </a:rPr>
              <a:t>dao </a:t>
            </a:r>
            <a:r>
              <a:rPr kumimoji="1" lang="zh-CN" altLang="en-US" sz="3600" i="1" dirty="0">
                <a:solidFill>
                  <a:schemeClr val="accent1"/>
                </a:solidFill>
                <a:sym typeface="+mn-ea"/>
              </a:rPr>
              <a:t>直接使用，最简化代码。</a:t>
            </a:r>
            <a:endParaRPr kumimoji="1" lang="zh-CN" altLang="en-US" sz="3600" i="1" dirty="0">
              <a:solidFill>
                <a:schemeClr val="accent1"/>
              </a:solidFill>
              <a:sym typeface="+mn-ea"/>
            </a:endParaRPr>
          </a:p>
          <a:p>
            <a:pPr>
              <a:buFont typeface="Arial" panose="020B0604020202090204" pitchFamily="34" charset="0"/>
            </a:pPr>
            <a:r>
              <a:rPr kumimoji="1" lang="zh-CN" altLang="en-US" sz="3600" i="1" dirty="0">
                <a:solidFill>
                  <a:schemeClr val="accent2"/>
                </a:solidFill>
                <a:sym typeface="+mn-ea"/>
              </a:rPr>
              <a:t>DO</a:t>
            </a:r>
            <a:r>
              <a:rPr kumimoji="1" lang="en-US" altLang="zh-CN" sz="3600" i="1" dirty="0">
                <a:solidFill>
                  <a:schemeClr val="accent2"/>
                </a:solidFill>
                <a:sym typeface="+mn-ea"/>
              </a:rPr>
              <a:t>(</a:t>
            </a:r>
            <a:r>
              <a:rPr kumimoji="1" lang="zh-CN" altLang="en-US" sz="3600" i="1" dirty="0">
                <a:solidFill>
                  <a:schemeClr val="accent2"/>
                </a:solidFill>
                <a:sym typeface="+mn-ea"/>
              </a:rPr>
              <a:t>Domain Object</a:t>
            </a:r>
            <a:r>
              <a:rPr kumimoji="1" lang="en-US" altLang="zh-CN" sz="3600" i="1" dirty="0">
                <a:solidFill>
                  <a:schemeClr val="accent2"/>
                </a:solidFill>
                <a:sym typeface="+mn-ea"/>
              </a:rPr>
              <a:t>)</a:t>
            </a:r>
            <a:r>
              <a:rPr kumimoji="1" lang="en-US" altLang="zh-CN" sz="3600" i="1" dirty="0">
                <a:solidFill>
                  <a:schemeClr val="accent1"/>
                </a:solidFill>
                <a:sym typeface="+mn-ea"/>
              </a:rPr>
              <a:t>: </a:t>
            </a:r>
            <a:r>
              <a:rPr kumimoji="1" lang="zh-CN" altLang="en-US" sz="3600" i="1" dirty="0">
                <a:solidFill>
                  <a:schemeClr val="accent1"/>
                </a:solidFill>
                <a:sym typeface="+mn-ea"/>
              </a:rPr>
              <a:t>领域对象，就是从现实世界中抽象出来的有形或无形的业务实体。缺乏 </a:t>
            </a:r>
            <a:r>
              <a:rPr kumimoji="1" lang="en-US" altLang="zh-CN" sz="3600" i="1" dirty="0">
                <a:solidFill>
                  <a:schemeClr val="accent1"/>
                </a:solidFill>
                <a:sym typeface="+mn-ea"/>
              </a:rPr>
              <a:t>DTO -&gt; DO </a:t>
            </a:r>
            <a:r>
              <a:rPr kumimoji="1" lang="zh-CN" altLang="en-US" sz="3600" i="1" dirty="0">
                <a:solidFill>
                  <a:schemeClr val="accent1"/>
                </a:solidFill>
                <a:sym typeface="+mn-ea"/>
              </a:rPr>
              <a:t>的对象转换。</a:t>
            </a:r>
            <a:endParaRPr kumimoji="1" lang="zh-CN" altLang="en-US" sz="3600" i="1" dirty="0">
              <a:solidFill>
                <a:schemeClr val="accent1"/>
              </a:solidFill>
              <a:sym typeface="+mn-ea"/>
            </a:endParaRPr>
          </a:p>
        </p:txBody>
      </p:sp>
      <p:pic>
        <p:nvPicPr>
          <p:cNvPr id="4" name="Picture 3"/>
          <p:cNvPicPr>
            <a:picLocks noChangeAspect="1"/>
          </p:cNvPicPr>
          <p:nvPr/>
        </p:nvPicPr>
        <p:blipFill>
          <a:blip r:embed="rId1"/>
          <a:stretch>
            <a:fillRect/>
          </a:stretch>
        </p:blipFill>
        <p:spPr>
          <a:xfrm>
            <a:off x="14852015" y="3618230"/>
            <a:ext cx="9017635" cy="737298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sym typeface="+mn-ea"/>
              </a:rPr>
              <a:t>整洁架构 </a:t>
            </a:r>
            <a:r>
              <a:rPr kumimoji="1" lang="en-US" altLang="zh-CN">
                <a:sym typeface="+mn-ea"/>
              </a:rPr>
              <a:t>&amp; </a:t>
            </a:r>
            <a:r>
              <a:rPr kumimoji="1" lang="zh-CN" altLang="en-US">
                <a:sym typeface="+mn-ea"/>
              </a:rPr>
              <a:t>六边形架构</a:t>
            </a:r>
            <a:endParaRPr kumimoji="1" lang="zh-CN" altLang="en-US">
              <a:sym typeface="+mn-ea"/>
            </a:endParaRPr>
          </a:p>
        </p:txBody>
      </p:sp>
      <p:sp>
        <p:nvSpPr>
          <p:cNvPr id="7" name="文本占位符 6"/>
          <p:cNvSpPr>
            <a:spLocks noGrp="1"/>
          </p:cNvSpPr>
          <p:nvPr>
            <p:ph type="body" sz="quarter" idx="11"/>
          </p:nvPr>
        </p:nvSpPr>
        <p:spPr>
          <a:xfrm>
            <a:off x="2462530" y="2731770"/>
            <a:ext cx="10808335" cy="10222230"/>
          </a:xfrm>
        </p:spPr>
        <p:txBody>
          <a:bodyPr anchor="t" anchorCtr="0">
            <a:noAutofit/>
          </a:bodyPr>
          <a:lstStyle/>
          <a:p>
            <a:pPr marL="571500" indent="-571500">
              <a:buFont typeface="Arial" panose="020B0604020202090204" pitchFamily="34" charset="0"/>
              <a:buChar char="•"/>
            </a:pPr>
            <a:r>
              <a:rPr kumimoji="1" lang="zh-CN" altLang="en-US" dirty="0">
                <a:solidFill>
                  <a:schemeClr val="bg1"/>
                </a:solidFill>
                <a:sym typeface="+mn-ea"/>
              </a:rPr>
              <a:t>业务与基础设施分离，通过将传统内置在层次架构中的数据库访问层、通信机制等部分的剥离，应用程序可以简单的分为内部和外部两大部分。</a:t>
            </a:r>
            <a:endParaRPr kumimoji="1" lang="zh-CN" altLang="en-US" dirty="0">
              <a:solidFill>
                <a:schemeClr val="bg1"/>
              </a:solidFill>
              <a:sym typeface="+mn-ea"/>
            </a:endParaRPr>
          </a:p>
          <a:p>
            <a:pPr marL="571500" indent="-571500">
              <a:buFont typeface="Arial" panose="020B0604020202090204" pitchFamily="34" charset="0"/>
              <a:buChar char="•"/>
            </a:pPr>
            <a:r>
              <a:rPr kumimoji="1" lang="zh-CN" altLang="en-US" sz="3600" i="1" dirty="0">
                <a:solidFill>
                  <a:schemeClr val="accent1"/>
                </a:solidFill>
                <a:sym typeface="+mn-ea"/>
              </a:rPr>
              <a:t>内部是业务的核心，也就是 DDD 中强调的领域模型（其中包含领域服务，对业务概念的建立的模型等）；</a:t>
            </a:r>
            <a:endParaRPr kumimoji="1" lang="zh-CN" altLang="en-US" sz="3600" i="1" dirty="0">
              <a:solidFill>
                <a:schemeClr val="accent1"/>
              </a:solidFill>
              <a:sym typeface="+mn-ea"/>
            </a:endParaRPr>
          </a:p>
          <a:p>
            <a:pPr marL="571500" indent="-571500">
              <a:buFont typeface="Arial" panose="020B0604020202090204" pitchFamily="34" charset="0"/>
              <a:buChar char="•"/>
            </a:pPr>
            <a:r>
              <a:rPr kumimoji="1" lang="zh-CN" altLang="en-US" sz="3600" i="1" dirty="0">
                <a:solidFill>
                  <a:schemeClr val="accent1"/>
                </a:solidFill>
                <a:sym typeface="+mn-ea"/>
              </a:rPr>
              <a:t>外部则是类似 </a:t>
            </a:r>
            <a:r>
              <a:rPr kumimoji="1" lang="en-US" altLang="zh-CN" sz="3600" i="1" dirty="0">
                <a:solidFill>
                  <a:schemeClr val="accent1"/>
                </a:solidFill>
                <a:sym typeface="+mn-ea"/>
              </a:rPr>
              <a:t>API</a:t>
            </a:r>
            <a:r>
              <a:rPr kumimoji="1" lang="zh-CN" altLang="en-US" sz="3600" i="1" dirty="0">
                <a:solidFill>
                  <a:schemeClr val="accent1"/>
                </a:solidFill>
                <a:sym typeface="+mn-ea"/>
              </a:rPr>
              <a:t>，</a:t>
            </a:r>
            <a:r>
              <a:rPr kumimoji="1" lang="en-US" altLang="zh-CN" sz="3600" i="1" dirty="0">
                <a:solidFill>
                  <a:schemeClr val="accent1"/>
                </a:solidFill>
                <a:sym typeface="+mn-ea"/>
              </a:rPr>
              <a:t>Message Queue</a:t>
            </a:r>
            <a:r>
              <a:rPr kumimoji="1" lang="zh-CN" altLang="en-US" sz="3600" i="1" dirty="0">
                <a:solidFill>
                  <a:schemeClr val="accent1"/>
                </a:solidFill>
                <a:sym typeface="+mn-ea"/>
              </a:rPr>
              <a:t>，或者数据库，内存，文件系统，以及自动化测试。</a:t>
            </a:r>
            <a:endParaRPr kumimoji="1" lang="zh-CN" altLang="en-US" sz="3600" i="1" dirty="0">
              <a:solidFill>
                <a:schemeClr val="accent1"/>
              </a:solidFill>
              <a:sym typeface="+mn-ea"/>
            </a:endParaRPr>
          </a:p>
        </p:txBody>
      </p:sp>
      <p:pic>
        <p:nvPicPr>
          <p:cNvPr id="2" name="图片 1"/>
          <p:cNvPicPr>
            <a:picLocks noChangeAspect="1"/>
          </p:cNvPicPr>
          <p:nvPr/>
        </p:nvPicPr>
        <p:blipFill>
          <a:blip r:embed="rId1"/>
          <a:stretch>
            <a:fillRect/>
          </a:stretch>
        </p:blipFill>
        <p:spPr>
          <a:xfrm>
            <a:off x="13696950" y="3075305"/>
            <a:ext cx="10298430" cy="7564755"/>
          </a:xfrm>
          <a:prstGeom prst="rect">
            <a:avLst/>
          </a:prstGeom>
        </p:spPr>
      </p:pic>
      <p:pic>
        <p:nvPicPr>
          <p:cNvPr id="3" name="图片 2"/>
          <p:cNvPicPr>
            <a:picLocks noChangeAspect="1"/>
          </p:cNvPicPr>
          <p:nvPr/>
        </p:nvPicPr>
        <p:blipFill>
          <a:blip r:embed="rId2"/>
          <a:stretch>
            <a:fillRect/>
          </a:stretch>
        </p:blipFill>
        <p:spPr>
          <a:xfrm>
            <a:off x="3940810" y="8600440"/>
            <a:ext cx="6788150" cy="505079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accent1"/>
                </a:solidFill>
              </a:rPr>
              <a:t>微服务和 </a:t>
            </a:r>
            <a:r>
              <a:rPr kumimoji="1" lang="en-US" altLang="zh-CN">
                <a:solidFill>
                  <a:schemeClr val="accent1"/>
                </a:solidFill>
              </a:rPr>
              <a:t>DDD</a:t>
            </a:r>
            <a:endParaRPr kumimoji="1" lang="zh-CN" altLang="en-US">
              <a:solidFill>
                <a:srgbClr val="17B2E9"/>
              </a:solidFill>
            </a:endParaRPr>
          </a:p>
          <a:p>
            <a:pPr marL="571500" indent="-571500">
              <a:buFont typeface="Arial" panose="020B0604020202090204" pitchFamily="34" charset="0"/>
              <a:buChar char="•"/>
            </a:pPr>
            <a:r>
              <a:rPr kumimoji="1" lang="zh-CN" altLang="en-US">
                <a:solidFill>
                  <a:schemeClr val="bg1"/>
                </a:solidFill>
              </a:rPr>
              <a:t>微服务拆分</a:t>
            </a:r>
            <a:endParaRPr kumimoji="1" lang="zh-CN" altLang="en-US">
              <a:solidFill>
                <a:schemeClr val="bg1"/>
              </a:solidFill>
            </a:endParaRPr>
          </a:p>
          <a:p>
            <a:pPr marL="571500" indent="-571500">
              <a:buFont typeface="Arial" panose="020B0604020202090204" pitchFamily="34" charset="0"/>
              <a:buChar char="•"/>
            </a:pPr>
            <a:r>
              <a:rPr kumimoji="1" lang="en-US" altLang="zh-CN">
                <a:solidFill>
                  <a:schemeClr val="bg1"/>
                </a:solidFill>
              </a:rPr>
              <a:t>DDD </a:t>
            </a:r>
            <a:r>
              <a:rPr kumimoji="1" lang="zh-CN" altLang="en-US">
                <a:solidFill>
                  <a:schemeClr val="bg1"/>
                </a:solidFill>
              </a:rPr>
              <a:t>落地</a:t>
            </a:r>
            <a:endParaRPr kumimoji="1" lang="zh-CN" altLang="en-US"/>
          </a:p>
          <a:p>
            <a:pPr marL="571500" indent="-571500">
              <a:buFont typeface="Arial" panose="020B0604020202090204" pitchFamily="34" charset="0"/>
              <a:buChar char="•"/>
            </a:pPr>
            <a:r>
              <a:rPr kumimoji="1" lang="en-US" altLang="zh-CN"/>
              <a:t>References</a:t>
            </a:r>
            <a:endParaRPr kumimoji="1" lang="en-US" altLang="zh-CN"/>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a:sym typeface="+mn-ea"/>
              </a:rPr>
              <a:t>Service Application Project - v2</a:t>
            </a:r>
            <a:endParaRPr kumimoji="1" lang="en-US" altLang="zh-CN"/>
          </a:p>
        </p:txBody>
      </p:sp>
      <p:sp>
        <p:nvSpPr>
          <p:cNvPr id="5" name="文本占位符 4"/>
          <p:cNvSpPr>
            <a:spLocks noGrp="1"/>
          </p:cNvSpPr>
          <p:nvPr>
            <p:ph type="body" sz="quarter" idx="11"/>
          </p:nvPr>
        </p:nvSpPr>
        <p:spPr>
          <a:xfrm>
            <a:off x="2462530" y="2731770"/>
            <a:ext cx="8648700" cy="10222230"/>
          </a:xfrm>
        </p:spPr>
        <p:txBody>
          <a:bodyPr lIns="71755" anchor="t" anchorCtr="0">
            <a:noAutofit/>
          </a:bodyPr>
          <a:lstStyle/>
          <a:p>
            <a:pPr>
              <a:buFont typeface="Arial" panose="020B0604020202090204" pitchFamily="34" charset="0"/>
            </a:pPr>
            <a:r>
              <a:rPr lang="zh-CN" altLang="en-US">
                <a:solidFill>
                  <a:schemeClr val="bg1"/>
                </a:solidFill>
                <a:sym typeface="+mn-ea"/>
              </a:rPr>
              <a:t>我们将 </a:t>
            </a:r>
            <a:r>
              <a:rPr lang="en-US" altLang="zh-CN">
                <a:solidFill>
                  <a:schemeClr val="bg1"/>
                </a:solidFill>
                <a:sym typeface="+mn-ea"/>
              </a:rPr>
              <a:t>DDD </a:t>
            </a:r>
            <a:r>
              <a:rPr lang="zh-CN" altLang="en-US">
                <a:solidFill>
                  <a:schemeClr val="bg1"/>
                </a:solidFill>
                <a:sym typeface="+mn-ea"/>
              </a:rPr>
              <a:t>设计中的一些思想和工程结构做了一些简化，映射到 </a:t>
            </a:r>
            <a:r>
              <a:rPr lang="en-US" altLang="zh-CN">
                <a:solidFill>
                  <a:schemeClr val="bg1"/>
                </a:solidFill>
                <a:sym typeface="+mn-ea"/>
              </a:rPr>
              <a:t>api、service、biz</a:t>
            </a:r>
            <a:r>
              <a:rPr lang="zh-CN" altLang="en-US">
                <a:solidFill>
                  <a:schemeClr val="bg1"/>
                </a:solidFill>
                <a:sym typeface="+mn-ea"/>
              </a:rPr>
              <a:t>、</a:t>
            </a:r>
            <a:r>
              <a:rPr lang="en-US" altLang="zh-CN">
                <a:solidFill>
                  <a:schemeClr val="bg1"/>
                </a:solidFill>
                <a:sym typeface="+mn-ea"/>
              </a:rPr>
              <a:t>data </a:t>
            </a:r>
            <a:r>
              <a:rPr lang="zh-CN" altLang="en-US">
                <a:solidFill>
                  <a:schemeClr val="bg1"/>
                </a:solidFill>
                <a:sym typeface="+mn-ea"/>
              </a:rPr>
              <a:t>各层。</a:t>
            </a:r>
            <a:endParaRPr lang="zh-CN" altLang="en-US" sz="3600" i="1">
              <a:solidFill>
                <a:schemeClr val="accent1"/>
              </a:solidFill>
              <a:sym typeface="+mn-ea"/>
            </a:endParaRPr>
          </a:p>
        </p:txBody>
      </p:sp>
      <p:pic>
        <p:nvPicPr>
          <p:cNvPr id="3" name="图片 2"/>
          <p:cNvPicPr>
            <a:picLocks noChangeAspect="1"/>
          </p:cNvPicPr>
          <p:nvPr/>
        </p:nvPicPr>
        <p:blipFill>
          <a:blip r:embed="rId1"/>
          <a:stretch>
            <a:fillRect/>
          </a:stretch>
        </p:blipFill>
        <p:spPr>
          <a:xfrm>
            <a:off x="13441045" y="2731770"/>
            <a:ext cx="10010775" cy="9997440"/>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sym typeface="+mn-ea"/>
              </a:rPr>
              <a:t>References</a:t>
            </a:r>
            <a:endParaRPr lang="en-US" altLang="zh-CN">
              <a:sym typeface="+mn-ea"/>
            </a:endParaRPr>
          </a:p>
        </p:txBody>
      </p:sp>
      <p:sp>
        <p:nvSpPr>
          <p:cNvPr id="7" name="文本占位符 6"/>
          <p:cNvSpPr>
            <a:spLocks noGrp="1"/>
          </p:cNvSpPr>
          <p:nvPr>
            <p:ph type="body" sz="quarter" idx="11"/>
          </p:nvPr>
        </p:nvSpPr>
        <p:spPr>
          <a:xfrm>
            <a:off x="2462530" y="2731770"/>
            <a:ext cx="19458305" cy="9935845"/>
          </a:xfrm>
        </p:spPr>
        <p:txBody>
          <a:bodyPr anchor="t" anchorCtr="0">
            <a:noAutofit/>
          </a:bodyPr>
          <a:lstStyle/>
          <a:p>
            <a:pPr marL="571500" indent="-571500">
              <a:buFont typeface="Arial" panose="020B0604020202090204" pitchFamily="34" charset="0"/>
              <a:buChar char="•"/>
            </a:pPr>
            <a:r>
              <a:rPr lang="zh-CN" altLang="en-US" sz="3600" i="1" dirty="0">
                <a:solidFill>
                  <a:schemeClr val="accent1"/>
                </a:solidFill>
                <a:sym typeface="+mn-ea"/>
              </a:rPr>
              <a:t>ThoughtWorks中国. 领域驱动设计（Thoughtworks洞见）</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代码整洁之道</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领域驱动设计精粹</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实现领域驱动设计</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领域驱动设计软件复杂性应对之道</a:t>
            </a:r>
            <a:endParaRPr lang="zh-CN" altLang="en-US" sz="3600" i="1" dirty="0">
              <a:solidFill>
                <a:schemeClr val="accent1"/>
              </a:solidFill>
              <a:sym typeface="+mn-ea"/>
            </a:endParaRPr>
          </a:p>
          <a:p>
            <a:pPr marL="571500" indent="-571500">
              <a:buFont typeface="Arial" panose="020B0604020202090204" pitchFamily="34" charset="0"/>
              <a:buChar char="•"/>
            </a:pPr>
            <a:endParaRPr lang="zh-CN" altLang="en-US" sz="3600" i="1" dirty="0">
              <a:solidFill>
                <a:schemeClr val="accent1"/>
              </a:solidFill>
              <a:sym typeface="+mn-ea"/>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sym typeface="+mn-ea"/>
              </a:rPr>
              <a:t>References</a:t>
            </a:r>
            <a:endParaRPr lang="en-US" altLang="zh-CN">
              <a:sym typeface="+mn-ea"/>
            </a:endParaRPr>
          </a:p>
        </p:txBody>
      </p:sp>
      <p:sp>
        <p:nvSpPr>
          <p:cNvPr id="7" name="文本占位符 6"/>
          <p:cNvSpPr>
            <a:spLocks noGrp="1"/>
          </p:cNvSpPr>
          <p:nvPr>
            <p:ph type="body" sz="quarter" idx="11"/>
          </p:nvPr>
        </p:nvSpPr>
        <p:spPr>
          <a:xfrm>
            <a:off x="2462530" y="2731770"/>
            <a:ext cx="19458305" cy="9935845"/>
          </a:xfrm>
        </p:spPr>
        <p:txBody>
          <a:bodyPr anchor="t" anchorCtr="0">
            <a:noAutofit/>
          </a:bodyPr>
          <a:lstStyle/>
          <a:p>
            <a:pPr marL="571500" indent="-571500">
              <a:buFont typeface="Arial" panose="020B0604020202090204" pitchFamily="34" charset="0"/>
              <a:buChar char="•"/>
            </a:pPr>
            <a:r>
              <a:rPr lang="zh-CN" altLang="en-US" sz="3600" i="1" dirty="0">
                <a:solidFill>
                  <a:schemeClr val="accent1"/>
                </a:solidFill>
                <a:sym typeface="+mn-ea"/>
              </a:rPr>
              <a:t>https://microservices.io/index.html</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https://blog.csdn.net/mindfloating/article/details/51221780</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https://www.cnblogs.com/dadadechengzi/p/9373069.html</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https://www.cnblogs.com/viaiu/archive/2018/11/24/10011376.html</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https://www.cnblogs.com/lfs2640666960/p/9543096.html</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https://mp.weixin.qq.com/s/L6OKJK1ev1FyVDu03CQ0OA</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https://www.bookstack.cn/read/API-design-guide/API-design-guide-02-面向资源的设计.md</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https://www.programmableweb.com/news/how-to-design-great-apis-api-first-design-and-raml/how-to/2015/07/10</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http://www.dockone.io/article/394</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https://www.jianshu.com/p/3c7a0e81451a</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https://www.jianshu.com/p/6e539caf662d</a:t>
            </a:r>
            <a:endParaRPr lang="zh-CN" altLang="en-US" sz="3600" i="1" dirty="0">
              <a:solidFill>
                <a:schemeClr val="accent1"/>
              </a:solidFill>
              <a:sym typeface="+mn-ea"/>
            </a:endParaRPr>
          </a:p>
          <a:p>
            <a:pPr marL="571500" indent="-571500">
              <a:buFont typeface="Arial" panose="020B0604020202090204" pitchFamily="34" charset="0"/>
              <a:buChar char="•"/>
            </a:pPr>
            <a:endParaRPr lang="zh-CN" altLang="en-US" sz="3600" i="1" dirty="0">
              <a:solidFill>
                <a:schemeClr val="accent1"/>
              </a:solidFill>
              <a:sym typeface="+mn-ea"/>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sym typeface="+mn-ea"/>
              </a:rPr>
              <a:t>References</a:t>
            </a:r>
            <a:endParaRPr lang="en-US" altLang="zh-CN">
              <a:sym typeface="+mn-ea"/>
            </a:endParaRPr>
          </a:p>
        </p:txBody>
      </p:sp>
      <p:sp>
        <p:nvSpPr>
          <p:cNvPr id="7" name="文本占位符 6"/>
          <p:cNvSpPr>
            <a:spLocks noGrp="1"/>
          </p:cNvSpPr>
          <p:nvPr>
            <p:ph type="body" sz="quarter" idx="11"/>
          </p:nvPr>
        </p:nvSpPr>
        <p:spPr>
          <a:xfrm>
            <a:off x="2462530" y="2731770"/>
            <a:ext cx="19458305" cy="9935845"/>
          </a:xfrm>
        </p:spPr>
        <p:txBody>
          <a:bodyPr anchor="t" anchorCtr="0">
            <a:noAutofit/>
          </a:bodyPr>
          <a:lstStyle/>
          <a:p>
            <a:pPr marL="571500" indent="-571500">
              <a:buFont typeface="Arial" panose="020B0604020202090204" pitchFamily="34" charset="0"/>
              <a:buChar char="•"/>
            </a:pPr>
            <a:r>
              <a:rPr lang="zh-CN" altLang="en-US" sz="3600" i="1" dirty="0">
                <a:solidFill>
                  <a:schemeClr val="accent1"/>
                </a:solidFill>
                <a:sym typeface="+mn-ea"/>
              </a:rPr>
              <a:t>https://my.oschina.net/CraneHe/blog/703173</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https://my.oschina.net/CraneHe/blog/703169</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https://my.oschina.net/CraneHe/blog/703160</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https://zhuanlan.zhihu.com/p/340911587</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https://zhuanlan.zhihu.com/p/84223605</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https://zhuanlan.zhihu.com/p/348706530</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https://zhuanlan.zhihu.com/p/356518017</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https://zhuanlan.zhihu.com/p/366395817</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https://zhuanlan.zhihu.com/p/30843800</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https://zhuanlan.zhihu.com/p/339334933</a:t>
            </a:r>
            <a:endParaRPr lang="zh-CN" altLang="en-US" sz="3600" i="1" dirty="0">
              <a:solidFill>
                <a:schemeClr val="accent1"/>
              </a:solidFill>
              <a:sym typeface="+mn-ea"/>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sym typeface="+mn-ea"/>
              </a:rPr>
              <a:t>References</a:t>
            </a:r>
            <a:endParaRPr lang="en-US" altLang="zh-CN">
              <a:sym typeface="+mn-ea"/>
            </a:endParaRPr>
          </a:p>
        </p:txBody>
      </p:sp>
      <p:sp>
        <p:nvSpPr>
          <p:cNvPr id="7" name="文本占位符 6"/>
          <p:cNvSpPr>
            <a:spLocks noGrp="1"/>
          </p:cNvSpPr>
          <p:nvPr>
            <p:ph type="body" sz="quarter" idx="11"/>
          </p:nvPr>
        </p:nvSpPr>
        <p:spPr>
          <a:xfrm>
            <a:off x="2462530" y="2731770"/>
            <a:ext cx="19458305" cy="9935845"/>
          </a:xfrm>
        </p:spPr>
        <p:txBody>
          <a:bodyPr anchor="t" anchorCtr="0">
            <a:noAutofit/>
          </a:bodyPr>
          <a:lstStyle/>
          <a:p>
            <a:pPr marL="571500" indent="-571500">
              <a:buFont typeface="Arial" panose="020B0604020202090204" pitchFamily="34" charset="0"/>
              <a:buChar char="•"/>
            </a:pPr>
            <a:r>
              <a:rPr lang="zh-CN" altLang="en-US" sz="3600" i="1" dirty="0">
                <a:solidFill>
                  <a:schemeClr val="accent1"/>
                </a:solidFill>
                <a:sym typeface="+mn-ea"/>
              </a:rPr>
              <a:t>https://zhuanlan.zhihu.com/p/105466656</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https://zhuanlan.zhihu.com/p/105648986</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https://zhuanlan.zhihu.com/p/106634373</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https://zhuanlan.zhihu.com/p/107347593</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https://zhuanlan.zhihu.com/p/109048532</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https://zhuanlan.zhihu.com/p/110252394</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https://zhuanlan.zhihu.com/p/141908054</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https://zhuanlan.zhihu.com/p/143573649</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https://zhuanlan.zhihu.com/p/145205154</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https://zhuanlan.zhihu.com/p/138884686</a:t>
            </a:r>
            <a:endParaRPr lang="zh-CN" altLang="en-US" sz="3600" i="1" dirty="0">
              <a:solidFill>
                <a:schemeClr val="accent1"/>
              </a:solidFill>
              <a:sym typeface="+mn-ea"/>
            </a:endParaRPr>
          </a:p>
          <a:p>
            <a:pPr marL="571500" indent="-571500">
              <a:buFont typeface="Arial" panose="020B0604020202090204" pitchFamily="34" charset="0"/>
              <a:buChar char="•"/>
            </a:pPr>
            <a:r>
              <a:rPr lang="zh-CN" altLang="en-US" sz="3600" i="1" dirty="0">
                <a:solidFill>
                  <a:schemeClr val="accent1"/>
                </a:solidFill>
                <a:sym typeface="+mn-ea"/>
              </a:rPr>
              <a:t>https://www.jianshu.com/p/dfa427762975</a:t>
            </a:r>
            <a:endParaRPr lang="zh-CN" altLang="en-US" sz="3600" i="1" dirty="0">
              <a:solidFill>
                <a:schemeClr val="accent1"/>
              </a:solidFill>
              <a:sym typeface="+mn-ea"/>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单体架构</a:t>
            </a:r>
            <a:endParaRPr kumimoji="1" lang="zh-CN" altLang="en-US"/>
          </a:p>
        </p:txBody>
      </p:sp>
      <p:sp>
        <p:nvSpPr>
          <p:cNvPr id="7" name="文本占位符 6"/>
          <p:cNvSpPr>
            <a:spLocks noGrp="1"/>
          </p:cNvSpPr>
          <p:nvPr>
            <p:ph type="body" sz="quarter" idx="11"/>
          </p:nvPr>
        </p:nvSpPr>
        <p:spPr>
          <a:xfrm>
            <a:off x="2462530" y="2731770"/>
            <a:ext cx="11199495" cy="10222230"/>
          </a:xfrm>
        </p:spPr>
        <p:txBody>
          <a:bodyPr anchor="t" anchorCtr="0">
            <a:noAutofit/>
          </a:bodyPr>
          <a:lstStyle/>
          <a:p>
            <a:pPr marL="0" indent="0">
              <a:buNone/>
            </a:pPr>
            <a:r>
              <a:rPr lang="zh-CN" altLang="en-US">
                <a:sym typeface="+mn-ea"/>
              </a:rPr>
              <a:t>尽管也是模块化逻辑，但是最终它还是会打包并部署为单体式应用。其中最主要问题就是这个应用太复杂，以至于任何单个开发者都不可能搞懂它。应用无法扩展，可靠性很低，最终，敏捷性开发和部署变的无法完成。</a:t>
            </a:r>
            <a:endParaRPr lang="zh-CN" altLang="en-US">
              <a:sym typeface="+mn-ea"/>
            </a:endParaRPr>
          </a:p>
          <a:p>
            <a:pPr marL="0" indent="0">
              <a:buNone/>
            </a:pPr>
            <a:r>
              <a:rPr lang="zh-CN" altLang="en-US">
                <a:sym typeface="+mn-ea"/>
              </a:rPr>
              <a:t>我们应对的思路：</a:t>
            </a:r>
            <a:endParaRPr lang="zh-CN" altLang="en-US">
              <a:sym typeface="+mn-ea"/>
            </a:endParaRPr>
          </a:p>
          <a:p>
            <a:pPr marL="342900" indent="-342900">
              <a:buFont typeface="Arial" panose="020B0604020202090204" pitchFamily="34" charset="0"/>
              <a:buChar char="•"/>
            </a:pPr>
            <a:r>
              <a:rPr lang="zh-CN" altLang="en-US" sz="3600" i="1">
                <a:solidFill>
                  <a:schemeClr val="accent1"/>
                </a:solidFill>
                <a:sym typeface="+mn-ea"/>
              </a:rPr>
              <a:t>化繁为简，分而治之</a:t>
            </a:r>
            <a:endParaRPr lang="zh-CN" altLang="en-US">
              <a:sym typeface="+mn-ea"/>
            </a:endParaRPr>
          </a:p>
          <a:p>
            <a:pPr>
              <a:buFont typeface="Arial" panose="020B0604020202090204" pitchFamily="34" charset="0"/>
            </a:pPr>
            <a:endParaRPr kumimoji="1" lang="zh-CN" altLang="en-US" sz="3200" i="1">
              <a:solidFill>
                <a:schemeClr val="accent2"/>
              </a:solidFill>
              <a:sym typeface="+mn-ea"/>
            </a:endParaRPr>
          </a:p>
          <a:p>
            <a:pPr>
              <a:buFont typeface="Arial" panose="020B0604020202090204" pitchFamily="34" charset="0"/>
            </a:pPr>
            <a:endParaRPr kumimoji="1" lang="zh-CN" altLang="en-US" sz="3200" i="1">
              <a:solidFill>
                <a:schemeClr val="accent2"/>
              </a:solidFill>
              <a:sym typeface="+mn-ea"/>
            </a:endParaRPr>
          </a:p>
          <a:p>
            <a:pPr>
              <a:buFont typeface="Arial" panose="020B0604020202090204" pitchFamily="34" charset="0"/>
            </a:pPr>
            <a:endParaRPr kumimoji="1" lang="zh-CN" altLang="en-US" sz="3200" i="1">
              <a:solidFill>
                <a:schemeClr val="accent2"/>
              </a:solidFill>
              <a:sym typeface="+mn-ea"/>
            </a:endParaRPr>
          </a:p>
          <a:p>
            <a:pPr>
              <a:buFont typeface="Arial" panose="020B0604020202090204" pitchFamily="34" charset="0"/>
            </a:pPr>
            <a:endParaRPr kumimoji="1" lang="zh-CN" altLang="en-US" sz="3200" i="1">
              <a:solidFill>
                <a:schemeClr val="accent2"/>
              </a:solidFill>
              <a:sym typeface="+mn-ea"/>
            </a:endParaRPr>
          </a:p>
          <a:p>
            <a:pPr>
              <a:buFont typeface="Arial" panose="020B0604020202090204" pitchFamily="34" charset="0"/>
            </a:pPr>
            <a:endParaRPr kumimoji="1" lang="zh-CN" altLang="en-US" sz="3200" i="1">
              <a:solidFill>
                <a:schemeClr val="accent2"/>
              </a:solidFill>
              <a:sym typeface="+mn-ea"/>
            </a:endParaRPr>
          </a:p>
          <a:p>
            <a:pPr>
              <a:buFont typeface="Arial" panose="020B0604020202090204" pitchFamily="34" charset="0"/>
            </a:pPr>
            <a:endParaRPr kumimoji="1" lang="zh-CN" altLang="en-US" sz="3200" i="1">
              <a:solidFill>
                <a:schemeClr val="accent2"/>
              </a:solidFill>
              <a:sym typeface="+mn-ea"/>
            </a:endParaRPr>
          </a:p>
        </p:txBody>
      </p:sp>
      <p:grpSp>
        <p:nvGrpSpPr>
          <p:cNvPr id="8" name="组合 7"/>
          <p:cNvGrpSpPr/>
          <p:nvPr/>
        </p:nvGrpSpPr>
        <p:grpSpPr>
          <a:xfrm>
            <a:off x="13662024" y="3997233"/>
            <a:ext cx="10504261" cy="7390931"/>
            <a:chOff x="12775474" y="3187337"/>
            <a:chExt cx="11390812" cy="8200828"/>
          </a:xfrm>
        </p:grpSpPr>
        <p:sp>
          <p:nvSpPr>
            <p:cNvPr id="9" name="矩形 8"/>
            <p:cNvSpPr/>
            <p:nvPr/>
          </p:nvSpPr>
          <p:spPr>
            <a:xfrm>
              <a:off x="12775474" y="3187337"/>
              <a:ext cx="11390812" cy="8098972"/>
            </a:xfrm>
            <a:prstGeom prst="rect">
              <a:avLst/>
            </a:prstGeom>
            <a:solidFill>
              <a:schemeClr val="bg1"/>
            </a:solidFill>
            <a:ln w="12700" cap="flat">
              <a:solidFill>
                <a:schemeClr val="bg1"/>
              </a:solid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panose="02000503000000020004"/>
              </a:endParaRPr>
            </a:p>
          </p:txBody>
        </p:sp>
        <p:pic>
          <p:nvPicPr>
            <p:cNvPr id="10" name="图片 9" descr="图形用户界面, 图示, 应用程序&#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662025" y="3564965"/>
              <a:ext cx="10439400" cy="7823200"/>
            </a:xfrm>
            <a:prstGeom prst="rect">
              <a:avLst/>
            </a:prstGeom>
          </p:spPr>
        </p:pic>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微服务起源</a:t>
            </a:r>
            <a:endParaRPr kumimoji="1" lang="zh-CN" altLang="en-US"/>
          </a:p>
        </p:txBody>
      </p:sp>
      <p:sp>
        <p:nvSpPr>
          <p:cNvPr id="7" name="文本占位符 6"/>
          <p:cNvSpPr>
            <a:spLocks noGrp="1"/>
          </p:cNvSpPr>
          <p:nvPr>
            <p:ph type="body" sz="quarter" idx="11"/>
          </p:nvPr>
        </p:nvSpPr>
        <p:spPr>
          <a:xfrm>
            <a:off x="2462530" y="2731770"/>
            <a:ext cx="11199495" cy="10222230"/>
          </a:xfrm>
        </p:spPr>
        <p:txBody>
          <a:bodyPr anchor="t" anchorCtr="0">
            <a:noAutofit/>
          </a:bodyPr>
          <a:lstStyle/>
          <a:p>
            <a:pPr indent="0">
              <a:buFont typeface="Arial" panose="020B0604020202090204" pitchFamily="34" charset="0"/>
              <a:buNone/>
            </a:pPr>
            <a:r>
              <a:rPr lang="en-US" altLang="zh-CN">
                <a:sym typeface="+mn-ea"/>
              </a:rPr>
              <a:t>大家经常谈论的是一个叫 SOA</a:t>
            </a:r>
            <a:r>
              <a:rPr lang="zh-CN" altLang="en-US">
                <a:sym typeface="+mn-ea"/>
              </a:rPr>
              <a:t>（</a:t>
            </a:r>
            <a:r>
              <a:rPr lang="en-US" altLang="zh-CN">
                <a:sym typeface="+mn-ea"/>
              </a:rPr>
              <a:t>面向服务的架构模式</a:t>
            </a:r>
            <a:r>
              <a:rPr lang="zh-CN" altLang="en-US">
                <a:sym typeface="+mn-ea"/>
              </a:rPr>
              <a:t>）</a:t>
            </a:r>
            <a:r>
              <a:rPr lang="en-US" altLang="zh-CN">
                <a:sym typeface="+mn-ea"/>
              </a:rPr>
              <a:t>，它和微服务又是什么关系？你可以把微服务想成是 SOA 的一种实践</a:t>
            </a:r>
            <a:r>
              <a:rPr lang="zh-CN" altLang="en-US">
                <a:sym typeface="+mn-ea"/>
              </a:rPr>
              <a:t>。</a:t>
            </a:r>
            <a:endParaRPr kumimoji="1" lang="zh-CN" altLang="en-US" sz="3600" i="1">
              <a:solidFill>
                <a:schemeClr val="accent1"/>
              </a:solidFill>
              <a:sym typeface="+mn-ea"/>
            </a:endParaRPr>
          </a:p>
          <a:p>
            <a:pPr marL="342900" indent="-342900">
              <a:buFont typeface="Arial" panose="020B0604020202090204" pitchFamily="34" charset="0"/>
              <a:buChar char="•"/>
            </a:pPr>
            <a:r>
              <a:rPr lang="zh-CN" altLang="en-US" sz="3600" i="1">
                <a:solidFill>
                  <a:schemeClr val="accent1"/>
                </a:solidFill>
                <a:sym typeface="+mn-ea"/>
              </a:rPr>
              <a:t>小即是美：小的服务代码少，bug 也少，易测试，易维护，也更容易不断迭代完善的精致进而美妙。</a:t>
            </a:r>
            <a:endParaRPr lang="zh-CN" altLang="en-US" sz="3600" i="1">
              <a:solidFill>
                <a:schemeClr val="accent1"/>
              </a:solidFill>
              <a:sym typeface="+mn-ea"/>
            </a:endParaRPr>
          </a:p>
          <a:p>
            <a:pPr marL="342900" indent="-342900">
              <a:buFont typeface="Arial" panose="020B0604020202090204" pitchFamily="34" charset="0"/>
              <a:buChar char="•"/>
            </a:pPr>
            <a:r>
              <a:rPr lang="zh-CN" altLang="en-US" sz="3600" i="1">
                <a:solidFill>
                  <a:schemeClr val="accent1"/>
                </a:solidFill>
                <a:sym typeface="+mn-ea"/>
              </a:rPr>
              <a:t>单一职责：一个服务也只需要做好一件事，专注才能做好。</a:t>
            </a:r>
            <a:endParaRPr lang="zh-CN" altLang="en-US" sz="3600" i="1">
              <a:solidFill>
                <a:schemeClr val="accent1"/>
              </a:solidFill>
              <a:sym typeface="+mn-ea"/>
            </a:endParaRPr>
          </a:p>
          <a:p>
            <a:pPr marL="342900" indent="-342900">
              <a:buFont typeface="Arial" panose="020B0604020202090204" pitchFamily="34" charset="0"/>
              <a:buChar char="•"/>
            </a:pPr>
            <a:r>
              <a:rPr lang="zh-CN" altLang="en-US" sz="3600" i="1">
                <a:solidFill>
                  <a:schemeClr val="accent1"/>
                </a:solidFill>
                <a:sym typeface="+mn-ea"/>
              </a:rPr>
              <a:t>尽可能早地创建原型：尽可能早的提供服务 API，建立服务契约，达成服务间沟通的一致性约定，至于实现和完善可以慢慢再做。</a:t>
            </a:r>
            <a:endParaRPr lang="zh-CN" altLang="en-US" sz="3600" i="1">
              <a:solidFill>
                <a:schemeClr val="accent1"/>
              </a:solidFill>
              <a:sym typeface="+mn-ea"/>
            </a:endParaRPr>
          </a:p>
          <a:p>
            <a:pPr marL="342900" indent="-342900">
              <a:buFont typeface="Arial" panose="020B0604020202090204" pitchFamily="34" charset="0"/>
              <a:buChar char="•"/>
            </a:pPr>
            <a:r>
              <a:rPr lang="zh-CN" altLang="en-US" sz="3600" i="1">
                <a:solidFill>
                  <a:schemeClr val="accent1"/>
                </a:solidFill>
                <a:sym typeface="+mn-ea"/>
              </a:rPr>
              <a:t>可移植性比效率更重要：服务间的轻量级交互协议在效率和可移植性二者间，首要依然考虑兼容性和移植性。</a:t>
            </a:r>
            <a:endParaRPr lang="zh-CN" altLang="en-US" sz="3600" i="1">
              <a:solidFill>
                <a:schemeClr val="accent1"/>
              </a:solidFill>
              <a:sym typeface="+mn-ea"/>
            </a:endParaRPr>
          </a:p>
          <a:p>
            <a:pPr>
              <a:buFont typeface="Arial" panose="020B0604020202090204" pitchFamily="34" charset="0"/>
            </a:pPr>
            <a:r>
              <a:rPr kumimoji="1" lang="zh-CN" altLang="en-US" sz="3200" i="1">
                <a:solidFill>
                  <a:schemeClr val="accent2"/>
                </a:solidFill>
                <a:sym typeface="+mn-ea"/>
              </a:rPr>
              <a:t>You should instead think of Microservices as a specific approach for SOA in the same way that XP or Scrum are specific approaches for Agile software development.</a:t>
            </a:r>
            <a:endParaRPr kumimoji="1" lang="zh-CN" altLang="en-US" sz="3200" i="1">
              <a:solidFill>
                <a:schemeClr val="accent2"/>
              </a:solidFill>
              <a:sym typeface="+mn-ea"/>
            </a:endParaRPr>
          </a:p>
        </p:txBody>
      </p:sp>
      <p:pic>
        <p:nvPicPr>
          <p:cNvPr id="4" name="图片 3"/>
          <p:cNvPicPr>
            <a:picLocks noChangeAspect="1"/>
          </p:cNvPicPr>
          <p:nvPr/>
        </p:nvPicPr>
        <p:blipFill>
          <a:blip r:embed="rId1"/>
          <a:stretch>
            <a:fillRect/>
          </a:stretch>
        </p:blipFill>
        <p:spPr>
          <a:xfrm>
            <a:off x="13662025" y="4223385"/>
            <a:ext cx="10676890" cy="625475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 fill="hold"/>
                                        <p:tgtEl>
                                          <p:spTgt spid="7">
                                            <p:txEl>
                                              <p:pRg st="1" end="1"/>
                                            </p:txEl>
                                          </p:spTgt>
                                        </p:tgtEl>
                                        <p:attrNameLst>
                                          <p:attrName>style.color</p:attrName>
                                        </p:attrNameLst>
                                      </p:cBhvr>
                                      <p:to>
                                        <a:srgbClr val="F4B183"/>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 fill="hold"/>
                                        <p:tgtEl>
                                          <p:spTgt spid="7">
                                            <p:txEl>
                                              <p:pRg st="2" end="2"/>
                                            </p:txEl>
                                          </p:spTgt>
                                        </p:tgtEl>
                                        <p:attrNameLst>
                                          <p:attrName>style.color</p:attrName>
                                        </p:attrNameLst>
                                      </p:cBhvr>
                                      <p:to>
                                        <a:srgbClr val="F4B183"/>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 fill="hold"/>
                                        <p:tgtEl>
                                          <p:spTgt spid="7">
                                            <p:txEl>
                                              <p:pRg st="3" end="3"/>
                                            </p:txEl>
                                          </p:spTgt>
                                        </p:tgtEl>
                                        <p:attrNameLst>
                                          <p:attrName>style.color</p:attrName>
                                        </p:attrNameLst>
                                      </p:cBhvr>
                                      <p:to>
                                        <a:srgbClr val="F4B183"/>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 fill="hold"/>
                                        <p:tgtEl>
                                          <p:spTgt spid="7">
                                            <p:txEl>
                                              <p:pRg st="4" end="4"/>
                                            </p:txEl>
                                          </p:spTgt>
                                        </p:tgtEl>
                                        <p:attrNameLst>
                                          <p:attrName>style.color</p:attrName>
                                        </p:attrNameLst>
                                      </p:cBhvr>
                                      <p:to>
                                        <a:srgbClr val="F4B18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微服务定义</a:t>
            </a:r>
            <a:endParaRPr kumimoji="1" lang="zh-CN" altLang="en-US"/>
          </a:p>
        </p:txBody>
      </p:sp>
      <p:sp>
        <p:nvSpPr>
          <p:cNvPr id="7" name="文本占位符 6"/>
          <p:cNvSpPr>
            <a:spLocks noGrp="1"/>
          </p:cNvSpPr>
          <p:nvPr>
            <p:ph type="body" sz="quarter" idx="11"/>
          </p:nvPr>
        </p:nvSpPr>
        <p:spPr>
          <a:xfrm>
            <a:off x="2462530" y="2731770"/>
            <a:ext cx="11199495" cy="10365105"/>
          </a:xfrm>
        </p:spPr>
        <p:txBody>
          <a:bodyPr anchor="t" anchorCtr="0">
            <a:noAutofit/>
          </a:bodyPr>
          <a:lstStyle/>
          <a:p>
            <a:pPr algn="l">
              <a:buFont typeface="Arial" panose="020B0604020202090204" pitchFamily="34" charset="0"/>
            </a:pPr>
            <a:r>
              <a:rPr lang="zh-CN" altLang="en-US">
                <a:sym typeface="+mn-ea"/>
              </a:rPr>
              <a:t>围绕业务功能构建的，服务关注单一业务，服务间采用轻量级的通信机制，可以全自动独立部署，可以使用不同的编程语言和数据存储技术。微服务架构通过业务拆分实现服务组件化，通过组件组合快速开发系统，业务单一的服务组件又可以独立部署，使得整个系统变得清晰灵活：</a:t>
            </a:r>
            <a:endParaRPr lang="zh-CN" altLang="en-US">
              <a:sym typeface="+mn-ea"/>
            </a:endParaRPr>
          </a:p>
          <a:p>
            <a:pPr marL="342900" indent="-342900" algn="l">
              <a:buFont typeface="Arial" panose="020B0604020202090204" pitchFamily="34" charset="0"/>
              <a:buChar char="•"/>
            </a:pPr>
            <a:r>
              <a:rPr lang="zh-CN" altLang="en-US" sz="3600" i="1">
                <a:solidFill>
                  <a:schemeClr val="accent1"/>
                </a:solidFill>
                <a:sym typeface="+mn-ea"/>
              </a:rPr>
              <a:t>原子服务</a:t>
            </a:r>
            <a:endParaRPr lang="zh-CN" altLang="en-US" sz="3600" i="1">
              <a:solidFill>
                <a:schemeClr val="accent1"/>
              </a:solidFill>
              <a:sym typeface="+mn-ea"/>
            </a:endParaRPr>
          </a:p>
          <a:p>
            <a:pPr marL="342900" indent="-342900" algn="l">
              <a:buFont typeface="Arial" panose="020B0604020202090204" pitchFamily="34" charset="0"/>
              <a:buChar char="•"/>
            </a:pPr>
            <a:r>
              <a:rPr lang="zh-CN" altLang="en-US" sz="3600" i="1">
                <a:solidFill>
                  <a:schemeClr val="accent1"/>
                </a:solidFill>
                <a:sym typeface="+mn-ea"/>
              </a:rPr>
              <a:t>独立进程</a:t>
            </a:r>
            <a:endParaRPr lang="zh-CN" altLang="en-US" sz="3600" i="1">
              <a:solidFill>
                <a:schemeClr val="accent1"/>
              </a:solidFill>
              <a:sym typeface="+mn-ea"/>
            </a:endParaRPr>
          </a:p>
          <a:p>
            <a:pPr marL="342900" indent="-342900" algn="l">
              <a:buFont typeface="Arial" panose="020B0604020202090204" pitchFamily="34" charset="0"/>
              <a:buChar char="•"/>
            </a:pPr>
            <a:r>
              <a:rPr lang="zh-CN" altLang="en-US" sz="3600" i="1">
                <a:solidFill>
                  <a:schemeClr val="accent1"/>
                </a:solidFill>
                <a:sym typeface="+mn-ea"/>
              </a:rPr>
              <a:t>隔离部署</a:t>
            </a:r>
            <a:endParaRPr lang="en-US" altLang="zh-CN" sz="3600" i="1">
              <a:solidFill>
                <a:schemeClr val="accent1"/>
              </a:solidFill>
            </a:endParaRPr>
          </a:p>
          <a:p>
            <a:pPr marL="342900" indent="-342900" algn="l">
              <a:buFont typeface="Arial" panose="020B0604020202090204" pitchFamily="34" charset="0"/>
              <a:buChar char="•"/>
            </a:pPr>
            <a:r>
              <a:rPr lang="zh-CN" altLang="en-US" sz="3600" i="1">
                <a:solidFill>
                  <a:schemeClr val="accent1"/>
                </a:solidFill>
                <a:sym typeface="+mn-ea"/>
              </a:rPr>
              <a:t>去中心化服务治理</a:t>
            </a:r>
            <a:endParaRPr lang="zh-CN" altLang="en-US"/>
          </a:p>
          <a:p>
            <a:pPr marL="0" indent="0" algn="l">
              <a:buNone/>
            </a:pPr>
            <a:r>
              <a:rPr lang="zh-CN" altLang="en-US">
                <a:sym typeface="+mn-ea"/>
              </a:rPr>
              <a:t>缺点：</a:t>
            </a:r>
            <a:endParaRPr lang="zh-CN" altLang="en-US"/>
          </a:p>
          <a:p>
            <a:pPr marL="342900" indent="-342900" algn="l">
              <a:buFont typeface="Arial" panose="020B0604020202090204" pitchFamily="34" charset="0"/>
              <a:buChar char="•"/>
            </a:pPr>
            <a:r>
              <a:rPr lang="zh-CN" altLang="en-US" sz="3600" i="1">
                <a:solidFill>
                  <a:schemeClr val="accent1"/>
                </a:solidFill>
                <a:sym typeface="+mn-ea"/>
              </a:rPr>
              <a:t>基础设施的建设、复杂度高</a:t>
            </a:r>
            <a:endParaRPr kumimoji="1" lang="zh-CN" altLang="en-US" sz="3600" i="1">
              <a:solidFill>
                <a:schemeClr val="accent1"/>
              </a:solidFill>
              <a:sym typeface="+mn-ea"/>
            </a:endParaRPr>
          </a:p>
        </p:txBody>
      </p:sp>
      <p:sp>
        <p:nvSpPr>
          <p:cNvPr id="3" name="矩形 2"/>
          <p:cNvSpPr/>
          <p:nvPr/>
        </p:nvSpPr>
        <p:spPr>
          <a:xfrm>
            <a:off x="13844907" y="3135086"/>
            <a:ext cx="10399758" cy="6844937"/>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panose="02000503000000020004"/>
            </a:endParaRPr>
          </a:p>
        </p:txBody>
      </p:sp>
      <p:pic>
        <p:nvPicPr>
          <p:cNvPr id="5" name="图片 4" descr="图片包含 图标&#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942901" y="3293737"/>
            <a:ext cx="10171134" cy="6833922"/>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 fill="hold"/>
                                        <p:tgtEl>
                                          <p:spTgt spid="7">
                                            <p:txEl>
                                              <p:pRg st="1" end="1"/>
                                            </p:txEl>
                                          </p:spTgt>
                                        </p:tgtEl>
                                        <p:attrNameLst>
                                          <p:attrName>style.color</p:attrName>
                                        </p:attrNameLst>
                                      </p:cBhvr>
                                      <p:to>
                                        <a:srgbClr val="F4B183"/>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7">
                                            <p:txEl>
                                              <p:pRg st="2" end="2"/>
                                            </p:txEl>
                                          </p:spTgt>
                                        </p:tgtEl>
                                        <p:attrNameLst>
                                          <p:attrName>style.color</p:attrName>
                                        </p:attrNameLst>
                                      </p:cBhvr>
                                      <p:to>
                                        <a:srgbClr val="F4B183"/>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 fill="hold"/>
                                        <p:tgtEl>
                                          <p:spTgt spid="7">
                                            <p:txEl>
                                              <p:pRg st="3" end="3"/>
                                            </p:txEl>
                                          </p:spTgt>
                                        </p:tgtEl>
                                        <p:attrNameLst>
                                          <p:attrName>style.color</p:attrName>
                                        </p:attrNameLst>
                                      </p:cBhvr>
                                      <p:to>
                                        <a:srgbClr val="F4B183"/>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 fill="hold"/>
                                        <p:tgtEl>
                                          <p:spTgt spid="7">
                                            <p:txEl>
                                              <p:pRg st="4" end="4"/>
                                            </p:txEl>
                                          </p:spTgt>
                                        </p:tgtEl>
                                        <p:attrNameLst>
                                          <p:attrName>style.color</p:attrName>
                                        </p:attrNameLst>
                                      </p:cBhvr>
                                      <p:to>
                                        <a:srgbClr val="F4B183"/>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200" fill="hold"/>
                                        <p:tgtEl>
                                          <p:spTgt spid="7">
                                            <p:txEl>
                                              <p:pRg st="6" end="6"/>
                                            </p:txEl>
                                          </p:spTgt>
                                        </p:tgtEl>
                                        <p:attrNameLst>
                                          <p:attrName>style.color</p:attrName>
                                        </p:attrNameLst>
                                      </p:cBhvr>
                                      <p:to>
                                        <a:srgbClr val="F4B18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组件服务化</a:t>
            </a:r>
            <a:endParaRPr kumimoji="1" lang="zh-CN" altLang="en-US"/>
          </a:p>
        </p:txBody>
      </p:sp>
      <p:sp>
        <p:nvSpPr>
          <p:cNvPr id="7" name="文本占位符 6"/>
          <p:cNvSpPr>
            <a:spLocks noGrp="1"/>
          </p:cNvSpPr>
          <p:nvPr>
            <p:ph type="body" sz="quarter" idx="11"/>
          </p:nvPr>
        </p:nvSpPr>
        <p:spPr>
          <a:xfrm>
            <a:off x="2462530" y="2731770"/>
            <a:ext cx="10537190" cy="10222230"/>
          </a:xfrm>
        </p:spPr>
        <p:txBody>
          <a:bodyPr anchor="t" anchorCtr="0">
            <a:noAutofit/>
          </a:bodyPr>
          <a:lstStyle/>
          <a:p>
            <a:pPr>
              <a:buFont typeface="Arial" panose="020B0604020202090204" pitchFamily="34" charset="0"/>
            </a:pPr>
            <a:r>
              <a:rPr lang="zh-CN" altLang="en-US" dirty="0">
                <a:sym typeface="+mn-ea"/>
              </a:rPr>
              <a:t>传统实现组件的方式是通过库（library），库是和应用一起运行在进程中，库的局部变化意味着整个应用的重新部署。 通过服务来实现组件，意味着将应用拆散为一系列的服务运行在不同的进程中，那么单一服务的局部变化只需重新部署对应的服务进程。我们用 </a:t>
            </a:r>
            <a:r>
              <a:rPr lang="en-US" altLang="zh-CN" dirty="0">
                <a:sym typeface="+mn-ea"/>
              </a:rPr>
              <a:t>Go </a:t>
            </a:r>
            <a:r>
              <a:rPr lang="zh-CN" altLang="en-US" dirty="0">
                <a:sym typeface="+mn-ea"/>
              </a:rPr>
              <a:t>实施一个微服务：</a:t>
            </a:r>
            <a:endParaRPr lang="zh-CN" altLang="en-US" dirty="0">
              <a:sym typeface="+mn-ea"/>
            </a:endParaRPr>
          </a:p>
          <a:p>
            <a:pPr marL="571500" indent="-571500">
              <a:buFont typeface="Arial" panose="020B0604020202090204" pitchFamily="34" charset="0"/>
              <a:buChar char="•"/>
            </a:pPr>
            <a:r>
              <a:rPr lang="en-US" altLang="zh-CN" sz="3600" i="1" dirty="0">
                <a:solidFill>
                  <a:schemeClr val="accent1"/>
                </a:solidFill>
                <a:sym typeface="+mn-ea"/>
              </a:rPr>
              <a:t>kit</a:t>
            </a:r>
            <a:r>
              <a:rPr lang="zh-CN" altLang="en-US" sz="3600" i="1" dirty="0">
                <a:solidFill>
                  <a:schemeClr val="accent1"/>
                </a:solidFill>
                <a:sym typeface="+mn-ea"/>
              </a:rPr>
              <a:t>：一个微服务的基础库（框架）</a:t>
            </a:r>
            <a:endParaRPr lang="zh-CN" altLang="en-US" sz="3600" i="1" dirty="0">
              <a:solidFill>
                <a:schemeClr val="accent1"/>
              </a:solidFill>
              <a:sym typeface="+mn-ea"/>
            </a:endParaRPr>
          </a:p>
          <a:p>
            <a:pPr marL="571500" indent="-571500">
              <a:buFont typeface="Arial" panose="020B0604020202090204" pitchFamily="34" charset="0"/>
              <a:buChar char="•"/>
            </a:pPr>
            <a:r>
              <a:rPr lang="en-US" altLang="zh-CN" sz="3600" i="1" dirty="0">
                <a:solidFill>
                  <a:schemeClr val="accent1"/>
                </a:solidFill>
                <a:sym typeface="+mn-ea"/>
              </a:rPr>
              <a:t>service</a:t>
            </a:r>
            <a:r>
              <a:rPr lang="zh-CN" altLang="en-US" sz="3600" i="1" dirty="0">
                <a:solidFill>
                  <a:schemeClr val="accent1"/>
                </a:solidFill>
                <a:sym typeface="+mn-ea"/>
              </a:rPr>
              <a:t>：业务代码 </a:t>
            </a:r>
            <a:r>
              <a:rPr lang="en-US" altLang="zh-CN" sz="3600" i="1" dirty="0">
                <a:solidFill>
                  <a:schemeClr val="accent1"/>
                </a:solidFill>
                <a:sym typeface="+mn-ea"/>
              </a:rPr>
              <a:t>+ kit </a:t>
            </a:r>
            <a:r>
              <a:rPr lang="zh-CN" altLang="en-US" sz="3600" i="1" dirty="0">
                <a:solidFill>
                  <a:schemeClr val="accent1"/>
                </a:solidFill>
                <a:sym typeface="+mn-ea"/>
              </a:rPr>
              <a:t>依赖 </a:t>
            </a:r>
            <a:r>
              <a:rPr lang="en-US" altLang="zh-CN" sz="3600" i="1" dirty="0">
                <a:solidFill>
                  <a:schemeClr val="accent1"/>
                </a:solidFill>
                <a:sym typeface="+mn-ea"/>
              </a:rPr>
              <a:t>+ </a:t>
            </a:r>
            <a:r>
              <a:rPr lang="zh-CN" altLang="en-US" sz="3600" i="1" dirty="0">
                <a:solidFill>
                  <a:schemeClr val="accent1"/>
                </a:solidFill>
                <a:sym typeface="+mn-ea"/>
              </a:rPr>
              <a:t>第三方依赖组成的业务微服务</a:t>
            </a:r>
            <a:endParaRPr lang="zh-CN" altLang="en-US" sz="3600" i="1" dirty="0">
              <a:solidFill>
                <a:schemeClr val="accent1"/>
              </a:solidFill>
              <a:sym typeface="+mn-ea"/>
            </a:endParaRPr>
          </a:p>
          <a:p>
            <a:pPr marL="571500" indent="-571500">
              <a:buFont typeface="Arial" panose="020B0604020202090204" pitchFamily="34" charset="0"/>
              <a:buChar char="•"/>
            </a:pPr>
            <a:r>
              <a:rPr lang="en-US" altLang="zh-CN" sz="3600" i="1" dirty="0">
                <a:solidFill>
                  <a:schemeClr val="accent1"/>
                </a:solidFill>
                <a:sym typeface="+mn-ea"/>
              </a:rPr>
              <a:t>RPC</a:t>
            </a:r>
            <a:r>
              <a:rPr lang="zh-CN" altLang="en-US" sz="3600" i="1" dirty="0">
                <a:solidFill>
                  <a:schemeClr val="accent1"/>
                </a:solidFill>
                <a:sym typeface="+mn-ea"/>
              </a:rPr>
              <a:t> </a:t>
            </a:r>
            <a:r>
              <a:rPr lang="en-US" altLang="zh-CN" sz="3600" i="1" dirty="0">
                <a:solidFill>
                  <a:schemeClr val="accent1"/>
                </a:solidFill>
                <a:sym typeface="+mn-ea"/>
              </a:rPr>
              <a:t>+ message queue</a:t>
            </a:r>
            <a:r>
              <a:rPr lang="zh-CN" altLang="en-US" sz="3600" i="1" dirty="0">
                <a:solidFill>
                  <a:schemeClr val="accent1"/>
                </a:solidFill>
                <a:sym typeface="+mn-ea"/>
              </a:rPr>
              <a:t>：轻量级通讯</a:t>
            </a:r>
            <a:endParaRPr lang="zh-CN" altLang="en-US" dirty="0">
              <a:sym typeface="+mn-ea"/>
            </a:endParaRPr>
          </a:p>
          <a:p>
            <a:pPr>
              <a:buFont typeface="Arial" panose="020B0604020202090204" pitchFamily="34" charset="0"/>
            </a:pPr>
            <a:endParaRPr kumimoji="1" lang="zh-CN" altLang="en-US" sz="3200" i="1" dirty="0">
              <a:solidFill>
                <a:schemeClr val="accent2"/>
              </a:solidFill>
              <a:sym typeface="+mn-ea"/>
            </a:endParaRPr>
          </a:p>
          <a:p>
            <a:pPr>
              <a:buFont typeface="Arial" panose="020B0604020202090204" pitchFamily="34" charset="0"/>
            </a:pPr>
            <a:r>
              <a:rPr kumimoji="1" lang="zh-CN" altLang="en-US" sz="3200" i="1" dirty="0">
                <a:solidFill>
                  <a:schemeClr val="accent2"/>
                </a:solidFill>
                <a:sym typeface="+mn-ea"/>
              </a:rPr>
              <a:t>本质上等同于，多个微服务组合（</a:t>
            </a:r>
            <a:r>
              <a:rPr kumimoji="1" lang="en-US" altLang="zh-CN" sz="3200" i="1" dirty="0">
                <a:solidFill>
                  <a:schemeClr val="accent2"/>
                </a:solidFill>
                <a:sym typeface="+mn-ea"/>
              </a:rPr>
              <a:t>compose</a:t>
            </a:r>
            <a:r>
              <a:rPr kumimoji="1" lang="zh-CN" altLang="en-US" sz="3200" i="1" dirty="0">
                <a:solidFill>
                  <a:schemeClr val="accent2"/>
                </a:solidFill>
                <a:sym typeface="+mn-ea"/>
              </a:rPr>
              <a:t>）完成了一个完整的用户场景（</a:t>
            </a:r>
            <a:r>
              <a:rPr kumimoji="1" lang="en-US" altLang="zh-CN" sz="3200" i="1" dirty="0" err="1">
                <a:solidFill>
                  <a:schemeClr val="accent2"/>
                </a:solidFill>
                <a:sym typeface="+mn-ea"/>
              </a:rPr>
              <a:t>usecase</a:t>
            </a:r>
            <a:r>
              <a:rPr kumimoji="1" lang="zh-CN" altLang="en-US" sz="3200" i="1" dirty="0">
                <a:solidFill>
                  <a:schemeClr val="accent2"/>
                </a:solidFill>
                <a:sym typeface="+mn-ea"/>
              </a:rPr>
              <a:t>）。</a:t>
            </a:r>
            <a:endParaRPr kumimoji="1" lang="zh-CN" altLang="en-US" sz="3200" i="1" dirty="0">
              <a:solidFill>
                <a:schemeClr val="accent2"/>
              </a:solidFill>
              <a:sym typeface="+mn-ea"/>
            </a:endParaRPr>
          </a:p>
        </p:txBody>
      </p:sp>
      <p:pic>
        <p:nvPicPr>
          <p:cNvPr id="5" name="图片 4"/>
          <p:cNvPicPr>
            <a:picLocks noChangeAspect="1"/>
          </p:cNvPicPr>
          <p:nvPr/>
        </p:nvPicPr>
        <p:blipFill>
          <a:blip r:embed="rId1"/>
          <a:stretch>
            <a:fillRect/>
          </a:stretch>
        </p:blipFill>
        <p:spPr>
          <a:xfrm>
            <a:off x="12999720" y="2467610"/>
            <a:ext cx="11260455" cy="6889115"/>
          </a:xfrm>
          <a:prstGeom prst="rect">
            <a:avLst/>
          </a:prstGeom>
        </p:spPr>
      </p:pic>
      <p:pic>
        <p:nvPicPr>
          <p:cNvPr id="8" name="图片 7"/>
          <p:cNvPicPr>
            <a:picLocks noChangeAspect="1"/>
          </p:cNvPicPr>
          <p:nvPr/>
        </p:nvPicPr>
        <p:blipFill>
          <a:blip r:embed="rId2"/>
          <a:stretch>
            <a:fillRect/>
          </a:stretch>
        </p:blipFill>
        <p:spPr>
          <a:xfrm>
            <a:off x="13852525" y="9519920"/>
            <a:ext cx="9554845" cy="400431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 fill="hold"/>
                                        <p:tgtEl>
                                          <p:spTgt spid="7">
                                            <p:txEl>
                                              <p:pRg st="1" end="1"/>
                                            </p:txEl>
                                          </p:spTgt>
                                        </p:tgtEl>
                                        <p:attrNameLst>
                                          <p:attrName>style.color</p:attrName>
                                        </p:attrNameLst>
                                      </p:cBhvr>
                                      <p:to>
                                        <a:srgbClr val="F4B183"/>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 fill="hold"/>
                                        <p:tgtEl>
                                          <p:spTgt spid="7">
                                            <p:txEl>
                                              <p:pRg st="2" end="2"/>
                                            </p:txEl>
                                          </p:spTgt>
                                        </p:tgtEl>
                                        <p:attrNameLst>
                                          <p:attrName>style.color</p:attrName>
                                        </p:attrNameLst>
                                      </p:cBhvr>
                                      <p:to>
                                        <a:srgbClr val="F4B183"/>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 fill="hold"/>
                                        <p:tgtEl>
                                          <p:spTgt spid="7">
                                            <p:txEl>
                                              <p:pRg st="3" end="3"/>
                                            </p:txEl>
                                          </p:spTgt>
                                        </p:tgtEl>
                                        <p:attrNameLst>
                                          <p:attrName>style.color</p:attrName>
                                        </p:attrNameLst>
                                      </p:cBhvr>
                                      <p:to>
                                        <a:srgbClr val="F4B18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sym typeface="+mn-ea"/>
              </a:rPr>
              <a:t>去中心化</a:t>
            </a:r>
            <a:endParaRPr lang="zh-CN" altLang="en-US">
              <a:sym typeface="+mn-ea"/>
            </a:endParaRPr>
          </a:p>
        </p:txBody>
      </p:sp>
      <p:sp>
        <p:nvSpPr>
          <p:cNvPr id="7" name="文本占位符 6"/>
          <p:cNvSpPr>
            <a:spLocks noGrp="1"/>
          </p:cNvSpPr>
          <p:nvPr>
            <p:ph type="body" sz="quarter" idx="11"/>
          </p:nvPr>
        </p:nvSpPr>
        <p:spPr>
          <a:xfrm>
            <a:off x="2462530" y="2731770"/>
            <a:ext cx="9728870" cy="10005030"/>
          </a:xfrm>
        </p:spPr>
        <p:txBody>
          <a:bodyPr anchor="t" anchorCtr="0">
            <a:noAutofit/>
          </a:bodyPr>
          <a:lstStyle/>
          <a:p>
            <a:pPr>
              <a:buFont typeface="Arial" panose="020B0604020202090204" pitchFamily="34" charset="0"/>
            </a:pPr>
            <a:r>
              <a:rPr dirty="0">
                <a:sym typeface="+mn-ea"/>
              </a:rPr>
              <a:t>每个服务面临的业务场景不同，可以针对性选择合适的技术解决方案。但也需要避免过度多样化，结合团队实际情况来选择取舍，要是每个服务都用不同的语言的技术栈来实现，维护成本</a:t>
            </a:r>
            <a:r>
              <a:rPr lang="zh-CN" altLang="en-US" dirty="0">
                <a:sym typeface="+mn-ea"/>
              </a:rPr>
              <a:t>就会很高</a:t>
            </a:r>
            <a:r>
              <a:rPr dirty="0">
                <a:sym typeface="+mn-ea"/>
              </a:rPr>
              <a:t>。</a:t>
            </a:r>
            <a:endParaRPr lang="zh-CN" sz="3600" i="1" dirty="0">
              <a:solidFill>
                <a:schemeClr val="accent1"/>
              </a:solidFill>
              <a:sym typeface="+mn-ea"/>
            </a:endParaRPr>
          </a:p>
          <a:p>
            <a:pPr marL="571500" indent="-571500">
              <a:buFont typeface="Arial" panose="020B0604020202090204" pitchFamily="34" charset="0"/>
              <a:buChar char="•"/>
            </a:pPr>
            <a:r>
              <a:rPr lang="zh-CN" sz="3600" i="1" dirty="0">
                <a:solidFill>
                  <a:schemeClr val="accent1"/>
                </a:solidFill>
                <a:sym typeface="+mn-ea"/>
              </a:rPr>
              <a:t>数据去中心化</a:t>
            </a:r>
            <a:endParaRPr lang="zh-CN" sz="3600" i="1" dirty="0">
              <a:solidFill>
                <a:schemeClr val="accent1"/>
              </a:solidFill>
              <a:sym typeface="+mn-ea"/>
            </a:endParaRPr>
          </a:p>
          <a:p>
            <a:pPr marL="571500" indent="-571500">
              <a:buFont typeface="Arial" panose="020B0604020202090204" pitchFamily="34" charset="0"/>
              <a:buChar char="•"/>
            </a:pPr>
            <a:r>
              <a:rPr lang="zh-CN" sz="3600" i="1" dirty="0">
                <a:solidFill>
                  <a:schemeClr val="accent1"/>
                </a:solidFill>
                <a:sym typeface="+mn-ea"/>
              </a:rPr>
              <a:t>治理去中心化</a:t>
            </a:r>
            <a:endParaRPr lang="zh-CN" sz="3600" i="1" dirty="0">
              <a:solidFill>
                <a:schemeClr val="accent1"/>
              </a:solidFill>
              <a:sym typeface="+mn-ea"/>
            </a:endParaRPr>
          </a:p>
          <a:p>
            <a:pPr marL="571500" indent="-571500">
              <a:buFont typeface="Arial" panose="020B0604020202090204" pitchFamily="34" charset="0"/>
              <a:buChar char="•"/>
            </a:pPr>
            <a:r>
              <a:rPr lang="zh-CN" sz="3600" i="1" dirty="0">
                <a:solidFill>
                  <a:schemeClr val="accent1"/>
                </a:solidFill>
                <a:latin typeface="Alibaba PuHuiTi B" pitchFamily="18" charset="-122"/>
                <a:ea typeface="Alibaba PuHuiTi B" pitchFamily="18" charset="-122"/>
                <a:cs typeface="Alibaba PuHuiTi B" pitchFamily="18" charset="-122"/>
                <a:sym typeface="+mn-ea"/>
              </a:rPr>
              <a:t>技术去中心化</a:t>
            </a:r>
            <a:endParaRPr sz="3600" dirty="0">
              <a:latin typeface="Alibaba PuHuiTi R" pitchFamily="18" charset="-122"/>
              <a:ea typeface="Alibaba PuHuiTi R" pitchFamily="18" charset="-122"/>
              <a:cs typeface="Alibaba PuHuiTi R" pitchFamily="18" charset="-122"/>
              <a:sym typeface="+mn-ea"/>
            </a:endParaRPr>
          </a:p>
          <a:p>
            <a:pPr>
              <a:buFont typeface="Arial" panose="020B0604020202090204" pitchFamily="34" charset="0"/>
            </a:pPr>
            <a:endParaRPr sz="3600" i="1" dirty="0">
              <a:solidFill>
                <a:schemeClr val="accent2"/>
              </a:solidFill>
              <a:sym typeface="+mn-ea"/>
            </a:endParaRPr>
          </a:p>
          <a:p>
            <a:pPr>
              <a:buFont typeface="Arial" panose="020B0604020202090204" pitchFamily="34" charset="0"/>
            </a:pPr>
            <a:r>
              <a:rPr sz="3600" i="1" dirty="0" err="1">
                <a:solidFill>
                  <a:schemeClr val="accent2"/>
                </a:solidFill>
                <a:sym typeface="+mn-ea"/>
              </a:rPr>
              <a:t>每个服务独享自身的数据存储设施</a:t>
            </a:r>
            <a:r>
              <a:rPr lang="zh-CN" altLang="en-US" sz="3600" i="1" dirty="0">
                <a:solidFill>
                  <a:schemeClr val="accent2"/>
                </a:solidFill>
                <a:sym typeface="+mn-ea"/>
              </a:rPr>
              <a:t>（</a:t>
            </a:r>
            <a:r>
              <a:rPr sz="3600" i="1" dirty="0" err="1">
                <a:solidFill>
                  <a:schemeClr val="accent2"/>
                </a:solidFill>
                <a:sym typeface="+mn-ea"/>
              </a:rPr>
              <a:t>缓存，数据库等</a:t>
            </a:r>
            <a:r>
              <a:rPr lang="zh-CN" altLang="en-US" sz="3600" i="1" dirty="0">
                <a:solidFill>
                  <a:schemeClr val="accent2"/>
                </a:solidFill>
                <a:sym typeface="+mn-ea"/>
              </a:rPr>
              <a:t>）</a:t>
            </a:r>
            <a:r>
              <a:rPr sz="3600" i="1" dirty="0">
                <a:solidFill>
                  <a:schemeClr val="accent2"/>
                </a:solidFill>
                <a:sym typeface="+mn-ea"/>
              </a:rPr>
              <a:t>，</a:t>
            </a:r>
            <a:r>
              <a:rPr sz="3600" i="1" dirty="0" err="1">
                <a:solidFill>
                  <a:schemeClr val="accent2"/>
                </a:solidFill>
                <a:sym typeface="+mn-ea"/>
              </a:rPr>
              <a:t>不像传统应用共享一个缓存和数据库，这样有利于服务的独立性，隔离相关干扰</a:t>
            </a:r>
            <a:r>
              <a:rPr sz="3600" i="1" dirty="0">
                <a:solidFill>
                  <a:schemeClr val="accent2"/>
                </a:solidFill>
                <a:sym typeface="+mn-ea"/>
              </a:rPr>
              <a:t>。</a:t>
            </a:r>
            <a:endParaRPr sz="3600" i="1" dirty="0">
              <a:solidFill>
                <a:schemeClr val="accent2"/>
              </a:solidFill>
              <a:sym typeface="+mn-ea"/>
            </a:endParaRPr>
          </a:p>
        </p:txBody>
      </p:sp>
      <p:pic>
        <p:nvPicPr>
          <p:cNvPr id="4" name="图片 3"/>
          <p:cNvPicPr>
            <a:picLocks noChangeAspect="1"/>
          </p:cNvPicPr>
          <p:nvPr/>
        </p:nvPicPr>
        <p:blipFill>
          <a:blip r:embed="rId1"/>
          <a:stretch>
            <a:fillRect/>
          </a:stretch>
        </p:blipFill>
        <p:spPr>
          <a:xfrm>
            <a:off x="12191400" y="3311631"/>
            <a:ext cx="11910775" cy="6977318"/>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 fill="hold"/>
                                        <p:tgtEl>
                                          <p:spTgt spid="7">
                                            <p:txEl>
                                              <p:pRg st="1" end="1"/>
                                            </p:txEl>
                                          </p:spTgt>
                                        </p:tgtEl>
                                        <p:attrNameLst>
                                          <p:attrName>style.color</p:attrName>
                                        </p:attrNameLst>
                                      </p:cBhvr>
                                      <p:to>
                                        <a:srgbClr val="F4B183"/>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 fill="hold"/>
                                        <p:tgtEl>
                                          <p:spTgt spid="7">
                                            <p:txEl>
                                              <p:pRg st="2" end="2"/>
                                            </p:txEl>
                                          </p:spTgt>
                                        </p:tgtEl>
                                        <p:attrNameLst>
                                          <p:attrName>style.color</p:attrName>
                                        </p:attrNameLst>
                                      </p:cBhvr>
                                      <p:to>
                                        <a:srgbClr val="F4B183"/>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 fill="hold"/>
                                        <p:tgtEl>
                                          <p:spTgt spid="7">
                                            <p:txEl>
                                              <p:pRg st="3" end="3"/>
                                            </p:txEl>
                                          </p:spTgt>
                                        </p:tgtEl>
                                        <p:attrNameLst>
                                          <p:attrName>style.color</p:attrName>
                                        </p:attrNameLst>
                                      </p:cBhvr>
                                      <p:to>
                                        <a:srgbClr val="F4B18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sym typeface="+mn-ea"/>
              </a:rPr>
              <a:t>DDD </a:t>
            </a:r>
            <a:r>
              <a:rPr lang="zh-CN" altLang="en-US">
                <a:sym typeface="+mn-ea"/>
              </a:rPr>
              <a:t>分离复杂度</a:t>
            </a:r>
            <a:endParaRPr lang="zh-CN" altLang="en-US">
              <a:sym typeface="+mn-ea"/>
            </a:endParaRPr>
          </a:p>
        </p:txBody>
      </p:sp>
      <p:sp>
        <p:nvSpPr>
          <p:cNvPr id="7" name="文本占位符 6"/>
          <p:cNvSpPr>
            <a:spLocks noGrp="1"/>
          </p:cNvSpPr>
          <p:nvPr>
            <p:ph type="body" sz="quarter" idx="11"/>
          </p:nvPr>
        </p:nvSpPr>
        <p:spPr>
          <a:xfrm>
            <a:off x="2462530" y="2731770"/>
            <a:ext cx="19457670" cy="10005060"/>
          </a:xfrm>
        </p:spPr>
        <p:txBody>
          <a:bodyPr anchor="t" anchorCtr="0">
            <a:noAutofit/>
          </a:bodyPr>
          <a:lstStyle/>
          <a:p>
            <a:pPr>
              <a:buFont typeface="Arial" panose="020B0604020202090204" pitchFamily="34" charset="0"/>
            </a:pPr>
            <a:r>
              <a:rPr dirty="0">
                <a:solidFill>
                  <a:schemeClr val="bg1"/>
                </a:solidFill>
                <a:sym typeface="+mn-ea"/>
              </a:rPr>
              <a:t>微服务的架构更强调业务维度的关注点分离来应对高复杂度。如果 Microservices 和DDD 在目标上达成了</a:t>
            </a:r>
            <a:r>
              <a:rPr lang="zh-CN" dirty="0">
                <a:solidFill>
                  <a:schemeClr val="bg1"/>
                </a:solidFill>
                <a:sym typeface="+mn-ea"/>
              </a:rPr>
              <a:t>分离关注</a:t>
            </a:r>
            <a:r>
              <a:rPr dirty="0">
                <a:solidFill>
                  <a:schemeClr val="bg1"/>
                </a:solidFill>
                <a:sym typeface="+mn-ea"/>
              </a:rPr>
              <a:t>的统一</a:t>
            </a:r>
            <a:r>
              <a:rPr lang="zh-CN" dirty="0">
                <a:solidFill>
                  <a:schemeClr val="bg1"/>
                </a:solidFill>
                <a:ea typeface="宋体" charset="0"/>
                <a:sym typeface="+mn-ea"/>
              </a:rPr>
              <a:t>。</a:t>
            </a:r>
            <a:endParaRPr lang="zh-CN" dirty="0">
              <a:solidFill>
                <a:schemeClr val="bg1"/>
              </a:solidFill>
              <a:ea typeface="宋体" charset="0"/>
              <a:sym typeface="+mn-ea"/>
            </a:endParaRPr>
          </a:p>
          <a:p>
            <a:pPr marL="571500" indent="-571500">
              <a:buFont typeface="Arial" panose="020B0604020202090204" pitchFamily="34" charset="0"/>
              <a:buChar char="•"/>
            </a:pPr>
            <a:r>
              <a:rPr sz="3600" i="1" dirty="0">
                <a:solidFill>
                  <a:schemeClr val="accent1"/>
                </a:solidFill>
                <a:sym typeface="+mn-ea"/>
              </a:rPr>
              <a:t>业务架构：根据业务需求设计业务模块及交互关系</a:t>
            </a:r>
            <a:r>
              <a:rPr lang="zh-CN" sz="3600" i="1" dirty="0">
                <a:solidFill>
                  <a:schemeClr val="accent1"/>
                </a:solidFill>
                <a:ea typeface="宋体" charset="0"/>
                <a:sym typeface="+mn-ea"/>
              </a:rPr>
              <a:t>；</a:t>
            </a:r>
            <a:endParaRPr sz="3600" i="1" dirty="0">
              <a:solidFill>
                <a:schemeClr val="accent1"/>
              </a:solidFill>
              <a:sym typeface="+mn-ea"/>
            </a:endParaRPr>
          </a:p>
          <a:p>
            <a:pPr marL="571500" indent="-571500">
              <a:buFont typeface="Arial" panose="020B0604020202090204" pitchFamily="34" charset="0"/>
              <a:buChar char="•"/>
            </a:pPr>
            <a:r>
              <a:rPr sz="3600" i="1" dirty="0">
                <a:solidFill>
                  <a:schemeClr val="accent1"/>
                </a:solidFill>
                <a:sym typeface="+mn-ea"/>
              </a:rPr>
              <a:t>系统架构：根据业务需求设计系统和子系统的模块</a:t>
            </a:r>
            <a:r>
              <a:rPr lang="zh-CN" sz="3600" i="1" dirty="0">
                <a:solidFill>
                  <a:schemeClr val="accent1"/>
                </a:solidFill>
                <a:ea typeface="宋体" charset="0"/>
                <a:sym typeface="+mn-ea"/>
              </a:rPr>
              <a:t>；</a:t>
            </a:r>
            <a:endParaRPr sz="3600" i="1" dirty="0">
              <a:solidFill>
                <a:schemeClr val="accent1"/>
              </a:solidFill>
              <a:sym typeface="+mn-ea"/>
            </a:endParaRPr>
          </a:p>
          <a:p>
            <a:pPr marL="571500" indent="-571500">
              <a:buFont typeface="Arial" panose="020B0604020202090204" pitchFamily="34" charset="0"/>
              <a:buChar char="•"/>
            </a:pPr>
            <a:r>
              <a:rPr sz="3600" i="1" dirty="0">
                <a:solidFill>
                  <a:schemeClr val="accent1"/>
                </a:solidFill>
                <a:sym typeface="+mn-ea"/>
              </a:rPr>
              <a:t>技术架构：根据业务需求决定采用的技术及框架</a:t>
            </a:r>
            <a:r>
              <a:rPr lang="zh-CN" sz="3600" i="1" dirty="0">
                <a:solidFill>
                  <a:schemeClr val="accent1"/>
                </a:solidFill>
                <a:ea typeface="宋体" charset="0"/>
                <a:sym typeface="+mn-ea"/>
              </a:rPr>
              <a:t>；</a:t>
            </a:r>
            <a:endParaRPr i="1" dirty="0">
              <a:solidFill>
                <a:schemeClr val="accent1"/>
              </a:solidFill>
              <a:sym typeface="+mn-ea"/>
            </a:endParaRPr>
          </a:p>
          <a:p>
            <a:pPr>
              <a:buFont typeface="Arial" panose="020B0604020202090204" pitchFamily="34" charset="0"/>
            </a:pPr>
            <a:r>
              <a:rPr dirty="0">
                <a:solidFill>
                  <a:schemeClr val="bg1"/>
                </a:solidFill>
                <a:sym typeface="+mn-ea"/>
              </a:rPr>
              <a:t>DDD 的核心诉求就是能够让业务架构和系统架构形成绑定关系，从而当我们去响应业务变化调整业务架构时，系统架构的改变是随之自发的。</a:t>
            </a:r>
            <a:endParaRPr dirty="0">
              <a:solidFill>
                <a:schemeClr val="bg1"/>
              </a:solidFill>
              <a:sym typeface="+mn-ea"/>
            </a:endParaRPr>
          </a:p>
          <a:p>
            <a:pPr marL="571500" indent="-571500">
              <a:buFont typeface="Arial" panose="020B0604020202090204" pitchFamily="34" charset="0"/>
              <a:buChar char="•"/>
            </a:pPr>
            <a:r>
              <a:rPr sz="3600" i="1" dirty="0">
                <a:solidFill>
                  <a:schemeClr val="accent1"/>
                </a:solidFill>
                <a:sym typeface="+mn-ea"/>
              </a:rPr>
              <a:t>业务架构的梳理和系统架构的梳理是同步渐进的，其结果是划分出的业务上下文和系统模块结构是绑定的</a:t>
            </a:r>
            <a:r>
              <a:rPr lang="zh-CN" sz="3600" i="1" dirty="0">
                <a:solidFill>
                  <a:schemeClr val="accent1"/>
                </a:solidFill>
                <a:ea typeface="宋体" charset="0"/>
                <a:sym typeface="+mn-ea"/>
              </a:rPr>
              <a:t>；</a:t>
            </a:r>
            <a:endParaRPr lang="zh-CN" sz="3600" i="1" dirty="0">
              <a:solidFill>
                <a:schemeClr val="accent1"/>
              </a:solidFill>
              <a:ea typeface="宋体" charset="0"/>
              <a:sym typeface="+mn-ea"/>
            </a:endParaRPr>
          </a:p>
          <a:p>
            <a:pPr marL="571500" indent="-571500">
              <a:buFont typeface="Arial" panose="020B0604020202090204" pitchFamily="34" charset="0"/>
              <a:buChar char="•"/>
            </a:pPr>
            <a:r>
              <a:rPr sz="3600" i="1" dirty="0">
                <a:solidFill>
                  <a:schemeClr val="accent1"/>
                </a:solidFill>
                <a:sym typeface="+mn-ea"/>
              </a:rPr>
              <a:t>技术架构是解耦的，可以根据划分出来的业务上下文的系统架构选择最合适的实现技术</a:t>
            </a:r>
            <a:r>
              <a:rPr lang="zh-CN" sz="3600" i="1" dirty="0">
                <a:solidFill>
                  <a:schemeClr val="accent1"/>
                </a:solidFill>
                <a:ea typeface="宋体" charset="0"/>
                <a:sym typeface="+mn-ea"/>
              </a:rPr>
              <a:t>；</a:t>
            </a:r>
            <a:endParaRPr lang="zh-CN" sz="3600" i="1" dirty="0">
              <a:solidFill>
                <a:schemeClr val="accent1"/>
              </a:solidFill>
              <a:ea typeface="宋体" charset="0"/>
              <a:sym typeface="+mn-ea"/>
            </a:endParaRPr>
          </a:p>
          <a:p>
            <a:pPr>
              <a:buFont typeface="Arial" panose="020B0604020202090204" pitchFamily="34" charset="0"/>
            </a:pPr>
            <a:r>
              <a:rPr lang="zh-CN" dirty="0">
                <a:solidFill>
                  <a:schemeClr val="bg1"/>
                </a:solidFill>
                <a:ea typeface="宋体" charset="0"/>
                <a:sym typeface="+mn-ea"/>
              </a:rPr>
              <a:t>业务的变化是持续的，而每次业务架构变化必然牵动系统架构的变化。良好的领域架构绑定了业务和系统，让双方人员能够用统一语言交流。“演进式”设计–也明确了设计是一种持续的活动。</a:t>
            </a:r>
            <a:endParaRPr lang="zh-CN" dirty="0">
              <a:solidFill>
                <a:schemeClr val="bg1"/>
              </a:solidFill>
              <a:ea typeface="宋体" charset="0"/>
              <a:sym typeface="+mn-ea"/>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bg1"/>
                </a:solidFill>
              </a:rPr>
              <a:t>微服务和 </a:t>
            </a:r>
            <a:r>
              <a:rPr kumimoji="1" lang="en-US" altLang="zh-CN">
                <a:solidFill>
                  <a:schemeClr val="bg1"/>
                </a:solidFill>
              </a:rPr>
              <a:t>DDD</a:t>
            </a:r>
            <a:endParaRPr kumimoji="1" lang="zh-CN" altLang="en-US">
              <a:solidFill>
                <a:srgbClr val="17B2E9"/>
              </a:solidFill>
            </a:endParaRPr>
          </a:p>
          <a:p>
            <a:pPr marL="571500" indent="-571500">
              <a:buFont typeface="Arial" panose="020B0604020202090204" pitchFamily="34" charset="0"/>
              <a:buChar char="•"/>
            </a:pPr>
            <a:r>
              <a:rPr kumimoji="1" lang="zh-CN" altLang="en-US">
                <a:solidFill>
                  <a:schemeClr val="accent1"/>
                </a:solidFill>
              </a:rPr>
              <a:t>微服务拆分</a:t>
            </a:r>
            <a:endParaRPr kumimoji="1" lang="zh-CN" altLang="en-US">
              <a:solidFill>
                <a:schemeClr val="bg1"/>
              </a:solidFill>
            </a:endParaRPr>
          </a:p>
          <a:p>
            <a:pPr marL="571500" indent="-571500">
              <a:buFont typeface="Arial" panose="020B0604020202090204" pitchFamily="34" charset="0"/>
              <a:buChar char="•"/>
            </a:pPr>
            <a:r>
              <a:rPr kumimoji="1" lang="en-US" altLang="zh-CN">
                <a:solidFill>
                  <a:schemeClr val="bg1"/>
                </a:solidFill>
              </a:rPr>
              <a:t>DDD </a:t>
            </a:r>
            <a:r>
              <a:rPr kumimoji="1" lang="zh-CN" altLang="en-US">
                <a:solidFill>
                  <a:schemeClr val="bg1"/>
                </a:solidFill>
              </a:rPr>
              <a:t>落地</a:t>
            </a:r>
            <a:endParaRPr kumimoji="1" lang="zh-CN" altLang="en-US"/>
          </a:p>
          <a:p>
            <a:pPr marL="571500" indent="-571500">
              <a:buFont typeface="Arial" panose="020B0604020202090204" pitchFamily="34" charset="0"/>
              <a:buChar char="•"/>
            </a:pPr>
            <a:r>
              <a:rPr kumimoji="1" lang="en-US" altLang="zh-CN"/>
              <a:t>References</a:t>
            </a:r>
            <a:endParaRPr kumimoji="1" lang="en-US" altLang="zh-CN"/>
          </a:p>
        </p:txBody>
      </p:sp>
    </p:spTree>
  </p:cSld>
  <p:clrMapOvr>
    <a:masterClrMapping/>
  </p:clrMapOvr>
  <p:transition spd="med"/>
</p:sld>
</file>

<file path=ppt/theme/theme1.xml><?xml version="1.0" encoding="utf-8"?>
<a:theme xmlns:a="http://schemas.openxmlformats.org/drawingml/2006/main" name="W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5897</Words>
  <Application>WPS 表格</Application>
  <PresentationFormat>自定义</PresentationFormat>
  <Paragraphs>209</Paragraphs>
  <Slides>24</Slides>
  <Notes>21</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24</vt:i4>
      </vt:variant>
    </vt:vector>
  </HeadingPairs>
  <TitlesOfParts>
    <vt:vector size="45" baseType="lpstr">
      <vt:lpstr>Arial</vt:lpstr>
      <vt:lpstr>方正书宋_GBK</vt:lpstr>
      <vt:lpstr>Wingdings</vt:lpstr>
      <vt:lpstr>Helvetica Neue</vt:lpstr>
      <vt:lpstr>Helvetica Neue Medium</vt:lpstr>
      <vt:lpstr>Helvetica Neue Light</vt:lpstr>
      <vt:lpstr>Helvetica</vt:lpstr>
      <vt:lpstr>Alibaba PuHuiTi B</vt:lpstr>
      <vt:lpstr>苹方-简</vt:lpstr>
      <vt:lpstr>Helvetica Light</vt:lpstr>
      <vt:lpstr>Alibaba PuHuiTi R</vt:lpstr>
      <vt:lpstr>Alibaba PuHuiTi</vt:lpstr>
      <vt:lpstr>Alibaba PuHuiTi R</vt:lpstr>
      <vt:lpstr>Microsoft YaHei</vt:lpstr>
      <vt:lpstr>汉仪旗黑</vt:lpstr>
      <vt:lpstr>宋体</vt:lpstr>
      <vt:lpstr>汉仪书宋二KW</vt:lpstr>
      <vt:lpstr>Helvetica Oblique</vt:lpstr>
      <vt:lpstr>微软雅黑</vt:lpstr>
      <vt:lpstr>Arial Unicode MS</vt:lpstr>
      <vt:lpstr>White</vt:lpstr>
      <vt:lpstr>PowerPoint 演示文稿</vt:lpstr>
      <vt:lpstr>PowerPoint 演示文稿</vt:lpstr>
      <vt:lpstr>单体架构</vt:lpstr>
      <vt:lpstr>微服务起源</vt:lpstr>
      <vt:lpstr>微服务定义</vt:lpstr>
      <vt:lpstr>组件服务化</vt:lpstr>
      <vt:lpstr>去中心化</vt:lpstr>
      <vt:lpstr>DDD 分离复杂度</vt:lpstr>
      <vt:lpstr>PowerPoint 演示文稿</vt:lpstr>
      <vt:lpstr>Microservice 划分</vt:lpstr>
      <vt:lpstr>Microservice 划分</vt:lpstr>
      <vt:lpstr>Microservice 划分</vt:lpstr>
      <vt:lpstr>Microservice 划分</vt:lpstr>
      <vt:lpstr>微服务不足</vt:lpstr>
      <vt:lpstr>Microservice 安全演进</vt:lpstr>
      <vt:lpstr>PowerPoint 演示文稿</vt:lpstr>
      <vt:lpstr>Layered Architecture</vt:lpstr>
      <vt:lpstr>Service Application Project - v1</vt:lpstr>
      <vt:lpstr>整洁架构 &amp; 六边形架构</vt:lpstr>
      <vt:lpstr>Service Application Project - v2</vt:lpstr>
      <vt:lpstr>References</vt:lpstr>
      <vt:lpstr>References</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章节标题</dc:title>
  <dc:creator/>
  <cp:lastModifiedBy>terrysmao</cp:lastModifiedBy>
  <cp:revision>1660</cp:revision>
  <cp:lastPrinted>2022-02-21T08:14:04Z</cp:lastPrinted>
  <dcterms:created xsi:type="dcterms:W3CDTF">2022-02-21T08:14:04Z</dcterms:created>
  <dcterms:modified xsi:type="dcterms:W3CDTF">2022-02-21T08:14:04Z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2052-3.9.6.6441</vt:lpwstr>
  </property>
</Properties>
</file>