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290" r:id="rId5"/>
    <p:sldId id="305" r:id="rId6"/>
    <p:sldId id="296" r:id="rId7"/>
    <p:sldId id="306" r:id="rId8"/>
    <p:sldId id="307" r:id="rId9"/>
    <p:sldId id="308" r:id="rId10"/>
    <p:sldId id="309" r:id="rId11"/>
    <p:sldId id="310" r:id="rId12"/>
    <p:sldId id="311" r:id="rId13"/>
    <p:sldId id="315" r:id="rId14"/>
    <p:sldId id="312" r:id="rId15"/>
    <p:sldId id="313" r:id="rId16"/>
    <p:sldId id="314" r:id="rId17"/>
    <p:sldId id="316" r:id="rId18"/>
    <p:sldId id="317" r:id="rId19"/>
    <p:sldId id="303" r:id="rId20"/>
    <p:sldId id="294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FF5D00"/>
    <a:srgbClr val="FF6200"/>
    <a:srgbClr val="007ABF"/>
    <a:srgbClr val="00A2FF"/>
    <a:srgbClr val="FF6C00"/>
    <a:srgbClr val="6FFA82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1"/>
    <p:restoredTop sz="85145"/>
  </p:normalViewPr>
  <p:slideViewPr>
    <p:cSldViewPr snapToGrid="0" snapToObjects="1">
      <p:cViewPr varScale="1">
        <p:scale>
          <a:sx n="47" d="100"/>
          <a:sy n="47" d="100"/>
        </p:scale>
        <p:origin x="1264" y="248"/>
      </p:cViewPr>
      <p:guideLst/>
    </p:cSldViewPr>
  </p:slideViewPr>
  <p:outlineViewPr>
    <p:cViewPr>
      <p:scale>
        <a:sx n="33" d="100"/>
        <a:sy n="33" d="100"/>
      </p:scale>
      <p:origin x="0" y="-4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Repositories 应该搬迁至领域层，图中的领域层就不再依赖任何其他层次的组件或类，成为一个纯粹的领域模型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Repositories 应该搬迁至领域层，图中的领域层就不再依赖任何其他层次的组件或类，成为一个纯粹的领域模型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Repositories 应该搬迁至领域层，图中的领域层就不再依赖任何其他层次的组件或类，成为一个纯粹的领域模型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通常，一些Servcie会使用其他Servcie，导致了代码量和复杂性都增加。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通常，一些Servcie会使用其他Servcie，导致了代码量和复杂性都增加。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通常，一些Servcie会使用其他Servcie，导致了代码量和复杂性都增加。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Repositories 应该搬迁至领域层，图中的领域层就不再依赖任何其他层次的组件或类，成为一个纯粹的领域模型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Repositories 应该搬迁至领域层，图中的领域层就不再依赖任何其他层次的组件或类，成为一个纯粹的领域模型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Repositories 应该搬迁至领域层，图中的领域层就不再依赖任何其他层次的组件或类，成为一个纯粹的领域模型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Repositories 应该搬迁至领域层，图中的领域层就不再依赖任何其他层次的组件或类，成为一个纯粹的领域模型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项目符号 拷贝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770" y="548640"/>
            <a:ext cx="4483100" cy="12954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QCon +-2.jpg" descr="QCon +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1667"/>
            <a:ext cx="24386964" cy="1371433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1667"/>
            <a:ext cx="24386964" cy="137143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填写课程标题"/>
          <p:cNvSpPr txBox="1">
            <a:spLocks noGrp="1"/>
          </p:cNvSpPr>
          <p:nvPr>
            <p:ph type="ctrTitle"/>
          </p:nvPr>
        </p:nvSpPr>
        <p:spPr>
          <a:xfrm>
            <a:off x="1778000" y="4236849"/>
            <a:ext cx="20828000" cy="26211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600"/>
            </a:lvl1pPr>
          </a:lstStyle>
          <a:p>
            <a:r>
              <a:rPr lang="en-US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DDD </a:t>
            </a:r>
            <a:r>
              <a:rPr lang="zh-CN" altLang="en-US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战术设计</a:t>
            </a:r>
            <a:r>
              <a:rPr lang="en-US" altLang="zh-CN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- 01(Kratos)</a:t>
            </a:r>
            <a:endParaRPr lang="en-US" altLang="zh-CN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25" name="副标题 / 讲师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7376230"/>
            <a:ext cx="20828000" cy="15875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毛剑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/bilibili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基础架构部 负责人</a:t>
            </a:r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领域驱动设计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75" y="3267710"/>
            <a:ext cx="12911455" cy="10102850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sz="4800" b="0" dirty="0">
                <a:solidFill>
                  <a:schemeClr val="bg1"/>
                </a:solidFill>
                <a:latin typeface="Alibaba PuHuiTi R" pitchFamily="18" charset="-122"/>
                <a:cs typeface="Alibaba PuHuiTi R" pitchFamily="18" charset="-122"/>
              </a:rPr>
              <a:t>访问这些领域对象属于业务要素，而如何访问这些领域对象（如通过外部资源），则属于具体实现的技术要素。从编码角度看，领域对象实例的容身之处不过就是一种数据结构而已，区别仅在于存储的位置。领域驱动设计将管理这些对象的数据结构抽象为资源 Repository</a:t>
            </a: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宋体" charset="0"/>
                <a:cs typeface="Alibaba PuHuiTi R" pitchFamily="18" charset="-122"/>
              </a:rPr>
              <a:t>。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宋体" charset="0"/>
              <a:cs typeface="Alibaba PuHuiTi R" pitchFamily="18" charset="-122"/>
            </a:endParaRPr>
          </a:p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宋体" charset="0"/>
                <a:cs typeface="Alibaba PuHuiTi R" pitchFamily="18" charset="-122"/>
              </a:rPr>
              <a:t>通过这个抽象的资源库访问领域对象，自然就应该看作是一种领域行为。倘若资源库的实现为数据库，并通过数据库持久化的机制来实现领域对象的生命周期管理，则这个持久化行为就是技术因素。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宋体" charset="0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8800" y="2621915"/>
            <a:ext cx="9005570" cy="107486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领域驱动设计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75" y="3267710"/>
            <a:ext cx="11457305" cy="10102850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宋体" charset="0"/>
                <a:cs typeface="Alibaba PuHuiTi R" pitchFamily="18" charset="-122"/>
              </a:rPr>
              <a:t>接口层：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宋体" charset="0"/>
              <a:cs typeface="Alibaba PuHuiTi R" pitchFamily="18" charset="-122"/>
            </a:endParaRPr>
          </a:p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宋体" charset="0"/>
                <a:cs typeface="Alibaba PuHuiTi R" pitchFamily="18" charset="-122"/>
              </a:rPr>
              <a:t>它负责向用户显示信息和解释用户命令，完成前端界面逻辑。这里的用户不一定是使用用户界面的人，也可以是另一个计算机系统（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宋体" charset="0"/>
                <a:cs typeface="Alibaba PuHuiTi R" pitchFamily="18" charset="-122"/>
              </a:rPr>
              <a:t>API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宋体" charset="0"/>
                <a:cs typeface="Alibaba PuHuiTi R" pitchFamily="18" charset="-122"/>
              </a:rPr>
              <a:t>），即主动适配器。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宋体" charset="0"/>
              <a:cs typeface="Alibaba PuHuiTi R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3545" y="2054225"/>
            <a:ext cx="11095355" cy="110807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领域驱动设计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75" y="3267710"/>
            <a:ext cx="11457305" cy="10102850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宋体" charset="0"/>
                <a:cs typeface="Alibaba PuHuiTi R" pitchFamily="18" charset="-122"/>
              </a:rPr>
              <a:t>应用层：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宋体" charset="0"/>
              <a:cs typeface="Alibaba PuHuiTi R" pitchFamily="18" charset="-122"/>
            </a:endParaRPr>
          </a:p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宋体" charset="0"/>
                <a:cs typeface="Alibaba PuHuiTi R" pitchFamily="18" charset="-122"/>
              </a:rPr>
              <a:t>它是很薄的一层，负责展现层与领域层之间的协调，也是与其它系统应用层进行交互的必要渠道。它主要负责服务的组合、编排和转发，负责处理业务用例的执行顺序以及结果的拼装，拼装完领域服务后以粗粒度的服务通过 API 对外暴露。应用层除了定义应用服务之外，在这层还可以进行安全认证，权限校验，持久化事务控制或向其他系统发送基于事件的消息通知。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宋体" charset="0"/>
              <a:cs typeface="Alibaba PuHuiTi R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3545" y="2054225"/>
            <a:ext cx="11095355" cy="110807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领域驱动设计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75" y="3267710"/>
            <a:ext cx="11608435" cy="10102850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宋体" charset="0"/>
                <a:cs typeface="Alibaba PuHuiTi R" pitchFamily="18" charset="-122"/>
              </a:rPr>
              <a:t>领域层：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宋体" charset="0"/>
              <a:cs typeface="Alibaba PuHuiTi R" pitchFamily="18" charset="-122"/>
            </a:endParaRPr>
          </a:p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宋体" charset="0"/>
                <a:cs typeface="Alibaba PuHuiTi R" pitchFamily="18" charset="-122"/>
              </a:rPr>
              <a:t>它是业务软件的核心所在，包含了业务所涉及的领域对象（实体、值对象）、领域服务以及它们之间的关系，负责表达业务概念、业务状态信息以及业务规则，具体表现形式就是领域模型。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宋体" charset="0"/>
              <a:cs typeface="Alibaba PuHuiTi R" pitchFamily="18" charset="-122"/>
            </a:endParaRPr>
          </a:p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sz="4400" b="0" i="1" dirty="0">
                <a:solidFill>
                  <a:srgbClr val="FFC000"/>
                </a:solidFill>
                <a:latin typeface="Alibaba PuHuiTi R" pitchFamily="18" charset="-122"/>
                <a:ea typeface="宋体" charset="0"/>
                <a:cs typeface="Alibaba PuHuiTi R" pitchFamily="18" charset="-122"/>
              </a:rPr>
              <a:t>领域服务：当领域中，某个操作过程或转换过程不是实体或者值对象的指责时，我们便应该将操作放在一个单独的接口中，即领域服务。</a:t>
            </a:r>
            <a:endParaRPr lang="zh-CN" sz="4400" b="0" i="1" dirty="0">
              <a:solidFill>
                <a:srgbClr val="FFC000"/>
              </a:solidFill>
              <a:latin typeface="Alibaba PuHuiTi R" pitchFamily="18" charset="-122"/>
              <a:ea typeface="宋体" charset="0"/>
              <a:cs typeface="Alibaba PuHuiTi R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3545" y="2054225"/>
            <a:ext cx="11095355" cy="110807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领域驱动设计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75" y="3267710"/>
            <a:ext cx="11608435" cy="10102850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宋体" charset="0"/>
                <a:cs typeface="Alibaba PuHuiTi R" pitchFamily="18" charset="-122"/>
              </a:rPr>
              <a:t>基础设施层：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宋体" charset="0"/>
              <a:cs typeface="Alibaba PuHuiTi R" pitchFamily="18" charset="-122"/>
            </a:endParaRPr>
          </a:p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宋体" charset="0"/>
                <a:cs typeface="Alibaba PuHuiTi R" pitchFamily="18" charset="-122"/>
              </a:rPr>
              <a:t>一个系统的基础不仅仅限于对数据库的访问，还包括访问诸如网络、文件、消息队列或者其他硬件设施，因此本层更名为“基础设施层”是非常合理的。它向其他层提供通用的技术能力，为应用层传递消息，为领域层提供持久化机制（如数据库资源）等。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宋体" charset="0"/>
                <a:cs typeface="Alibaba PuHuiTi R" pitchFamily="18" charset="-122"/>
                <a:sym typeface="+mn-ea"/>
              </a:rPr>
              <a:t>即被动适配器。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宋体" charset="0"/>
              <a:cs typeface="Alibaba PuHuiTi R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23545" y="2054225"/>
            <a:ext cx="11095355" cy="110807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领域驱动设计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2335" y="2541270"/>
            <a:ext cx="17499330" cy="110147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525597" y="3890034"/>
            <a:ext cx="11669764" cy="796925"/>
          </a:xfrm>
          <a:prstGeom prst="rect">
            <a:avLst/>
          </a:prstGeom>
          <a:noFill/>
        </p:spPr>
        <p:txBody>
          <a:bodyPr wrap="square" lIns="0" tIns="91419" rIns="182837" bIns="91419">
            <a:spAutoFit/>
          </a:bodyPr>
          <a:lstStyle/>
          <a:p>
            <a:pPr algn="l"/>
            <a:r>
              <a:rPr lang="zh-CN" altLang="en-US" sz="40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贫血模型 </a:t>
            </a:r>
            <a:r>
              <a:rPr lang="en-US" altLang="zh-CN" sz="40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vs </a:t>
            </a:r>
            <a:r>
              <a:rPr lang="zh-CN" altLang="en-US" sz="40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领域模型</a:t>
            </a:r>
            <a:endParaRPr lang="zh-CN" altLang="en-US" sz="40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125868" y="3807137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endParaRPr lang="en-US" altLang="zh-CN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125868" y="5534846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endParaRPr lang="en-US" altLang="zh-CN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125868" y="7262238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FF93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endParaRPr lang="en-US" altLang="zh-CN" sz="4000" dirty="0">
              <a:solidFill>
                <a:srgbClr val="FF93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25597" y="7327094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lstStyle/>
          <a:p>
            <a:pPr algn="l"/>
            <a:r>
              <a:rPr lang="zh-CN" altLang="en-US" sz="4000" b="0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QA</a:t>
            </a:r>
            <a:endParaRPr lang="zh-CN" altLang="en-US" sz="4000" b="0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在此输入一级标题"/>
          <p:cNvSpPr txBox="1"/>
          <p:nvPr/>
        </p:nvSpPr>
        <p:spPr>
          <a:xfrm>
            <a:off x="1594066" y="1137780"/>
            <a:ext cx="5063604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r>
              <a:rPr lang="zh-CN" altLang="en-US" sz="66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Microsoft YaHei"/>
              </a:rPr>
              <a:t>目录</a:t>
            </a:r>
            <a:endParaRPr lang="zh-CN" altLang="en-US" sz="66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Microsoft YaHe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5597" y="5629802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p>
            <a:pPr algn="l"/>
            <a:r>
              <a:rPr lang="zh-CN" altLang="en-US" sz="40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领域驱动设计</a:t>
            </a:r>
            <a:endParaRPr lang="zh-CN" altLang="en-US" sz="40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在此输入一级标题"/>
          <p:cNvSpPr txBox="1"/>
          <p:nvPr/>
        </p:nvSpPr>
        <p:spPr>
          <a:xfrm>
            <a:off x="1285953" y="1316046"/>
            <a:ext cx="5063604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r>
              <a:rPr lang="en-US" altLang="zh-CN" sz="660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Microsoft YaHei"/>
              </a:rPr>
              <a:t>References</a:t>
            </a:r>
            <a:endParaRPr lang="en-US" altLang="zh-CN" sz="66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Microsoft YaHe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240" y="3267710"/>
            <a:ext cx="21941790" cy="3136265"/>
          </a:xfrm>
          <a:prstGeom prst="rect">
            <a:avLst/>
          </a:prstGeom>
          <a:noFill/>
        </p:spPr>
        <p:txBody>
          <a:bodyPr wrap="square" lIns="0" tIns="91419" rIns="182837" bIns="91419">
            <a:spAutoFit/>
          </a:bodyPr>
          <a:p>
            <a:pPr algn="l">
              <a:lnSpc>
                <a:spcPct val="200000"/>
              </a:lnSpc>
              <a:buFont typeface="Wingdings" panose="05000000000000000000" pitchFamily="2" charset="2"/>
            </a:pPr>
            <a:r>
              <a:rPr lang="en-US" altLang="zh-CN" sz="48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[1] https://www.jianshu.com/p/ae473acea7de</a:t>
            </a:r>
            <a:endParaRPr lang="en-US" altLang="zh-CN" sz="48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</a:pPr>
            <a:endParaRPr lang="en-US" altLang="zh-CN" sz="4800" b="0" dirty="0">
              <a:solidFill>
                <a:schemeClr val="tx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24872" y="4883100"/>
            <a:ext cx="12734255" cy="39497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0" b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Helvetica Neue" panose="02000503000000020004"/>
              </a:rPr>
              <a:t>THANKS</a:t>
            </a:r>
            <a:endParaRPr kumimoji="0" lang="zh-CN" altLang="en-US" sz="25000" b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Helvetica Neue" panose="02000503000000020004"/>
            </a:endParaRPr>
          </a:p>
        </p:txBody>
      </p:sp>
      <p:pic>
        <p:nvPicPr>
          <p:cNvPr id="5" name="图片 4" descr="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548" y="657360"/>
            <a:ext cx="4483100" cy="1295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525597" y="3890034"/>
            <a:ext cx="11669764" cy="796925"/>
          </a:xfrm>
          <a:prstGeom prst="rect">
            <a:avLst/>
          </a:prstGeom>
          <a:noFill/>
        </p:spPr>
        <p:txBody>
          <a:bodyPr wrap="square" lIns="0" tIns="91419" rIns="182837" bIns="91419">
            <a:spAutoFit/>
          </a:bodyPr>
          <a:lstStyle/>
          <a:p>
            <a:pPr algn="l"/>
            <a:r>
              <a:rPr lang="zh-CN" altLang="en-US" sz="4000" b="0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贫血模型 </a:t>
            </a:r>
            <a:r>
              <a:rPr lang="en-US" altLang="zh-CN" sz="4000" b="0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vs </a:t>
            </a:r>
            <a:r>
              <a:rPr lang="zh-CN" altLang="en-US" sz="4000" b="0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领域模型</a:t>
            </a:r>
            <a:endParaRPr lang="zh-CN" altLang="en-US" sz="4000" b="0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125868" y="3806502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FF93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endParaRPr lang="en-US" altLang="zh-CN" sz="4000" dirty="0">
              <a:solidFill>
                <a:srgbClr val="FF93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125868" y="5565961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125868" y="7262238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25597" y="7327094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lstStyle/>
          <a:p>
            <a:pPr algn="l"/>
            <a:r>
              <a:rPr lang="zh-CN" altLang="en-US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QA</a:t>
            </a:r>
            <a:endParaRPr lang="zh-CN" altLang="en-US" sz="40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在此输入一级标题"/>
          <p:cNvSpPr txBox="1"/>
          <p:nvPr/>
        </p:nvSpPr>
        <p:spPr>
          <a:xfrm>
            <a:off x="1594066" y="1137780"/>
            <a:ext cx="5063604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r>
              <a:rPr lang="zh-CN" altLang="en-US" sz="66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Microsoft YaHei"/>
              </a:rPr>
              <a:t>目录</a:t>
            </a:r>
            <a:endParaRPr lang="zh-CN" altLang="en-US" sz="66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Microsoft YaHe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5597" y="5660917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p>
            <a:pPr algn="l"/>
            <a:r>
              <a:rPr lang="zh-CN" altLang="en-US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领域驱动设计</a:t>
            </a:r>
            <a:endParaRPr lang="zh-CN" altLang="en-US" sz="4000" b="0" dirty="0">
              <a:solidFill>
                <a:schemeClr val="tx1">
                  <a:lumMod val="9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贫血模型 </a:t>
            </a:r>
            <a:r>
              <a:rPr lang="en-US" altLang="zh-CN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vs </a:t>
            </a:r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领域模型</a:t>
            </a:r>
            <a:endParaRPr lang="zh-CN" altLang="en-US" sz="66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Microsoft YaHe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6510" y="3267710"/>
            <a:ext cx="15644495" cy="10388600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为了管理庞大的资源种类和繁复的引用关系，人们自然而然的将做同样事情的代码放在了统一的地方。将不同职责的事物分类</a:t>
            </a: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宋体" charset="0"/>
                <a:cs typeface="Alibaba PuHuiTi R" pitchFamily="18" charset="-122"/>
              </a:rPr>
              <a:t>，</a:t>
            </a:r>
            <a:r>
              <a:rPr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将复杂的、庞大的问题分解、降级成可以解决的问题，然后分而治之。</a:t>
            </a:r>
            <a:endParaRPr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比如在实践中，展现部分的代码只负责将数据渲染出来，应用部分的代码只负责序列化／反序列化、组织并协调对业务服务的调用，数据访问层则负责屏蔽底层关系型数据库的差异，为上层提供数据。这就是层级架构的由来：上层的代码直接依赖于临近的下层，一般不对间接的下层产生依赖，层次之间通过精心设计的 API 来通信（依赖通常也是单向的）。</a:t>
            </a:r>
            <a:endParaRPr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31005" y="2433320"/>
            <a:ext cx="7023735" cy="103892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贫血模型 </a:t>
            </a:r>
            <a:r>
              <a:rPr lang="en-US" altLang="zh-CN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vs </a:t>
            </a:r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领域模型</a:t>
            </a:r>
            <a:endParaRPr lang="zh-CN" altLang="en-US" sz="66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Microsoft YaHe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6510" y="3267710"/>
            <a:ext cx="10869930" cy="8931275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贫血模型是指，其领域对象贫血的模型。在贫血模型中，领域对象仅用作数据载体，没有行为和业务逻辑，业务逻辑通常放在服务、utils 和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helper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程序等中。被持久化的类，我们称之为实体。它们在上图的图表中以字母 E 表示。这些实体实际上是数据库表的 Object-Oriented Representation。我们没有在它们内部实现任何业务逻辑。它们唯一的作用是被一些 ORM 映射到它们的数据库等价物。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88140" y="3450590"/>
            <a:ext cx="12379960" cy="87483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贫血模型 </a:t>
            </a:r>
            <a:r>
              <a:rPr lang="en-US" altLang="zh-CN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vs </a:t>
            </a:r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领域模型</a:t>
            </a:r>
            <a:endParaRPr lang="zh-CN" altLang="en-US" sz="66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Microsoft YaHe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75" y="3267710"/>
            <a:ext cx="12628880" cy="8931275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当我们的映射实体准备就绪时，下一步是创建用于读写它们的类。就是 DAO(数据访问对象)。通常，我们的每个实体都代表不同的业务用例，所以 DAO 类的数量与实体的数量相匹配。DAO 类只不过是用于检索和持久化实体的工具。在 DAO 之上的最后一层是我们实现的精髓 Service。典型的服务总是执行以下操作: 使用 DAO 加载实体，根据需求修改它们的状态并持久保存它们。Martin Fowler 将这种体系结构描述为一系列事务脚本。功能越复杂，加载和持久化之间的操作数量就越多。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4120" y="4375785"/>
            <a:ext cx="10229850" cy="67151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贫血模型 </a:t>
            </a:r>
            <a:r>
              <a:rPr lang="en-US" altLang="zh-CN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vs </a:t>
            </a:r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领域模型</a:t>
            </a:r>
            <a:endParaRPr lang="zh-CN" altLang="en-US" sz="66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Microsoft YaHe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75" y="3267710"/>
            <a:ext cx="12628880" cy="8931275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上面提到，这种传统的三成模式，会导致贫血模型。要避免贫血模型，就需要合理地将操作数据的行为分配给领域模型对象（Domain Model），即战术设计中的 Entity 与 Value Object，而不是放到三层模型中的 Service中。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68780" y="3562985"/>
            <a:ext cx="8950325" cy="94818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525597" y="3890034"/>
            <a:ext cx="11669764" cy="796925"/>
          </a:xfrm>
          <a:prstGeom prst="rect">
            <a:avLst/>
          </a:prstGeom>
          <a:noFill/>
        </p:spPr>
        <p:txBody>
          <a:bodyPr wrap="square" lIns="0" tIns="91419" rIns="182837" bIns="91419">
            <a:spAutoFit/>
          </a:bodyPr>
          <a:lstStyle/>
          <a:p>
            <a:pPr algn="l"/>
            <a:r>
              <a:rPr lang="zh-CN" altLang="en-US" sz="40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贫血模型 </a:t>
            </a:r>
            <a:r>
              <a:rPr lang="en-US" altLang="zh-CN" sz="40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vs </a:t>
            </a:r>
            <a:r>
              <a:rPr lang="zh-CN" altLang="en-US" sz="40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领域模型</a:t>
            </a:r>
            <a:endParaRPr lang="zh-CN" altLang="en-US" sz="40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125868" y="3807137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endParaRPr lang="en-US" altLang="zh-CN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125868" y="5534846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FF93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endParaRPr lang="en-US" altLang="zh-CN" sz="4000" dirty="0">
              <a:solidFill>
                <a:srgbClr val="FF93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125868" y="7262238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25597" y="7327094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lstStyle/>
          <a:p>
            <a:pPr algn="l"/>
            <a:r>
              <a:rPr lang="zh-CN" altLang="en-US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QA</a:t>
            </a:r>
            <a:endParaRPr lang="zh-CN" altLang="en-US" sz="40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在此输入一级标题"/>
          <p:cNvSpPr txBox="1"/>
          <p:nvPr/>
        </p:nvSpPr>
        <p:spPr>
          <a:xfrm>
            <a:off x="1594066" y="1137780"/>
            <a:ext cx="5063604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r>
              <a:rPr lang="zh-CN" altLang="en-US" sz="66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Microsoft YaHei"/>
              </a:rPr>
              <a:t>目录</a:t>
            </a:r>
            <a:endParaRPr lang="zh-CN" altLang="en-US" sz="66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Microsoft YaHe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5597" y="5629802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p>
            <a:pPr algn="l"/>
            <a:r>
              <a:rPr lang="zh-CN" altLang="en-US" sz="4000" b="0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领域驱动设计</a:t>
            </a:r>
            <a:endParaRPr lang="zh-CN" altLang="en-US" sz="4000" b="0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领域驱动设计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75" y="3267710"/>
            <a:ext cx="12628880" cy="10102850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将业务的行为合理的分配给了领域模型对象（Domain Model），这样可以避免贫血，同时又不会造成业务逻辑层太臃肿。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完一个系统，不可能一成不变，都是会不断的更新迭代的，因此需求会不断的更新和变化。仔细观察，我们会发现变化总是有迹可循的。其一，用户体验、操作习惯的变化，往往会导致系统界面展示的多变；其二，部署平台，组件切换的变化，往往会导致系统底层存储的多变。但总体来说，系统的核心领域逻辑基本上不会大变。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00885" y="2573020"/>
            <a:ext cx="8923655" cy="106025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领域驱动设计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75" y="3267710"/>
            <a:ext cx="12911455" cy="10102850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sz="4800" b="0" dirty="0">
                <a:solidFill>
                  <a:schemeClr val="bg1"/>
                </a:solidFill>
                <a:latin typeface="Alibaba PuHuiTi R" pitchFamily="18" charset="-122"/>
                <a:cs typeface="Alibaba PuHuiTi R" pitchFamily="18" charset="-122"/>
              </a:rPr>
              <a:t>访问这些领域对象属于业务要素，而如何访问这些领域对象（如通过外部资源），则属于具体实现的技术要素。从编码角度看，领域对象实例的容身之处不过就是一种数据结构而已，区别仅在于存储的位置。领域驱动设计将管理这些对象的数据结构抽象为资源 Repository</a:t>
            </a: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宋体" charset="0"/>
                <a:cs typeface="Alibaba PuHuiTi R" pitchFamily="18" charset="-122"/>
              </a:rPr>
              <a:t>。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宋体" charset="0"/>
              <a:cs typeface="Alibaba PuHuiTi R" pitchFamily="18" charset="-122"/>
            </a:endParaRPr>
          </a:p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宋体" charset="0"/>
                <a:cs typeface="Alibaba PuHuiTi R" pitchFamily="18" charset="-122"/>
              </a:rPr>
              <a:t>通过这个抽象的资源库访问领域对象，自然就应该看作是一种领域行为。倘若资源库的实现为数据库，并通过数据库持久化的机制来实现领域对象的生命周期管理，则这个持久化行为就是技术因素。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宋体" charset="0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8800" y="2621915"/>
            <a:ext cx="9005570" cy="107486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2226</Words>
  <Application>WPS 演示</Application>
  <PresentationFormat>自定义</PresentationFormat>
  <Paragraphs>108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Arial</vt:lpstr>
      <vt:lpstr>方正书宋_GBK</vt:lpstr>
      <vt:lpstr>Wingdings</vt:lpstr>
      <vt:lpstr>Helvetica Neue</vt:lpstr>
      <vt:lpstr>Helvetica Neue Medium</vt:lpstr>
      <vt:lpstr>Helvetica Neue Light</vt:lpstr>
      <vt:lpstr>Alibaba PuHuiTi M</vt:lpstr>
      <vt:lpstr>苹方-简</vt:lpstr>
      <vt:lpstr>Alibaba PuHuiTi R</vt:lpstr>
      <vt:lpstr>PingFang SC</vt:lpstr>
      <vt:lpstr>Microsoft YaHei</vt:lpstr>
      <vt:lpstr>宋体</vt:lpstr>
      <vt:lpstr>微软雅黑</vt:lpstr>
      <vt:lpstr>汉仪旗黑</vt:lpstr>
      <vt:lpstr>Arial Unicode MS</vt:lpstr>
      <vt:lpstr>汉仪书宋二KW</vt:lpstr>
      <vt:lpstr>White</vt:lpstr>
      <vt:lpstr>DDD 战术设计- 01(Kratos)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这里是标题～～</dc:title>
  <dc:creator/>
  <cp:lastModifiedBy>terrysmao</cp:lastModifiedBy>
  <cp:revision>138</cp:revision>
  <dcterms:created xsi:type="dcterms:W3CDTF">2021-12-29T09:47:38Z</dcterms:created>
  <dcterms:modified xsi:type="dcterms:W3CDTF">2021-12-29T09:47:38Z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