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6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71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7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022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0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3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2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507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8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9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6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0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60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68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0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1F9F28-B4B1-4D1A-9591-9EA06589331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35B430-22FF-40D0-A049-715BF962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2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0665-ADD6-45C5-95D5-D08703E98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BECKMANN REARRANGEMENT.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86020-4729-49BE-BAF1-2A44C889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Caron Sally Pereira and Abigail Fernandes Golias.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6609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D88BCFC-BE8A-40DA-80D7-F06D88B2538C}"/>
              </a:ext>
            </a:extLst>
          </p:cNvPr>
          <p:cNvSpPr txBox="1"/>
          <p:nvPr/>
        </p:nvSpPr>
        <p:spPr>
          <a:xfrm>
            <a:off x="1349407" y="976544"/>
            <a:ext cx="93570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Beckmann Rearrangement is a rearrangement type of reaction that rearranges a Ketoxime to a N-Substituted Amide with the help of an acidic reagent at high temperatures.</a:t>
            </a:r>
            <a:endParaRPr lang="en-IN" sz="3200" dirty="0"/>
          </a:p>
        </p:txBody>
      </p:sp>
      <p:pic>
        <p:nvPicPr>
          <p:cNvPr id="1026" name="Picture 2" descr="Beckmann Rearrangement: Definition, Examples, and Mechanism">
            <a:extLst>
              <a:ext uri="{FF2B5EF4-FFF2-40B4-BE49-F238E27FC236}">
                <a16:creationId xmlns:a16="http://schemas.microsoft.com/office/drawing/2014/main" id="{39722948-440A-43EA-A807-82BF47CA1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8" b="16390"/>
          <a:stretch/>
        </p:blipFill>
        <p:spPr bwMode="auto">
          <a:xfrm>
            <a:off x="2433360" y="3213716"/>
            <a:ext cx="5863425" cy="177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5DCA97-66B1-495B-B175-AC9A0C79A0B3}"/>
              </a:ext>
            </a:extLst>
          </p:cNvPr>
          <p:cNvSpPr txBox="1"/>
          <p:nvPr/>
        </p:nvSpPr>
        <p:spPr>
          <a:xfrm>
            <a:off x="2779589" y="4989250"/>
            <a:ext cx="617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Ketoxime                                             N-Substituted Amide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78931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ckmann Rearrangement: Definition, Examples, and Mechanism">
            <a:extLst>
              <a:ext uri="{FF2B5EF4-FFF2-40B4-BE49-F238E27FC236}">
                <a16:creationId xmlns:a16="http://schemas.microsoft.com/office/drawing/2014/main" id="{63187204-3729-4250-836A-D92444BED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" b="16846"/>
          <a:stretch/>
        </p:blipFill>
        <p:spPr bwMode="auto">
          <a:xfrm>
            <a:off x="3570743" y="909630"/>
            <a:ext cx="4914391" cy="136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66D218-0484-4E3A-8084-602DBF19CEF7}"/>
              </a:ext>
            </a:extLst>
          </p:cNvPr>
          <p:cNvSpPr txBox="1"/>
          <p:nvPr/>
        </p:nvSpPr>
        <p:spPr>
          <a:xfrm>
            <a:off x="772357" y="1003177"/>
            <a:ext cx="245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KETOXIME</a:t>
            </a:r>
            <a:r>
              <a:rPr lang="en-US" dirty="0"/>
              <a:t> 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C3C730-3556-4279-BF83-9D24700C6160}"/>
              </a:ext>
            </a:extLst>
          </p:cNvPr>
          <p:cNvCxnSpPr>
            <a:cxnSpLocks/>
          </p:cNvCxnSpPr>
          <p:nvPr/>
        </p:nvCxnSpPr>
        <p:spPr>
          <a:xfrm>
            <a:off x="6027939" y="2716567"/>
            <a:ext cx="0" cy="329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67129C-FDD4-4515-8EDE-4A403E7D2478}"/>
              </a:ext>
            </a:extLst>
          </p:cNvPr>
          <p:cNvSpPr txBox="1"/>
          <p:nvPr/>
        </p:nvSpPr>
        <p:spPr>
          <a:xfrm>
            <a:off x="1047565" y="1464816"/>
            <a:ext cx="2450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ketoxime is an organic compound formed by the reaction of ketone with hydroxylamine.</a:t>
            </a:r>
            <a:endParaRPr lang="en-IN" dirty="0"/>
          </a:p>
        </p:txBody>
      </p:sp>
      <p:pic>
        <p:nvPicPr>
          <p:cNvPr id="2052" name="Picture 4" descr="Oxime - Wikipedia">
            <a:extLst>
              <a:ext uri="{FF2B5EF4-FFF2-40B4-BE49-F238E27FC236}">
                <a16:creationId xmlns:a16="http://schemas.microsoft.com/office/drawing/2014/main" id="{24F07FAE-ABE6-403C-BFCE-59EA10F3C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6" r="465" b="24774"/>
          <a:stretch/>
        </p:blipFill>
        <p:spPr bwMode="auto">
          <a:xfrm>
            <a:off x="1293180" y="1936835"/>
            <a:ext cx="979503" cy="86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fference Between Ketone and Ester | Difference Between">
            <a:extLst>
              <a:ext uri="{FF2B5EF4-FFF2-40B4-BE49-F238E27FC236}">
                <a16:creationId xmlns:a16="http://schemas.microsoft.com/office/drawing/2014/main" id="{9211CA7F-D9E1-4BA4-8CA9-D99F7836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95" y="4285759"/>
            <a:ext cx="712676" cy="62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F91141-712D-4246-A3E7-C40E6BE75BE0}"/>
              </a:ext>
            </a:extLst>
          </p:cNvPr>
          <p:cNvSpPr txBox="1"/>
          <p:nvPr/>
        </p:nvSpPr>
        <p:spPr>
          <a:xfrm>
            <a:off x="1935332" y="4492101"/>
            <a:ext cx="2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pic>
        <p:nvPicPr>
          <p:cNvPr id="2058" name="Picture 10" descr="Hydroxylamine Hydrochloride at Rs 550/kilogram | Kalbadevi | Mumbai| ID:  4060523162">
            <a:extLst>
              <a:ext uri="{FF2B5EF4-FFF2-40B4-BE49-F238E27FC236}">
                <a16:creationId xmlns:a16="http://schemas.microsoft.com/office/drawing/2014/main" id="{F97DF985-4236-40D2-BD52-0A241F13B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6" y="4138063"/>
            <a:ext cx="1077407" cy="107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xime - Wikipedia">
            <a:extLst>
              <a:ext uri="{FF2B5EF4-FFF2-40B4-BE49-F238E27FC236}">
                <a16:creationId xmlns:a16="http://schemas.microsoft.com/office/drawing/2014/main" id="{0EF9AAE3-3479-4C7B-91FE-442726FE0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83" b="26314"/>
          <a:stretch/>
        </p:blipFill>
        <p:spPr bwMode="auto">
          <a:xfrm>
            <a:off x="4166048" y="4192479"/>
            <a:ext cx="886153" cy="8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2DFA0B-AA64-40F3-A8B8-23D0B43F4155}"/>
              </a:ext>
            </a:extLst>
          </p:cNvPr>
          <p:cNvCxnSpPr>
            <a:stCxn id="2058" idx="3"/>
          </p:cNvCxnSpPr>
          <p:nvPr/>
        </p:nvCxnSpPr>
        <p:spPr>
          <a:xfrm flipV="1">
            <a:off x="3363393" y="4676766"/>
            <a:ext cx="622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885872-BC40-4C8B-9205-8E086C2FA789}"/>
              </a:ext>
            </a:extLst>
          </p:cNvPr>
          <p:cNvSpPr txBox="1"/>
          <p:nvPr/>
        </p:nvSpPr>
        <p:spPr>
          <a:xfrm>
            <a:off x="1068515" y="5101390"/>
            <a:ext cx="96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ketone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776814-3107-472A-AB0E-7EC25708369E}"/>
              </a:ext>
            </a:extLst>
          </p:cNvPr>
          <p:cNvSpPr txBox="1"/>
          <p:nvPr/>
        </p:nvSpPr>
        <p:spPr>
          <a:xfrm>
            <a:off x="2175032" y="5101390"/>
            <a:ext cx="181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hydroxylamine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31EA00-A53B-4DA7-B5B6-1BE28FA8B3A4}"/>
              </a:ext>
            </a:extLst>
          </p:cNvPr>
          <p:cNvSpPr txBox="1"/>
          <p:nvPr/>
        </p:nvSpPr>
        <p:spPr>
          <a:xfrm>
            <a:off x="4051411" y="5101390"/>
            <a:ext cx="105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ketoxime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377B58-1024-4666-B5F1-4E27A1D3ACB5}"/>
              </a:ext>
            </a:extLst>
          </p:cNvPr>
          <p:cNvSpPr txBox="1"/>
          <p:nvPr/>
        </p:nvSpPr>
        <p:spPr>
          <a:xfrm>
            <a:off x="9008869" y="772344"/>
            <a:ext cx="2106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N-Substituted</a:t>
            </a:r>
            <a:r>
              <a:rPr lang="en-US" dirty="0"/>
              <a:t> </a:t>
            </a:r>
            <a:r>
              <a:rPr lang="en-US" b="1" dirty="0"/>
              <a:t>AMIDE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Structure:</a:t>
            </a:r>
            <a:endParaRPr lang="en-IN" dirty="0"/>
          </a:p>
        </p:txBody>
      </p:sp>
      <p:pic>
        <p:nvPicPr>
          <p:cNvPr id="2062" name="Picture 14" descr="10 Difference Between Amine And Amide (With Structure) - Viva Differences">
            <a:extLst>
              <a:ext uri="{FF2B5EF4-FFF2-40B4-BE49-F238E27FC236}">
                <a16:creationId xmlns:a16="http://schemas.microsoft.com/office/drawing/2014/main" id="{C1EA1C57-C2B3-47AE-BF4E-E2D63E004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869" y="2249672"/>
            <a:ext cx="1010828" cy="9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23B2B35-3E77-4437-A2EC-39A75E316F73}"/>
              </a:ext>
            </a:extLst>
          </p:cNvPr>
          <p:cNvSpPr txBox="1"/>
          <p:nvPr/>
        </p:nvSpPr>
        <p:spPr>
          <a:xfrm>
            <a:off x="6487845" y="3272213"/>
            <a:ext cx="3574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N-substituted Amide is an organic compound having functional group as : -CONHR’</a:t>
            </a:r>
          </a:p>
          <a:p>
            <a:r>
              <a:rPr lang="en-US" dirty="0" err="1"/>
              <a:t>i.e</a:t>
            </a:r>
            <a:r>
              <a:rPr lang="en-US" dirty="0"/>
              <a:t>, </a:t>
            </a:r>
            <a:endParaRPr lang="en-IN" dirty="0"/>
          </a:p>
        </p:txBody>
      </p:sp>
      <p:pic>
        <p:nvPicPr>
          <p:cNvPr id="35" name="Picture 14" descr="10 Difference Between Amine And Amide (With Structure) - Viva Differences">
            <a:extLst>
              <a:ext uri="{FF2B5EF4-FFF2-40B4-BE49-F238E27FC236}">
                <a16:creationId xmlns:a16="http://schemas.microsoft.com/office/drawing/2014/main" id="{92EEA85A-2270-4D2A-B915-5B4886BB5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02"/>
          <a:stretch/>
        </p:blipFill>
        <p:spPr bwMode="auto">
          <a:xfrm>
            <a:off x="7892010" y="4357101"/>
            <a:ext cx="1152664" cy="136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0DE9554-E179-47E6-817F-A3FE0793C95B}"/>
              </a:ext>
            </a:extLst>
          </p:cNvPr>
          <p:cNvSpPr/>
          <p:nvPr/>
        </p:nvSpPr>
        <p:spPr>
          <a:xfrm>
            <a:off x="3240354" y="772344"/>
            <a:ext cx="5388741" cy="185629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DEB927-259F-4B10-826C-D4BBEB1C0FC1}"/>
              </a:ext>
            </a:extLst>
          </p:cNvPr>
          <p:cNvSpPr txBox="1"/>
          <p:nvPr/>
        </p:nvSpPr>
        <p:spPr>
          <a:xfrm>
            <a:off x="3462466" y="2206338"/>
            <a:ext cx="540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Ketoxime                                     N-Substituted Amide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45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92BD2-342C-4E9B-BDF1-A9D0953940B2}"/>
              </a:ext>
            </a:extLst>
          </p:cNvPr>
          <p:cNvSpPr txBox="1"/>
          <p:nvPr/>
        </p:nvSpPr>
        <p:spPr>
          <a:xfrm>
            <a:off x="3870664" y="923278"/>
            <a:ext cx="432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</a:t>
            </a:r>
            <a:r>
              <a:rPr lang="en-US" sz="3600" b="1" dirty="0"/>
              <a:t>MECHANISM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9B3E3-A97E-4A06-A671-2FE2DAD0DB82}"/>
              </a:ext>
            </a:extLst>
          </p:cNvPr>
          <p:cNvSpPr txBox="1"/>
          <p:nvPr/>
        </p:nvSpPr>
        <p:spPr>
          <a:xfrm>
            <a:off x="763480" y="1569609"/>
            <a:ext cx="924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The Beckmann Rearrangement takes place in the following steps: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DC292-4274-4A4D-B71F-A10283F5F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6544" r="6163" b="9191"/>
          <a:stretch/>
        </p:blipFill>
        <p:spPr>
          <a:xfrm>
            <a:off x="2472429" y="2031274"/>
            <a:ext cx="7119893" cy="39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58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CDA8A-4C9C-45C5-BD57-FEFBBB947776}"/>
              </a:ext>
            </a:extLst>
          </p:cNvPr>
          <p:cNvSpPr txBox="1"/>
          <p:nvPr/>
        </p:nvSpPr>
        <p:spPr>
          <a:xfrm>
            <a:off x="1251751" y="1225118"/>
            <a:ext cx="4208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example:</a:t>
            </a:r>
            <a:endParaRPr lang="en-IN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5F500-81C7-4112-9A3D-30414A41F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0" t="7272" r="8371" b="16760"/>
          <a:stretch/>
        </p:blipFill>
        <p:spPr>
          <a:xfrm>
            <a:off x="1994994" y="1809893"/>
            <a:ext cx="8202011" cy="3409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2B9A4-62F1-42DF-8D64-E56FC7B1803A}"/>
              </a:ext>
            </a:extLst>
          </p:cNvPr>
          <p:cNvSpPr txBox="1"/>
          <p:nvPr/>
        </p:nvSpPr>
        <p:spPr>
          <a:xfrm>
            <a:off x="2139518" y="5218918"/>
            <a:ext cx="855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Conversion of Acetophenone Oxime to N-Phenylacetamide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0502464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10BB6B-64F0-4039-81ED-51BBE9B5F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4784" r="2354" b="14160"/>
          <a:stretch/>
        </p:blipFill>
        <p:spPr>
          <a:xfrm>
            <a:off x="1473692" y="1586883"/>
            <a:ext cx="6800295" cy="4295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4DCF5C-523A-49E7-9E0A-9D8EE6B69800}"/>
              </a:ext>
            </a:extLst>
          </p:cNvPr>
          <p:cNvSpPr txBox="1"/>
          <p:nvPr/>
        </p:nvSpPr>
        <p:spPr>
          <a:xfrm>
            <a:off x="1615736" y="1056443"/>
            <a:ext cx="388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Mechanism of the example: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11604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43A8D3-F6A4-4DE8-812C-E80898EB93DA}"/>
              </a:ext>
            </a:extLst>
          </p:cNvPr>
          <p:cNvSpPr txBox="1"/>
          <p:nvPr/>
        </p:nvSpPr>
        <p:spPr>
          <a:xfrm>
            <a:off x="1207362" y="1242874"/>
            <a:ext cx="98275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APPLICATIONS: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It is used in the production of raw material for Nylon 6.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It is used in the manufacture of Drug Paracetamol. </a:t>
            </a:r>
            <a:endParaRPr lang="en-US" sz="2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8B9A2B-3BFC-4B9E-912D-2D8E8CEA8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67" y="2703582"/>
            <a:ext cx="2778711" cy="103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87E3E0C-6E58-4118-AA00-8E36B21E9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665" y="4351417"/>
            <a:ext cx="2719213" cy="146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596E408-58E9-4AAB-A3B1-D6B47AC26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689" y="4069828"/>
            <a:ext cx="2494310" cy="181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67270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18EF0D0DCC604C8933F6E899499C43" ma:contentTypeVersion="10" ma:contentTypeDescription="Create a new document." ma:contentTypeScope="" ma:versionID="6a2454722b0ece024f2110314dc720c7">
  <xsd:schema xmlns:xsd="http://www.w3.org/2001/XMLSchema" xmlns:xs="http://www.w3.org/2001/XMLSchema" xmlns:p="http://schemas.microsoft.com/office/2006/metadata/properties" xmlns:ns2="58c637c8-3303-4e21-82e8-8e214d8a51e9" xmlns:ns3="c2287c95-01eb-4f1e-bcc6-8254d4da34a0" targetNamespace="http://schemas.microsoft.com/office/2006/metadata/properties" ma:root="true" ma:fieldsID="0c33b7e215042268f8ae539fbe587caf" ns2:_="" ns3:_="">
    <xsd:import namespace="58c637c8-3303-4e21-82e8-8e214d8a51e9"/>
    <xsd:import namespace="c2287c95-01eb-4f1e-bcc6-8254d4da34a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637c8-3303-4e21-82e8-8e214d8a5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87c95-01eb-4f1e-bcc6-8254d4da34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5A8F3-EA92-4575-A4B0-751C439C2815}"/>
</file>

<file path=customXml/itemProps2.xml><?xml version="1.0" encoding="utf-8"?>
<ds:datastoreItem xmlns:ds="http://schemas.openxmlformats.org/officeDocument/2006/customXml" ds:itemID="{860A1E63-31A5-48AB-BB6D-A4E5822AAE94}"/>
</file>

<file path=customXml/itemProps3.xml><?xml version="1.0" encoding="utf-8"?>
<ds:datastoreItem xmlns:ds="http://schemas.openxmlformats.org/officeDocument/2006/customXml" ds:itemID="{B1E20F3B-8B8A-4778-A45E-EB34C5EA17FC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192</TotalTime>
  <Words>143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BECKMANN REARRANGEMENT.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BECKMANN REARRANGEMENT.</dc:title>
  <dc:creator>muriel1126@gmail.com</dc:creator>
  <cp:lastModifiedBy>muriel1126@gmail.com</cp:lastModifiedBy>
  <cp:revision>19</cp:revision>
  <dcterms:created xsi:type="dcterms:W3CDTF">2022-01-27T13:05:45Z</dcterms:created>
  <dcterms:modified xsi:type="dcterms:W3CDTF">2022-01-27T19:49:35Z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0x0101008118EF0D0DCC604C8933F6E899499C43</vt:lpwstr>
  </property>
</Properties>
</file>