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E2B58-E038-4DAC-9A45-F7F9D96B9236}" v="722" dt="2022-01-28T05:41:31.626"/>
    <p1510:client id="{97BECB24-6189-4119-B113-9283A76E17BF}" v="246" dt="2022-01-28T05:51:07.116"/>
    <p1510:client id="{F3F3D1E7-408D-4961-8A72-D9A483C0C64C}" v="28" dt="2022-01-31T02:52:34.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Reimer-Tiemann </a:t>
            </a:r>
            <a:br>
              <a:rPr lang="en-US"/>
            </a:br>
            <a:r>
              <a:rPr lang="en-US"/>
              <a:t>Reaction</a:t>
            </a:r>
          </a:p>
        </p:txBody>
      </p:sp>
      <p:sp>
        <p:nvSpPr>
          <p:cNvPr id="3" name="Subtitle 2"/>
          <p:cNvSpPr>
            <a:spLocks noGrp="1"/>
          </p:cNvSpPr>
          <p:nvPr>
            <p:ph type="subTitle" idx="1"/>
          </p:nvPr>
        </p:nvSpPr>
        <p:spPr>
          <a:xfrm>
            <a:off x="2417780" y="3531204"/>
            <a:ext cx="8637072" cy="1656114"/>
          </a:xfrm>
        </p:spPr>
        <p:txBody>
          <a:bodyPr vert="horz" lIns="91440" tIns="91440" rIns="91440" bIns="91440" rtlCol="0" anchor="t">
            <a:normAutofit/>
          </a:bodyPr>
          <a:lstStyle/>
          <a:p>
            <a:r>
              <a:rPr lang="en-US"/>
              <a:t>Macario </a:t>
            </a:r>
            <a:r>
              <a:rPr lang="en-US" err="1"/>
              <a:t>ELton</a:t>
            </a:r>
            <a:r>
              <a:rPr lang="en-US"/>
              <a:t> Fernandes</a:t>
            </a:r>
          </a:p>
          <a:p>
            <a:r>
              <a:rPr lang="en-US"/>
              <a:t>FE Computers – Division A</a:t>
            </a:r>
          </a:p>
          <a:p>
            <a:r>
              <a:rPr lang="en-US"/>
              <a:t>Roll Number : 38</a:t>
            </a:r>
          </a:p>
          <a:p>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AD11-9899-44BC-8597-2ADFF6D74519}"/>
              </a:ext>
            </a:extLst>
          </p:cNvPr>
          <p:cNvSpPr>
            <a:spLocks noGrp="1"/>
          </p:cNvSpPr>
          <p:nvPr>
            <p:ph type="title"/>
          </p:nvPr>
        </p:nvSpPr>
        <p:spPr/>
        <p:txBody>
          <a:bodyPr/>
          <a:lstStyle/>
          <a:p>
            <a:r>
              <a:rPr lang="en-US"/>
              <a:t>What is the </a:t>
            </a:r>
            <a:r>
              <a:rPr lang="en-US" err="1"/>
              <a:t>reimer-tiemann</a:t>
            </a:r>
            <a:r>
              <a:rPr lang="en-US"/>
              <a:t> reaction ?</a:t>
            </a:r>
          </a:p>
        </p:txBody>
      </p:sp>
      <p:sp>
        <p:nvSpPr>
          <p:cNvPr id="3" name="Content Placeholder 2">
            <a:extLst>
              <a:ext uri="{FF2B5EF4-FFF2-40B4-BE49-F238E27FC236}">
                <a16:creationId xmlns:a16="http://schemas.microsoft.com/office/drawing/2014/main" id="{4BC229B0-F461-4044-9F8A-BF81645B1A1D}"/>
              </a:ext>
            </a:extLst>
          </p:cNvPr>
          <p:cNvSpPr>
            <a:spLocks noGrp="1"/>
          </p:cNvSpPr>
          <p:nvPr>
            <p:ph idx="1"/>
          </p:nvPr>
        </p:nvSpPr>
        <p:spPr/>
        <p:txBody>
          <a:bodyPr/>
          <a:lstStyle/>
          <a:p>
            <a:r>
              <a:rPr lang="en-US">
                <a:ea typeface="+mn-lt"/>
                <a:cs typeface="+mn-lt"/>
              </a:rPr>
              <a:t>Reimer Tiemann reaction is a type of substitution reaction, named after chemists Karl Reimer and Ferdinand Tiemann. The reaction is used for the ortho-formylation of C</a:t>
            </a:r>
            <a:r>
              <a:rPr lang="en-US" baseline="-25000">
                <a:ea typeface="+mn-lt"/>
                <a:cs typeface="+mn-lt"/>
              </a:rPr>
              <a:t>6</a:t>
            </a:r>
            <a:r>
              <a:rPr lang="en-US">
                <a:ea typeface="+mn-lt"/>
                <a:cs typeface="+mn-lt"/>
              </a:rPr>
              <a:t>H</a:t>
            </a:r>
            <a:r>
              <a:rPr lang="en-US" baseline="-25000">
                <a:ea typeface="+mn-lt"/>
                <a:cs typeface="+mn-lt"/>
              </a:rPr>
              <a:t>5</a:t>
            </a:r>
            <a:r>
              <a:rPr lang="en-US">
                <a:ea typeface="+mn-lt"/>
                <a:cs typeface="+mn-lt"/>
              </a:rPr>
              <a:t>OH (phenols). [In chemistry, a formylation reaction is a </a:t>
            </a:r>
            <a:r>
              <a:rPr lang="en-US" b="1">
                <a:ea typeface="+mn-lt"/>
                <a:cs typeface="+mn-lt"/>
              </a:rPr>
              <a:t>class of addition reaction</a:t>
            </a:r>
            <a:r>
              <a:rPr lang="en-US">
                <a:ea typeface="+mn-lt"/>
                <a:cs typeface="+mn-lt"/>
              </a:rPr>
              <a:t>, in which a formyl group is added to a substituent to give an aldehyde.]</a:t>
            </a:r>
          </a:p>
        </p:txBody>
      </p:sp>
    </p:spTree>
    <p:extLst>
      <p:ext uri="{BB962C8B-B14F-4D97-AF65-F5344CB8AC3E}">
        <p14:creationId xmlns:p14="http://schemas.microsoft.com/office/powerpoint/2010/main" val="310392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1D9D-3419-4992-B914-FB0267D61BB2}"/>
              </a:ext>
            </a:extLst>
          </p:cNvPr>
          <p:cNvSpPr>
            <a:spLocks noGrp="1"/>
          </p:cNvSpPr>
          <p:nvPr>
            <p:ph type="title"/>
          </p:nvPr>
        </p:nvSpPr>
        <p:spPr/>
        <p:txBody>
          <a:bodyPr/>
          <a:lstStyle/>
          <a:p>
            <a:r>
              <a:rPr lang="en-US"/>
              <a:t>Example of </a:t>
            </a:r>
            <a:r>
              <a:rPr lang="en-US" err="1"/>
              <a:t>reimer</a:t>
            </a:r>
            <a:r>
              <a:rPr lang="en-US"/>
              <a:t>-Tiemann </a:t>
            </a:r>
            <a:br>
              <a:rPr lang="en-US"/>
            </a:br>
            <a:r>
              <a:rPr lang="en-US"/>
              <a:t>reaction</a:t>
            </a:r>
          </a:p>
        </p:txBody>
      </p:sp>
      <p:sp>
        <p:nvSpPr>
          <p:cNvPr id="3" name="Content Placeholder 2">
            <a:extLst>
              <a:ext uri="{FF2B5EF4-FFF2-40B4-BE49-F238E27FC236}">
                <a16:creationId xmlns:a16="http://schemas.microsoft.com/office/drawing/2014/main" id="{35B0EDC3-1D26-48D9-B733-7D741D1F0FDF}"/>
              </a:ext>
            </a:extLst>
          </p:cNvPr>
          <p:cNvSpPr>
            <a:spLocks noGrp="1"/>
          </p:cNvSpPr>
          <p:nvPr>
            <p:ph idx="1"/>
          </p:nvPr>
        </p:nvSpPr>
        <p:spPr/>
        <p:txBody>
          <a:bodyPr/>
          <a:lstStyle/>
          <a:p>
            <a:r>
              <a:rPr lang="en-US">
                <a:ea typeface="+mn-lt"/>
                <a:cs typeface="+mn-lt"/>
              </a:rPr>
              <a:t>When phenols i.e. C</a:t>
            </a:r>
            <a:r>
              <a:rPr lang="en-US" baseline="-25000">
                <a:ea typeface="+mn-lt"/>
                <a:cs typeface="+mn-lt"/>
              </a:rPr>
              <a:t>6</a:t>
            </a:r>
            <a:r>
              <a:rPr lang="en-US">
                <a:ea typeface="+mn-lt"/>
                <a:cs typeface="+mn-lt"/>
              </a:rPr>
              <a:t>H</a:t>
            </a:r>
            <a:r>
              <a:rPr lang="en-US" baseline="-25000">
                <a:ea typeface="+mn-lt"/>
                <a:cs typeface="+mn-lt"/>
              </a:rPr>
              <a:t>5</a:t>
            </a:r>
            <a:r>
              <a:rPr lang="en-US">
                <a:ea typeface="+mn-lt"/>
                <a:cs typeface="+mn-lt"/>
              </a:rPr>
              <a:t>OH is treated with CHCl</a:t>
            </a:r>
            <a:r>
              <a:rPr lang="en-US" baseline="-25000">
                <a:ea typeface="+mn-lt"/>
                <a:cs typeface="+mn-lt"/>
              </a:rPr>
              <a:t>3</a:t>
            </a:r>
            <a:r>
              <a:rPr lang="en-US">
                <a:ea typeface="+mn-lt"/>
                <a:cs typeface="+mn-lt"/>
              </a:rPr>
              <a:t> (chloroform) in the presence of NaOH (sodium hydroxide), an aldehyde group (-CHO) is introduced at the ortho position </a:t>
            </a:r>
            <a:r>
              <a:rPr lang="en-US"/>
              <a:t>of the phenolic group and salicylaldehyde </a:t>
            </a:r>
            <a:r>
              <a:rPr lang="en-US">
                <a:ea typeface="+mn-lt"/>
                <a:cs typeface="+mn-lt"/>
              </a:rPr>
              <a:t>(o-hydroxybenzaldehyde</a:t>
            </a:r>
            <a:r>
              <a:rPr lang="en-US"/>
              <a:t>)</a:t>
            </a:r>
            <a:r>
              <a:rPr lang="en-US" b="1"/>
              <a:t> </a:t>
            </a:r>
            <a:r>
              <a:rPr lang="en-US"/>
              <a:t>is formed.</a:t>
            </a:r>
            <a:r>
              <a:rPr lang="en-US" b="1"/>
              <a:t> </a:t>
            </a:r>
            <a:r>
              <a:rPr lang="en-US"/>
              <a:t>This reaction is called the Reimer-Tiemann reaction.</a:t>
            </a:r>
          </a:p>
          <a:p>
            <a:endParaRPr lang="en-US"/>
          </a:p>
        </p:txBody>
      </p:sp>
      <p:pic>
        <p:nvPicPr>
          <p:cNvPr id="4" name="Picture 4">
            <a:extLst>
              <a:ext uri="{FF2B5EF4-FFF2-40B4-BE49-F238E27FC236}">
                <a16:creationId xmlns:a16="http://schemas.microsoft.com/office/drawing/2014/main" id="{B5B0B021-6F51-48BD-B387-0A45ED3374AB}"/>
              </a:ext>
            </a:extLst>
          </p:cNvPr>
          <p:cNvPicPr>
            <a:picLocks noChangeAspect="1"/>
          </p:cNvPicPr>
          <p:nvPr/>
        </p:nvPicPr>
        <p:blipFill>
          <a:blip r:embed="rId2"/>
          <a:stretch>
            <a:fillRect/>
          </a:stretch>
        </p:blipFill>
        <p:spPr>
          <a:xfrm>
            <a:off x="1770346" y="3657707"/>
            <a:ext cx="5269282" cy="1379733"/>
          </a:xfrm>
          <a:prstGeom prst="rect">
            <a:avLst/>
          </a:prstGeom>
        </p:spPr>
      </p:pic>
    </p:spTree>
    <p:extLst>
      <p:ext uri="{BB962C8B-B14F-4D97-AF65-F5344CB8AC3E}">
        <p14:creationId xmlns:p14="http://schemas.microsoft.com/office/powerpoint/2010/main" val="277743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5544-4EA6-491A-834B-F5BE478ABB6C}"/>
              </a:ext>
            </a:extLst>
          </p:cNvPr>
          <p:cNvSpPr>
            <a:spLocks noGrp="1"/>
          </p:cNvSpPr>
          <p:nvPr>
            <p:ph type="title"/>
          </p:nvPr>
        </p:nvSpPr>
        <p:spPr/>
        <p:txBody>
          <a:bodyPr/>
          <a:lstStyle/>
          <a:p>
            <a:r>
              <a:rPr lang="en-US"/>
              <a:t>More about the reaction :</a:t>
            </a:r>
          </a:p>
        </p:txBody>
      </p:sp>
      <p:sp>
        <p:nvSpPr>
          <p:cNvPr id="3" name="Content Placeholder 2">
            <a:extLst>
              <a:ext uri="{FF2B5EF4-FFF2-40B4-BE49-F238E27FC236}">
                <a16:creationId xmlns:a16="http://schemas.microsoft.com/office/drawing/2014/main" id="{43D76D99-AD23-4256-9736-0EFEE891AFD3}"/>
              </a:ext>
            </a:extLst>
          </p:cNvPr>
          <p:cNvSpPr>
            <a:spLocks noGrp="1"/>
          </p:cNvSpPr>
          <p:nvPr>
            <p:ph idx="1"/>
          </p:nvPr>
        </p:nvSpPr>
        <p:spPr>
          <a:xfrm>
            <a:off x="1451579" y="2015732"/>
            <a:ext cx="9603275" cy="3982969"/>
          </a:xfrm>
        </p:spPr>
        <p:txBody>
          <a:bodyPr>
            <a:normAutofit/>
          </a:bodyPr>
          <a:lstStyle/>
          <a:p>
            <a:r>
              <a:rPr lang="en-US" dirty="0">
                <a:ea typeface="+mn-lt"/>
                <a:cs typeface="+mn-lt"/>
              </a:rPr>
              <a:t>Since hydroxides are not readily soluble in chloroform, a biphasic solvent system is employed to carry out the reaction. This biphasic solvent system can consist of an aqueous hydroxide solution with an organic phase that contains the chloroform.</a:t>
            </a:r>
            <a:endParaRPr lang="en-US" dirty="0"/>
          </a:p>
          <a:p>
            <a:r>
              <a:rPr lang="en-US" dirty="0">
                <a:ea typeface="+mn-lt"/>
                <a:cs typeface="+mn-lt"/>
              </a:rPr>
              <a:t>These two reagents that are separated are brought together for the reaction to occur. Techniques to bring these two reagents together include – rapid mixing, phase-transfer catalysts or the use of an emulsifying agent.</a:t>
            </a:r>
            <a:endParaRPr lang="en-US" dirty="0"/>
          </a:p>
          <a:p>
            <a:r>
              <a:rPr lang="en-US" dirty="0">
                <a:ea typeface="+mn-lt"/>
                <a:cs typeface="+mn-lt"/>
              </a:rPr>
              <a:t>The reaction needs heat to initiate the process. However, once the reaction is begun, it can prove to be highly exothermic and further increase the reaction rate. This is the reason why the Reimer Tiemann reaction is prone to thermal runaways.</a:t>
            </a:r>
          </a:p>
          <a:p>
            <a:endParaRPr lang="en-US"/>
          </a:p>
        </p:txBody>
      </p:sp>
    </p:spTree>
    <p:extLst>
      <p:ext uri="{BB962C8B-B14F-4D97-AF65-F5344CB8AC3E}">
        <p14:creationId xmlns:p14="http://schemas.microsoft.com/office/powerpoint/2010/main" val="118329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675-07C3-47E2-9291-408A222714EB}"/>
              </a:ext>
            </a:extLst>
          </p:cNvPr>
          <p:cNvSpPr>
            <a:spLocks noGrp="1"/>
          </p:cNvSpPr>
          <p:nvPr>
            <p:ph type="title"/>
          </p:nvPr>
        </p:nvSpPr>
        <p:spPr/>
        <p:txBody>
          <a:bodyPr/>
          <a:lstStyle/>
          <a:p>
            <a:r>
              <a:rPr lang="en-US"/>
              <a:t>Mechanism of Reimer-Tiemann </a:t>
            </a:r>
            <a:br>
              <a:rPr lang="en-US"/>
            </a:br>
            <a:r>
              <a:rPr lang="en-US"/>
              <a:t>Reaction</a:t>
            </a:r>
          </a:p>
        </p:txBody>
      </p:sp>
      <p:sp>
        <p:nvSpPr>
          <p:cNvPr id="3" name="Content Placeholder 2">
            <a:extLst>
              <a:ext uri="{FF2B5EF4-FFF2-40B4-BE49-F238E27FC236}">
                <a16:creationId xmlns:a16="http://schemas.microsoft.com/office/drawing/2014/main" id="{B6613F1F-F3DC-4449-BF9D-1E000A254D1B}"/>
              </a:ext>
            </a:extLst>
          </p:cNvPr>
          <p:cNvSpPr>
            <a:spLocks noGrp="1"/>
          </p:cNvSpPr>
          <p:nvPr>
            <p:ph idx="1"/>
          </p:nvPr>
        </p:nvSpPr>
        <p:spPr>
          <a:xfrm>
            <a:off x="1451579" y="2015732"/>
            <a:ext cx="6764042" cy="4035160"/>
          </a:xfrm>
        </p:spPr>
        <p:txBody>
          <a:bodyPr>
            <a:normAutofit fontScale="85000" lnSpcReduction="20000"/>
          </a:bodyPr>
          <a:lstStyle/>
          <a:p>
            <a:r>
              <a:rPr lang="en-US" dirty="0">
                <a:ea typeface="+mn-lt"/>
                <a:cs typeface="+mn-lt"/>
              </a:rPr>
              <a:t>The mechanism of the Reimer Tiemann reaction begins with the deprotonation of chloroform by a strong base to form a chloroform carbanion. This chloroform carbanion quickly undergoes alpha elimination and gives rise to dichlorocarbene – the principle reactive species for this reaction.</a:t>
            </a:r>
          </a:p>
          <a:p>
            <a:r>
              <a:rPr lang="en-US" dirty="0">
                <a:ea typeface="+mn-lt"/>
                <a:cs typeface="+mn-lt"/>
              </a:rPr>
              <a:t>Chloroform (1) is deprotonated by strong base (normally hydroxide) to form chloroform</a:t>
            </a:r>
            <a:br>
              <a:rPr lang="en-US" dirty="0">
                <a:ea typeface="+mn-lt"/>
                <a:cs typeface="+mn-lt"/>
              </a:rPr>
            </a:br>
            <a:r>
              <a:rPr lang="en-US" dirty="0">
                <a:ea typeface="+mn-lt"/>
                <a:cs typeface="+mn-lt"/>
              </a:rPr>
              <a:t>carbanion (2) which will quickly alpha eliminate to give </a:t>
            </a:r>
            <a:r>
              <a:rPr lang="en-US" dirty="0" err="1">
                <a:ea typeface="+mn-lt"/>
                <a:cs typeface="+mn-lt"/>
              </a:rPr>
              <a:t>dicholorocarbene</a:t>
            </a:r>
            <a:r>
              <a:rPr lang="en-US" dirty="0">
                <a:ea typeface="+mn-lt"/>
                <a:cs typeface="+mn-lt"/>
              </a:rPr>
              <a:t> (3)</a:t>
            </a:r>
          </a:p>
          <a:p>
            <a:r>
              <a:rPr lang="en-US" dirty="0">
                <a:ea typeface="+mn-lt"/>
                <a:cs typeface="+mn-lt"/>
              </a:rPr>
              <a:t>This is the principle reactive species. The hydroxide will also deprotonate the phenol (4)</a:t>
            </a:r>
            <a:br>
              <a:rPr lang="en-US" dirty="0">
                <a:ea typeface="+mn-lt"/>
                <a:cs typeface="+mn-lt"/>
              </a:rPr>
            </a:br>
            <a:r>
              <a:rPr lang="en-US" dirty="0">
                <a:ea typeface="+mn-lt"/>
                <a:cs typeface="+mn-lt"/>
              </a:rPr>
              <a:t>to give a negatively charged phenolate (5). The negative charge is </a:t>
            </a:r>
            <a:r>
              <a:rPr lang="en-US" dirty="0" err="1">
                <a:ea typeface="+mn-lt"/>
                <a:cs typeface="+mn-lt"/>
              </a:rPr>
              <a:t>delocalised</a:t>
            </a:r>
            <a:r>
              <a:rPr lang="en-US" dirty="0">
                <a:ea typeface="+mn-lt"/>
                <a:cs typeface="+mn-lt"/>
              </a:rPr>
              <a:t> into the aromatic ring, making it more nucleophilic and increases its ortho selectivity</a:t>
            </a:r>
          </a:p>
        </p:txBody>
      </p:sp>
      <p:pic>
        <p:nvPicPr>
          <p:cNvPr id="5" name="Picture 5" descr="Diagram, schematic&#10;&#10;Description automatically generated">
            <a:extLst>
              <a:ext uri="{FF2B5EF4-FFF2-40B4-BE49-F238E27FC236}">
                <a16:creationId xmlns:a16="http://schemas.microsoft.com/office/drawing/2014/main" id="{C5034F11-3502-4F87-BFA9-A602A7CB1C07}"/>
              </a:ext>
            </a:extLst>
          </p:cNvPr>
          <p:cNvPicPr>
            <a:picLocks noChangeAspect="1"/>
          </p:cNvPicPr>
          <p:nvPr/>
        </p:nvPicPr>
        <p:blipFill>
          <a:blip r:embed="rId2"/>
          <a:stretch>
            <a:fillRect/>
          </a:stretch>
        </p:blipFill>
        <p:spPr>
          <a:xfrm>
            <a:off x="8221248" y="1972741"/>
            <a:ext cx="3901858" cy="4081613"/>
          </a:xfrm>
          <a:prstGeom prst="rect">
            <a:avLst/>
          </a:prstGeom>
        </p:spPr>
      </p:pic>
    </p:spTree>
    <p:extLst>
      <p:ext uri="{BB962C8B-B14F-4D97-AF65-F5344CB8AC3E}">
        <p14:creationId xmlns:p14="http://schemas.microsoft.com/office/powerpoint/2010/main" val="226065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5778-BCBC-4EF0-BA77-0DB0C66D0ABF}"/>
              </a:ext>
            </a:extLst>
          </p:cNvPr>
          <p:cNvSpPr>
            <a:spLocks noGrp="1"/>
          </p:cNvSpPr>
          <p:nvPr>
            <p:ph type="title"/>
          </p:nvPr>
        </p:nvSpPr>
        <p:spPr/>
        <p:txBody>
          <a:bodyPr/>
          <a:lstStyle/>
          <a:p>
            <a:r>
              <a:rPr lang="en-US"/>
              <a:t>Mechanism of Reimer-</a:t>
            </a:r>
            <a:r>
              <a:rPr lang="en-US" err="1"/>
              <a:t>tiemann</a:t>
            </a:r>
            <a:br>
              <a:rPr lang="en-US"/>
            </a:br>
            <a:r>
              <a:rPr lang="en-US"/>
              <a:t>reaction</a:t>
            </a:r>
          </a:p>
        </p:txBody>
      </p:sp>
      <p:sp>
        <p:nvSpPr>
          <p:cNvPr id="3" name="Content Placeholder 2">
            <a:extLst>
              <a:ext uri="{FF2B5EF4-FFF2-40B4-BE49-F238E27FC236}">
                <a16:creationId xmlns:a16="http://schemas.microsoft.com/office/drawing/2014/main" id="{3BE809DB-3CD1-4C4C-92C3-A151D732B968}"/>
              </a:ext>
            </a:extLst>
          </p:cNvPr>
          <p:cNvSpPr>
            <a:spLocks noGrp="1"/>
          </p:cNvSpPr>
          <p:nvPr>
            <p:ph idx="1"/>
          </p:nvPr>
        </p:nvSpPr>
        <p:spPr>
          <a:xfrm>
            <a:off x="1451579" y="2015732"/>
            <a:ext cx="4843250" cy="3945418"/>
          </a:xfrm>
        </p:spPr>
        <p:txBody>
          <a:bodyPr>
            <a:normAutofit fontScale="85000" lnSpcReduction="10000"/>
          </a:bodyPr>
          <a:lstStyle/>
          <a:p>
            <a:r>
              <a:rPr lang="en-US" dirty="0"/>
              <a:t>Nucleophilic attack of the dichlorocarbene from the ortho position gives an intermediate </a:t>
            </a:r>
            <a:r>
              <a:rPr lang="en-US" dirty="0" err="1"/>
              <a:t>dichloromethyl</a:t>
            </a:r>
            <a:r>
              <a:rPr lang="en-US" dirty="0"/>
              <a:t> substituted phenol (7). After basic hydrolysis, the desired product (9) is formed.</a:t>
            </a:r>
          </a:p>
          <a:p>
            <a:r>
              <a:rPr lang="en-US" dirty="0">
                <a:ea typeface="+mn-lt"/>
                <a:cs typeface="+mn-lt"/>
              </a:rPr>
              <a:t>Thus, the given phenol is converted into an ortho-hydroxy benzaldehyde using chloroform, a base and acid workup. It can be noted that the carbene is highly electron-deficient due to the electron-withdrawing nature of its two chlorine groups. This is why it is strongly attracted to the phenoxide which is rich in electrons. The interaction </a:t>
            </a:r>
            <a:r>
              <a:rPr lang="en-US" dirty="0" err="1">
                <a:ea typeface="+mn-lt"/>
                <a:cs typeface="+mn-lt"/>
              </a:rPr>
              <a:t>favours</a:t>
            </a:r>
            <a:r>
              <a:rPr lang="en-US" dirty="0">
                <a:ea typeface="+mn-lt"/>
                <a:cs typeface="+mn-lt"/>
              </a:rPr>
              <a:t> ortho-formylation of a selective nature.</a:t>
            </a:r>
            <a:endParaRPr lang="en-US" dirty="0"/>
          </a:p>
        </p:txBody>
      </p:sp>
      <p:pic>
        <p:nvPicPr>
          <p:cNvPr id="4" name="Picture 4" descr="Diagram, schematic&#10;&#10;Description automatically generated">
            <a:extLst>
              <a:ext uri="{FF2B5EF4-FFF2-40B4-BE49-F238E27FC236}">
                <a16:creationId xmlns:a16="http://schemas.microsoft.com/office/drawing/2014/main" id="{B7DEF4F7-A0D3-4C18-8BE0-3C1AEB0D1887}"/>
              </a:ext>
            </a:extLst>
          </p:cNvPr>
          <p:cNvPicPr>
            <a:picLocks noChangeAspect="1"/>
          </p:cNvPicPr>
          <p:nvPr/>
        </p:nvPicPr>
        <p:blipFill>
          <a:blip r:embed="rId2"/>
          <a:stretch>
            <a:fillRect/>
          </a:stretch>
        </p:blipFill>
        <p:spPr>
          <a:xfrm>
            <a:off x="6357257" y="2102808"/>
            <a:ext cx="5227528" cy="3845746"/>
          </a:xfrm>
          <a:prstGeom prst="rect">
            <a:avLst/>
          </a:prstGeom>
        </p:spPr>
      </p:pic>
    </p:spTree>
    <p:extLst>
      <p:ext uri="{BB962C8B-B14F-4D97-AF65-F5344CB8AC3E}">
        <p14:creationId xmlns:p14="http://schemas.microsoft.com/office/powerpoint/2010/main" val="189163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16B3-168B-4044-B272-9E818A10D071}"/>
              </a:ext>
            </a:extLst>
          </p:cNvPr>
          <p:cNvSpPr>
            <a:spLocks noGrp="1"/>
          </p:cNvSpPr>
          <p:nvPr>
            <p:ph type="title"/>
          </p:nvPr>
        </p:nvSpPr>
        <p:spPr/>
        <p:txBody>
          <a:bodyPr/>
          <a:lstStyle/>
          <a:p>
            <a:r>
              <a:rPr lang="en-US"/>
              <a:t>More about the </a:t>
            </a:r>
            <a:br>
              <a:rPr lang="en-US"/>
            </a:br>
            <a:r>
              <a:rPr lang="en-US"/>
              <a:t>reaction</a:t>
            </a:r>
          </a:p>
        </p:txBody>
      </p:sp>
      <p:sp>
        <p:nvSpPr>
          <p:cNvPr id="5" name="Content Placeholder 4">
            <a:extLst>
              <a:ext uri="{FF2B5EF4-FFF2-40B4-BE49-F238E27FC236}">
                <a16:creationId xmlns:a16="http://schemas.microsoft.com/office/drawing/2014/main" id="{AE29F677-0630-486A-AA6C-921C9F595A13}"/>
              </a:ext>
            </a:extLst>
          </p:cNvPr>
          <p:cNvSpPr>
            <a:spLocks noGrp="1"/>
          </p:cNvSpPr>
          <p:nvPr>
            <p:ph idx="1"/>
          </p:nvPr>
        </p:nvSpPr>
        <p:spPr>
          <a:xfrm>
            <a:off x="1451579" y="2015732"/>
            <a:ext cx="9123111" cy="4004794"/>
          </a:xfrm>
        </p:spPr>
        <p:txBody>
          <a:bodyPr>
            <a:normAutofit/>
          </a:bodyPr>
          <a:lstStyle/>
          <a:p>
            <a:r>
              <a:rPr lang="en-US">
                <a:ea typeface="+mn-lt"/>
                <a:cs typeface="+mn-lt"/>
              </a:rPr>
              <a:t>The direct formylation of aromatic compounds can be accomplished by various methods such as the Gattermann reaction, Gattermann-Koch Reaction, </a:t>
            </a:r>
            <a:r>
              <a:rPr lang="en-US" err="1">
                <a:ea typeface="+mn-lt"/>
                <a:cs typeface="+mn-lt"/>
              </a:rPr>
              <a:t>Vilsmeier</a:t>
            </a:r>
            <a:r>
              <a:rPr lang="en-US">
                <a:ea typeface="+mn-lt"/>
                <a:cs typeface="+mn-lt"/>
              </a:rPr>
              <a:t>-Haack Reaction, or Duff Reaction; however, in terms of ease and safety of operations, the Reimer–Tiemann reaction is often the most advantageous route chosen in chemical synthesis. Of the reactions mentioned before, the Reimer–Tiemann reaction is the only route not requiring acidic and/or anhydrous conditions. Additionally the Gattermann-Koch reaction is not applicable to phenol substrates. </a:t>
            </a:r>
          </a:p>
          <a:p>
            <a:r>
              <a:rPr lang="en-US">
                <a:ea typeface="+mn-lt"/>
                <a:cs typeface="+mn-lt"/>
              </a:rPr>
              <a:t>The Reimer–Tiemann reaction can be altered to yield phenolic acid by substituting the chloroform with carbon tetrachloride. For instance, the altered reaction with phenol would yield salicylic acid rather than the expected product, salicylaldehyde. </a:t>
            </a:r>
            <a:endParaRPr lang="en-US"/>
          </a:p>
        </p:txBody>
      </p:sp>
      <p:pic>
        <p:nvPicPr>
          <p:cNvPr id="3" name="Picture 3">
            <a:extLst>
              <a:ext uri="{FF2B5EF4-FFF2-40B4-BE49-F238E27FC236}">
                <a16:creationId xmlns:a16="http://schemas.microsoft.com/office/drawing/2014/main" id="{F083B6E0-5B02-4E3F-8FF5-F8FF8A06AC4F}"/>
              </a:ext>
            </a:extLst>
          </p:cNvPr>
          <p:cNvPicPr>
            <a:picLocks noChangeAspect="1"/>
          </p:cNvPicPr>
          <p:nvPr/>
        </p:nvPicPr>
        <p:blipFill>
          <a:blip r:embed="rId2"/>
          <a:stretch>
            <a:fillRect/>
          </a:stretch>
        </p:blipFill>
        <p:spPr>
          <a:xfrm>
            <a:off x="10413304" y="4593316"/>
            <a:ext cx="1281830" cy="1220408"/>
          </a:xfrm>
          <a:prstGeom prst="rect">
            <a:avLst/>
          </a:prstGeom>
        </p:spPr>
      </p:pic>
    </p:spTree>
    <p:extLst>
      <p:ext uri="{BB962C8B-B14F-4D97-AF65-F5344CB8AC3E}">
        <p14:creationId xmlns:p14="http://schemas.microsoft.com/office/powerpoint/2010/main" val="303055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4F88-6020-4428-872F-0896F885CDE2}"/>
              </a:ext>
            </a:extLst>
          </p:cNvPr>
          <p:cNvSpPr>
            <a:spLocks noGrp="1"/>
          </p:cNvSpPr>
          <p:nvPr>
            <p:ph type="title"/>
          </p:nvPr>
        </p:nvSpPr>
        <p:spPr/>
        <p:txBody>
          <a:bodyPr/>
          <a:lstStyle/>
          <a:p>
            <a:r>
              <a:rPr lang="en-US"/>
              <a:t>                               Thank You !</a:t>
            </a:r>
          </a:p>
        </p:txBody>
      </p:sp>
      <p:sp>
        <p:nvSpPr>
          <p:cNvPr id="3" name="Content Placeholder 2">
            <a:extLst>
              <a:ext uri="{FF2B5EF4-FFF2-40B4-BE49-F238E27FC236}">
                <a16:creationId xmlns:a16="http://schemas.microsoft.com/office/drawing/2014/main" id="{6FD8203E-09E5-448D-95C8-BB36EA05F370}"/>
              </a:ext>
            </a:extLst>
          </p:cNvPr>
          <p:cNvSpPr>
            <a:spLocks noGrp="1"/>
          </p:cNvSpPr>
          <p:nvPr>
            <p:ph idx="1"/>
          </p:nvPr>
        </p:nvSpPr>
        <p:spPr/>
        <p:txBody>
          <a:bodyPr>
            <a:normAutofit/>
          </a:bodyPr>
          <a:lstStyle/>
          <a:p>
            <a:pPr algn="ctr"/>
            <a:r>
              <a:rPr lang="en-US" sz="4000"/>
              <a:t>Have a great day !</a:t>
            </a:r>
          </a:p>
        </p:txBody>
      </p:sp>
    </p:spTree>
    <p:extLst>
      <p:ext uri="{BB962C8B-B14F-4D97-AF65-F5344CB8AC3E}">
        <p14:creationId xmlns:p14="http://schemas.microsoft.com/office/powerpoint/2010/main" val="3376006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18EF0D0DCC604C8933F6E899499C43" ma:contentTypeVersion="10" ma:contentTypeDescription="Create a new document." ma:contentTypeScope="" ma:versionID="6a2454722b0ece024f2110314dc720c7">
  <xsd:schema xmlns:xsd="http://www.w3.org/2001/XMLSchema" xmlns:xs="http://www.w3.org/2001/XMLSchema" xmlns:p="http://schemas.microsoft.com/office/2006/metadata/properties" xmlns:ns2="58c637c8-3303-4e21-82e8-8e214d8a51e9" xmlns:ns3="c2287c95-01eb-4f1e-bcc6-8254d4da34a0" targetNamespace="http://schemas.microsoft.com/office/2006/metadata/properties" ma:root="true" ma:fieldsID="0c33b7e215042268f8ae539fbe587caf" ns2:_="" ns3:_="">
    <xsd:import namespace="58c637c8-3303-4e21-82e8-8e214d8a51e9"/>
    <xsd:import namespace="c2287c95-01eb-4f1e-bcc6-8254d4da34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637c8-3303-4e21-82e8-8e214d8a5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287c95-01eb-4f1e-bcc6-8254d4da34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22E28-69C2-43A2-A26E-D7F7E7F0C833}"/>
</file>

<file path=customXml/itemProps2.xml><?xml version="1.0" encoding="utf-8"?>
<ds:datastoreItem xmlns:ds="http://schemas.openxmlformats.org/officeDocument/2006/customXml" ds:itemID="{7BE4D141-A2DD-469C-9DD6-160D198B7AA2}"/>
</file>

<file path=customXml/itemProps3.xml><?xml version="1.0" encoding="utf-8"?>
<ds:datastoreItem xmlns:ds="http://schemas.openxmlformats.org/officeDocument/2006/customXml" ds:itemID="{892A3B14-8F20-4A0E-B477-3B705745E294}"/>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Reimer-Tiemann  Reaction</vt:lpstr>
      <vt:lpstr>What is the reimer-tiemann reaction ?</vt:lpstr>
      <vt:lpstr>Example of reimer-Tiemann  reaction</vt:lpstr>
      <vt:lpstr>More about the reaction :</vt:lpstr>
      <vt:lpstr>Mechanism of Reimer-Tiemann  Reaction</vt:lpstr>
      <vt:lpstr>Mechanism of Reimer-tiemann reaction</vt:lpstr>
      <vt:lpstr>More about the  reaction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2022-01-28T05:00:39Z</dcterms:created>
  <dcterms:modified xsi:type="dcterms:W3CDTF">2022-01-31T02:56:11Z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0x0101008118EF0D0DCC604C8933F6E899499C43</vt:lpwstr>
  </property>
</Properties>
</file>