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0" r:id="rId9"/>
    <p:sldId id="266" r:id="rId10"/>
    <p:sldId id="267" r:id="rId11"/>
    <p:sldId id="268" r:id="rId12"/>
    <p:sldId id="269" r:id="rId13"/>
    <p:sldId id="272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03934-0183-4458-B550-17919C747251}" v="2" dt="2022-01-31T15:11:32.546"/>
    <p1510:client id="{358AD43D-5158-4605-875C-AE98E2DFC8B4}" v="2" dt="2022-01-31T15:13:1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jvinodnaik" userId="S::virajvinodnaik@pccegoa.onmicrosoft.com::bada5e08-458b-4f98-9203-64d1c8d9e7d0" providerId="AD" clId="Web-{2C103934-0183-4458-B550-17919C747251}"/>
    <pc:docChg chg="modSld">
      <pc:chgData name="virajvinodnaik" userId="S::virajvinodnaik@pccegoa.onmicrosoft.com::bada5e08-458b-4f98-9203-64d1c8d9e7d0" providerId="AD" clId="Web-{2C103934-0183-4458-B550-17919C747251}" dt="2022-01-31T15:11:32.546" v="1" actId="1076"/>
      <pc:docMkLst>
        <pc:docMk/>
      </pc:docMkLst>
      <pc:sldChg chg="modSp">
        <pc:chgData name="virajvinodnaik" userId="S::virajvinodnaik@pccegoa.onmicrosoft.com::bada5e08-458b-4f98-9203-64d1c8d9e7d0" providerId="AD" clId="Web-{2C103934-0183-4458-B550-17919C747251}" dt="2022-01-31T15:11:32.546" v="1" actId="1076"/>
        <pc:sldMkLst>
          <pc:docMk/>
          <pc:sldMk cId="1006414430" sldId="266"/>
        </pc:sldMkLst>
        <pc:picChg chg="mod">
          <ac:chgData name="virajvinodnaik" userId="S::virajvinodnaik@pccegoa.onmicrosoft.com::bada5e08-458b-4f98-9203-64d1c8d9e7d0" providerId="AD" clId="Web-{2C103934-0183-4458-B550-17919C747251}" dt="2022-01-31T15:11:32.546" v="1" actId="1076"/>
          <ac:picMkLst>
            <pc:docMk/>
            <pc:sldMk cId="1006414430" sldId="266"/>
            <ac:picMk id="13" creationId="{00000000-0000-0000-0000-000000000000}"/>
          </ac:picMkLst>
        </pc:picChg>
      </pc:sldChg>
    </pc:docChg>
  </pc:docChgLst>
  <pc:docChgLst>
    <pc:chgData name="virajvinodnaik" userId="S::virajvinodnaik@pccegoa.onmicrosoft.com::bada5e08-458b-4f98-9203-64d1c8d9e7d0" providerId="AD" clId="Web-{358AD43D-5158-4605-875C-AE98E2DFC8B4}"/>
    <pc:docChg chg="modSld">
      <pc:chgData name="virajvinodnaik" userId="S::virajvinodnaik@pccegoa.onmicrosoft.com::bada5e08-458b-4f98-9203-64d1c8d9e7d0" providerId="AD" clId="Web-{358AD43D-5158-4605-875C-AE98E2DFC8B4}" dt="2022-01-31T15:13:10.685" v="1" actId="1076"/>
      <pc:docMkLst>
        <pc:docMk/>
      </pc:docMkLst>
      <pc:sldChg chg="modSp">
        <pc:chgData name="virajvinodnaik" userId="S::virajvinodnaik@pccegoa.onmicrosoft.com::bada5e08-458b-4f98-9203-64d1c8d9e7d0" providerId="AD" clId="Web-{358AD43D-5158-4605-875C-AE98E2DFC8B4}" dt="2022-01-31T15:13:10.685" v="1" actId="1076"/>
        <pc:sldMkLst>
          <pc:docMk/>
          <pc:sldMk cId="2845730538" sldId="260"/>
        </pc:sldMkLst>
        <pc:spChg chg="mod">
          <ac:chgData name="virajvinodnaik" userId="S::virajvinodnaik@pccegoa.onmicrosoft.com::bada5e08-458b-4f98-9203-64d1c8d9e7d0" providerId="AD" clId="Web-{358AD43D-5158-4605-875C-AE98E2DFC8B4}" dt="2022-01-31T15:13:10.685" v="1" actId="1076"/>
          <ac:spMkLst>
            <pc:docMk/>
            <pc:sldMk cId="2845730538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fad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72C2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377" y="2121839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Oswald" panose="020B0604020202020204" charset="0"/>
              </a:rPr>
              <a:t>THE REIMER–TIEMANN REACTION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257577"/>
            <a:ext cx="10444766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802"/>
          </a:xfrm>
        </p:spPr>
        <p:txBody>
          <a:bodyPr/>
          <a:lstStyle/>
          <a:p>
            <a:r>
              <a:rPr lang="en-IN" b="0" dirty="0"/>
              <a:t>Applications of Reimer–</a:t>
            </a:r>
            <a:r>
              <a:rPr lang="en-IN" b="0" dirty="0" err="1"/>
              <a:t>Tiemann</a:t>
            </a:r>
            <a:r>
              <a:rPr lang="en-IN" b="0" dirty="0"/>
              <a:t> reaction</a:t>
            </a:r>
            <a:endParaRPr lang="en-IN" dirty="0"/>
          </a:p>
        </p:txBody>
      </p:sp>
      <p:sp>
        <p:nvSpPr>
          <p:cNvPr id="3" name="Google Shape;523;p20"/>
          <p:cNvSpPr txBox="1">
            <a:spLocks/>
          </p:cNvSpPr>
          <p:nvPr/>
        </p:nvSpPr>
        <p:spPr>
          <a:xfrm>
            <a:off x="838200" y="1403928"/>
            <a:ext cx="10515600" cy="50984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/>
            <a:endParaRPr lang="en-US" sz="2000" dirty="0">
              <a:latin typeface="Lovtony Sans" pitchFamily="2" charset="0"/>
              <a:cs typeface="SF UI Display" panose="00000800000000000000" pitchFamily="2" charset="0"/>
            </a:endParaRPr>
          </a:p>
          <a:p>
            <a:pPr marL="457200" indent="-342900"/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 Ortho-Formylation of phenols.( phenol to </a:t>
            </a:r>
            <a:r>
              <a:rPr lang="en-US" dirty="0" err="1">
                <a:latin typeface="Lovtony Sans" pitchFamily="2" charset="0"/>
                <a:cs typeface="SF UI Display" panose="00000800000000000000" pitchFamily="2" charset="0"/>
              </a:rPr>
              <a:t>salicylaldehyde</a:t>
            </a:r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 )</a:t>
            </a:r>
          </a:p>
          <a:p>
            <a:pPr marL="457200" indent="-342900"/>
            <a:r>
              <a:rPr lang="en-US" dirty="0">
                <a:latin typeface="Lovtony Sans" pitchFamily="2" charset="0"/>
                <a:cs typeface="SF UI Display" panose="00000800000000000000" pitchFamily="2" charset="0"/>
              </a:rPr>
              <a:t>By replacing Chloroform with carbon tetrachloride (CCL4)  the process can be slightly altered to produce Phenolic acid like salicylic acid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E2E2E"/>
              </a:solidFill>
              <a:latin typeface="Lovtony Sans" pitchFamily="2" charset="0"/>
              <a:cs typeface="SF UI Display" panose="000008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2E2E2E"/>
              </a:solidFill>
              <a:latin typeface="Lovtony Sans" pitchFamily="2" charset="0"/>
              <a:cs typeface="SF UI Display" panose="00000800000000000000" pitchFamily="2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n-US" sz="2000" dirty="0">
              <a:latin typeface="Lovtony Sans" pitchFamily="2" charset="0"/>
              <a:cs typeface="SF UI Display" panose="00000800000000000000" pitchFamily="2" charset="0"/>
            </a:endParaRPr>
          </a:p>
        </p:txBody>
      </p:sp>
      <p:pic>
        <p:nvPicPr>
          <p:cNvPr id="4" name="Picture 4" descr="Salicylic acid is prepared from phenol by - Tardigrade.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99" y="3677190"/>
            <a:ext cx="5091402" cy="23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9;p35"/>
          <p:cNvSpPr txBox="1">
            <a:spLocks/>
          </p:cNvSpPr>
          <p:nvPr/>
        </p:nvSpPr>
        <p:spPr>
          <a:xfrm>
            <a:off x="2248544" y="865596"/>
            <a:ext cx="7462126" cy="26904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10000" dirty="0"/>
              <a:t>THANKYOU!</a:t>
            </a:r>
          </a:p>
        </p:txBody>
      </p:sp>
      <p:sp>
        <p:nvSpPr>
          <p:cNvPr id="4" name="Google Shape;753;p34"/>
          <p:cNvSpPr txBox="1">
            <a:spLocks/>
          </p:cNvSpPr>
          <p:nvPr/>
        </p:nvSpPr>
        <p:spPr>
          <a:xfrm>
            <a:off x="0" y="5310909"/>
            <a:ext cx="4091709" cy="19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endParaRPr lang="en-US" dirty="0"/>
          </a:p>
          <a:p>
            <a:pPr marL="0" indent="0">
              <a:buFont typeface="Source Sans Pro"/>
              <a:buNone/>
            </a:pPr>
            <a:r>
              <a:rPr lang="en-US" sz="1400" b="1" dirty="0">
                <a:solidFill>
                  <a:schemeClr val="tx1"/>
                </a:solidFill>
              </a:rPr>
              <a:t>Branch: Comp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@</a:t>
            </a:r>
            <a:r>
              <a:rPr lang="en-US" sz="1400" b="1" dirty="0" err="1">
                <a:solidFill>
                  <a:schemeClr val="tx1"/>
                </a:solidFill>
              </a:rPr>
              <a:t>Bhairavi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Gawas</a:t>
            </a:r>
            <a:r>
              <a:rPr lang="en-US" sz="1400" b="1" dirty="0">
                <a:solidFill>
                  <a:schemeClr val="tx1"/>
                </a:solidFill>
              </a:rPr>
              <a:t>_ 21F053_16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@</a:t>
            </a:r>
            <a:r>
              <a:rPr lang="en-US" sz="1400" b="1" dirty="0" err="1">
                <a:solidFill>
                  <a:schemeClr val="tx1"/>
                </a:solidFill>
              </a:rPr>
              <a:t>Mangesh</a:t>
            </a:r>
            <a:r>
              <a:rPr lang="en-US" sz="1400" b="1" dirty="0">
                <a:solidFill>
                  <a:schemeClr val="tx1"/>
                </a:solidFill>
              </a:rPr>
              <a:t> Phadte_21F072_41</a:t>
            </a:r>
          </a:p>
        </p:txBody>
      </p:sp>
    </p:spTree>
    <p:extLst>
      <p:ext uri="{BB962C8B-B14F-4D97-AF65-F5344CB8AC3E}">
        <p14:creationId xmlns:p14="http://schemas.microsoft.com/office/powerpoint/2010/main" val="3849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013"/>
            <a:ext cx="10515600" cy="1325563"/>
          </a:xfrm>
        </p:spPr>
        <p:txBody>
          <a:bodyPr/>
          <a:lstStyle/>
          <a:p>
            <a:r>
              <a:rPr lang="en-IN" dirty="0"/>
              <a:t>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394691"/>
            <a:ext cx="10589618" cy="5006109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In 1876 they isolated and identified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hydroxyaldehydes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as the principal reaction products of phenol and chloroform in alkaline medium. The scope of this reaction was enlarged in 1884 by von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Auwers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, who discovered the chlorine-containing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cyclohexadienones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as by-products in the formylation of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alkylphenols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. The ring-expansion products, namely,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chloropyridines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, were first noted by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Ciamician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when he subjected pyrroles to Reimer–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reaction conditions. Nearly half a century passed before Woodward recognized that the conversion of an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alkylphenol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to a substituted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cyclohexadienone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could lead to the synthesis of terpenes and steroids containing an angular methyl group. Although the method failed as a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preparatively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useful approach to the synthesis of steroids, an A/B </a:t>
            </a:r>
            <a:r>
              <a:rPr lang="en-US" sz="2400" i="1" dirty="0">
                <a:latin typeface="Lovtony Sans" pitchFamily="2" charset="0"/>
                <a:cs typeface="SF UI Display" panose="00000800000000000000" pitchFamily="2" charset="0"/>
              </a:rPr>
              <a:t>trans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-fused 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hexahydrophenanthrene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was prepared using a Reimer–</a:t>
            </a:r>
            <a:r>
              <a:rPr lang="en-US" sz="2400" dirty="0" err="1"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400" dirty="0">
                <a:latin typeface="Lovtony Sans" pitchFamily="2" charset="0"/>
                <a:cs typeface="SF UI Display" panose="00000800000000000000" pitchFamily="2" charset="0"/>
              </a:rPr>
              <a:t> reaction. The reaction was last reviewed some 20 years ago.</a:t>
            </a:r>
            <a:r>
              <a:rPr lang="en-US" sz="2400" dirty="0">
                <a:solidFill>
                  <a:srgbClr val="2E2E2E"/>
                </a:solidFill>
                <a:latin typeface="Lovtony Sans" pitchFamily="2" charset="0"/>
                <a:cs typeface="SF UI Display" panose="00000800000000000000" pitchFamily="2" charset="0"/>
              </a:rPr>
              <a:t>.</a:t>
            </a:r>
            <a:endParaRPr lang="en-US" sz="2400" dirty="0">
              <a:latin typeface="Lovtony Sans" pitchFamily="2" charset="0"/>
              <a:cs typeface="SF UI Display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145310"/>
            <a:ext cx="10452683" cy="528065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Reimer–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reaction </a:t>
            </a:r>
            <a:r>
              <a:rPr lang="en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Is an 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aromatic substitution reaction that occurs under basic conditions used for the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ortho-formylation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of phenols with the simplest example being the conversion of phenol to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salicylaldehyde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2603" y="94334"/>
            <a:ext cx="6743351" cy="938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Riemer-tiemann Reaction 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928957" y="3320329"/>
            <a:ext cx="8210644" cy="2433926"/>
            <a:chOff x="1928957" y="3320329"/>
            <a:chExt cx="8210644" cy="2433926"/>
          </a:xfrm>
        </p:grpSpPr>
        <p:pic>
          <p:nvPicPr>
            <p:cNvPr id="1026" name="Picture 2" descr="Reimer Tiemann Reac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957" y="3320329"/>
              <a:ext cx="8210644" cy="24339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35564" y="4802909"/>
              <a:ext cx="378691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2836" y="4802909"/>
              <a:ext cx="397164" cy="36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47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166390"/>
            <a:ext cx="10452683" cy="525957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When phenols i.e. C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6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H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5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OH is treated with CHCl</a:t>
            </a:r>
            <a:r>
              <a:rPr lang="en-US" sz="2800" b="0" baseline="-2500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3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 (chloroform) in the presence of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NaOH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(sodium hydroxide), an aldehyde group (-CHO) is introduced at the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ortho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position of the benzene ring leading to the formation of o-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hydroxybenzaldehyde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. The reaction is popularly known as the Reimer </a:t>
            </a:r>
            <a:r>
              <a:rPr lang="en-US" sz="2800" b="0" dirty="0" err="1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Tiemann</a:t>
            </a:r>
            <a:r>
              <a:rPr lang="en-US" sz="2800" b="0" dirty="0">
                <a:solidFill>
                  <a:srgbClr val="333333"/>
                </a:solidFill>
                <a:latin typeface="Lovtony Sans" pitchFamily="2" charset="0"/>
                <a:cs typeface="SF UI Display" panose="00000800000000000000" pitchFamily="2" charset="0"/>
              </a:rPr>
              <a:t> reaction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9819" y="228220"/>
            <a:ext cx="9873672" cy="938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Substitution of </a:t>
            </a:r>
            <a:r>
              <a:rPr lang="en-IN" dirty="0" err="1"/>
              <a:t>Hydroxy</a:t>
            </a:r>
            <a:r>
              <a:rPr lang="en-IN" dirty="0"/>
              <a:t>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62" y="3519054"/>
            <a:ext cx="7555197" cy="2153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64439" y="548639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</a:t>
            </a:r>
            <a:r>
              <a:rPr lang="en-US" dirty="0" err="1"/>
              <a:t>hydoxybenzaldehyde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7138" y="5427538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18013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304934"/>
            <a:ext cx="10452683" cy="5121033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#Step1)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chloroform is deprotonated by the strongly basic aqueous hydroxide solution, giving the chloroform carbanion namely Di-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Chlorocarbene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It is an Electrophile and levis acid  </a:t>
            </a:r>
            <a:r>
              <a:rPr lang="en-US" sz="2800" dirty="0">
                <a:latin typeface="Lovtony Sans" pitchFamily="2" charset="0"/>
                <a:cs typeface="SF UI Display" panose="00000800000000000000" pitchFamily="2" charset="0"/>
              </a:rPr>
              <a:t>.</a:t>
            </a:r>
            <a:br>
              <a:rPr lang="en-US" sz="2800" dirty="0"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52282" y="3554569"/>
            <a:ext cx="9465152" cy="270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Reimer Tiemann Re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04"/>
          <a:stretch/>
        </p:blipFill>
        <p:spPr bwMode="auto">
          <a:xfrm>
            <a:off x="2934125" y="4109982"/>
            <a:ext cx="6077671" cy="12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55641" y="5190952"/>
            <a:ext cx="18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Dichlorocarbene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2191" y="5684714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H20 + </a:t>
            </a:r>
            <a:r>
              <a:rPr lang="en-US" dirty="0" err="1"/>
              <a:t>KCl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2303" y="5140039"/>
            <a:ext cx="170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chloroform</a:t>
            </a:r>
          </a:p>
        </p:txBody>
      </p:sp>
    </p:spTree>
    <p:extLst>
      <p:ext uri="{BB962C8B-B14F-4D97-AF65-F5344CB8AC3E}">
        <p14:creationId xmlns:p14="http://schemas.microsoft.com/office/powerpoint/2010/main" val="28457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1304934"/>
            <a:ext cx="10452683" cy="5121033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#Step2)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The aqueous hydroxide also deprotonates the phenol reactant, yielding a negatively charged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phenoxide</a:t>
            </a:r>
            <a:r>
              <a:rPr lang="en-US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.</a:t>
            </a:r>
            <a:br>
              <a:rPr lang="en-US" sz="24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50108" y="3131128"/>
            <a:ext cx="8977747" cy="309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4101328" y="3620656"/>
            <a:ext cx="3666453" cy="2275162"/>
            <a:chOff x="1574336" y="1732936"/>
            <a:chExt cx="2990290" cy="1585452"/>
          </a:xfrm>
        </p:grpSpPr>
        <p:pic>
          <p:nvPicPr>
            <p:cNvPr id="13" name="Picture 12" descr="Reimer Tiemann Reacti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68" r="39792" b="37647"/>
            <a:stretch/>
          </p:blipFill>
          <p:spPr bwMode="auto">
            <a:xfrm>
              <a:off x="1574336" y="1732936"/>
              <a:ext cx="2990290" cy="158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893574" y="2403988"/>
              <a:ext cx="619432" cy="317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01328" y="5759355"/>
            <a:ext cx="9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phenol</a:t>
            </a:r>
          </a:p>
        </p:txBody>
      </p:sp>
      <p:sp>
        <p:nvSpPr>
          <p:cNvPr id="6" name="Oval 5"/>
          <p:cNvSpPr/>
          <p:nvPr/>
        </p:nvSpPr>
        <p:spPr>
          <a:xfrm>
            <a:off x="6672031" y="3753130"/>
            <a:ext cx="1516621" cy="14330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9731" y="5759338"/>
            <a:ext cx="21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Phenoxide</a:t>
            </a:r>
            <a:r>
              <a:rPr lang="en-US" dirty="0"/>
              <a:t> ion</a:t>
            </a:r>
          </a:p>
        </p:txBody>
      </p:sp>
    </p:spTree>
    <p:extLst>
      <p:ext uri="{BB962C8B-B14F-4D97-AF65-F5344CB8AC3E}">
        <p14:creationId xmlns:p14="http://schemas.microsoft.com/office/powerpoint/2010/main" val="10064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154546"/>
            <a:ext cx="10452682" cy="5271422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#Step3)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6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32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negative charge is now delocalized into the benzene ring, causing it to be far more nucleophilic.</a:t>
            </a:r>
            <a:br>
              <a:rPr lang="en-US" sz="28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2800" dirty="0"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28436" y="3263343"/>
            <a:ext cx="9365674" cy="292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2217" b="6153"/>
          <a:stretch/>
        </p:blipFill>
        <p:spPr>
          <a:xfrm>
            <a:off x="4758601" y="3730985"/>
            <a:ext cx="2305344" cy="19848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687643" y="3825023"/>
            <a:ext cx="1803043" cy="1275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8600" y="5923128"/>
            <a:ext cx="18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Phenoxide</a:t>
            </a:r>
            <a:r>
              <a:rPr lang="en-US" dirty="0"/>
              <a:t> ion</a:t>
            </a:r>
          </a:p>
        </p:txBody>
      </p:sp>
    </p:spTree>
    <p:extLst>
      <p:ext uri="{BB962C8B-B14F-4D97-AF65-F5344CB8AC3E}">
        <p14:creationId xmlns:p14="http://schemas.microsoft.com/office/powerpoint/2010/main" val="38308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016000"/>
            <a:ext cx="10452682" cy="5409967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#Step4)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32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results in a nucleophilic attack on the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dichlorocarbene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, forming an intermediate </a:t>
            </a:r>
            <a:r>
              <a:rPr lang="en-US" sz="28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dichloromethyl</a:t>
            </a: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substituted phenol.</a:t>
            </a:r>
            <a:br>
              <a:rPr lang="en-US" sz="2400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28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</a:t>
            </a:r>
            <a:br>
              <a:rPr lang="en-IN" sz="24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6621" y="314036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56965" y="2733964"/>
            <a:ext cx="9409436" cy="3363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4763" y="2900219"/>
            <a:ext cx="3435928" cy="3197568"/>
            <a:chOff x="1061883" y="1378975"/>
            <a:chExt cx="2757949" cy="2544096"/>
          </a:xfrm>
        </p:grpSpPr>
        <p:pic>
          <p:nvPicPr>
            <p:cNvPr id="11" name="Picture 10" descr="Reimer Tiemann Reacti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2" t="22935"/>
            <a:stretch/>
          </p:blipFill>
          <p:spPr bwMode="auto">
            <a:xfrm>
              <a:off x="1061883" y="1378975"/>
              <a:ext cx="2757949" cy="254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061884" y="2750574"/>
              <a:ext cx="1814051" cy="1172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25588" y="4326333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Phenoxide</a:t>
            </a:r>
            <a:r>
              <a:rPr lang="en-US" dirty="0"/>
              <a:t> 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623" y="2777387"/>
            <a:ext cx="451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dichlorocarbene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2486" y="5852123"/>
            <a:ext cx="248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Benzal</a:t>
            </a:r>
            <a:r>
              <a:rPr lang="en-US" dirty="0"/>
              <a:t> intermediate</a:t>
            </a:r>
          </a:p>
        </p:txBody>
      </p:sp>
    </p:spTree>
    <p:extLst>
      <p:ext uri="{BB962C8B-B14F-4D97-AF65-F5344CB8AC3E}">
        <p14:creationId xmlns:p14="http://schemas.microsoft.com/office/powerpoint/2010/main" val="26571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0" y="868219"/>
            <a:ext cx="10452683" cy="5698836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rebuchet MS" panose="020B0603020202020204" pitchFamily="34" charset="0"/>
                <a:cs typeface="SF UI Display" panose="00000800000000000000" pitchFamily="2" charset="0"/>
              </a:rPr>
              <a:t>#Step5)</a:t>
            </a:r>
            <a:br>
              <a:rPr lang="en-US" sz="36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br>
              <a:rPr lang="en-US" sz="4000" u="sng" dirty="0">
                <a:latin typeface="SF UI Display" panose="00000800000000000000" pitchFamily="2" charset="0"/>
                <a:cs typeface="SF UI Display" panose="00000800000000000000" pitchFamily="2" charset="0"/>
              </a:rPr>
            </a:br>
            <a:r>
              <a:rPr lang="en-US" sz="31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This intermediate is subjected to basic hydrolysis to finally achieve the formation of the desired </a:t>
            </a:r>
            <a:r>
              <a:rPr lang="en-US" sz="31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ortho-hydroxybenzaldehyde</a:t>
            </a:r>
            <a:br>
              <a:rPr lang="en-IN" sz="270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br>
              <a:rPr lang="en-IN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r>
              <a:rPr lang="en-US" sz="27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Thus, the given phenol is converted into an </a:t>
            </a:r>
            <a:r>
              <a:rPr lang="en-US" sz="2700" b="0" dirty="0" err="1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ortho-hydroxy</a:t>
            </a:r>
            <a:r>
              <a:rPr lang="en-US" sz="27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  <a:t> benzaldehyde using chloroform, a base and acid workup</a:t>
            </a:r>
            <a:br>
              <a:rPr lang="en-US" sz="2400" b="0" dirty="0">
                <a:solidFill>
                  <a:schemeClr val="tx1"/>
                </a:solidFill>
                <a:latin typeface="Lovtony Sans" pitchFamily="2" charset="0"/>
                <a:cs typeface="SF UI Display" panose="00000800000000000000" pitchFamily="2" charset="0"/>
              </a:rPr>
            </a:br>
            <a:endParaRPr lang="en-IN" sz="2400" b="0" dirty="0">
              <a:solidFill>
                <a:schemeClr val="tx1"/>
              </a:solidFill>
              <a:latin typeface="Lovtony Sans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0599" y="175490"/>
            <a:ext cx="10364724" cy="99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72C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for mechanism of </a:t>
            </a:r>
            <a:r>
              <a:rPr lang="en-IN" dirty="0" err="1"/>
              <a:t>Riemar-Tiemann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10197" y="2660523"/>
            <a:ext cx="9125527" cy="272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Reimer Tiemann Rea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0"/>
          <a:stretch/>
        </p:blipFill>
        <p:spPr bwMode="auto">
          <a:xfrm>
            <a:off x="2922241" y="3019575"/>
            <a:ext cx="6101440" cy="169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70042" y="4612939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Benzal</a:t>
            </a:r>
            <a:r>
              <a:rPr lang="en-US" dirty="0"/>
              <a:t> intermediate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7666" y="4583022"/>
            <a:ext cx="24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</a:t>
            </a:r>
            <a:r>
              <a:rPr lang="en-US" dirty="0" err="1"/>
              <a:t>hydroxybenaldehye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905778D-6D6A-4F45-B6E3-C576EA298037}" vid="{7D5D57E1-427C-8441-8873-2ED86A6E26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8EF0D0DCC604C8933F6E899499C43" ma:contentTypeVersion="10" ma:contentTypeDescription="Create a new document." ma:contentTypeScope="" ma:versionID="6a2454722b0ece024f2110314dc720c7">
  <xsd:schema xmlns:xsd="http://www.w3.org/2001/XMLSchema" xmlns:xs="http://www.w3.org/2001/XMLSchema" xmlns:p="http://schemas.microsoft.com/office/2006/metadata/properties" xmlns:ns2="58c637c8-3303-4e21-82e8-8e214d8a51e9" xmlns:ns3="c2287c95-01eb-4f1e-bcc6-8254d4da34a0" targetNamespace="http://schemas.microsoft.com/office/2006/metadata/properties" ma:root="true" ma:fieldsID="0c33b7e215042268f8ae539fbe587caf" ns2:_="" ns3:_="">
    <xsd:import namespace="58c637c8-3303-4e21-82e8-8e214d8a51e9"/>
    <xsd:import namespace="c2287c95-01eb-4f1e-bcc6-8254d4da34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637c8-3303-4e21-82e8-8e214d8a5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87c95-01eb-4f1e-bcc6-8254d4da3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B4CE32-AAD4-4EB1-A575-A353C561F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7B1085-C004-41DC-8E7F-DFD04FEE6D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7EB3F1-D7DF-4226-9725-949C63B6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637c8-3303-4e21-82e8-8e214d8a51e9"/>
    <ds:schemaRef ds:uri="c2287c95-01eb-4f1e-bcc6-8254d4da3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Science-PowerPoint-Template</Template>
  <TotalTime>1199</TotalTime>
  <Words>247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REIMER–TIEMANN REACTION</vt:lpstr>
      <vt:lpstr>Origin</vt:lpstr>
      <vt:lpstr>The Reimer–Tiemann reaction Is an  aromatic substitution reaction that occurs under basic conditions used for the ortho-formylation of phenols with the simplest example being the conversion of phenol to salicylaldehyde.   </vt:lpstr>
      <vt:lpstr>When phenols i.e. C6H5OH is treated with CHCl3 (chloroform) in the presence of NaOH (sodium hydroxide), an aldehyde group (-CHO) is introduced at the ortho position of the benzene ring leading to the formation of o-hydroxybenzaldehyde. The reaction is popularly known as the Reimer Tiemann reaction.   </vt:lpstr>
      <vt:lpstr>#Step1)  The chloroform is deprotonated by the strongly basic aqueous hydroxide solution, giving the chloroform carbanion namely Di-Chlorocarbene It is an Electrophile and levis acid  .    </vt:lpstr>
      <vt:lpstr>#Step2)  The aqueous hydroxide also deprotonates the phenol reactant, yielding a negatively charged phenoxide.   </vt:lpstr>
      <vt:lpstr>#Step3)  This negative charge is now delocalized into the benzene ring, causing it to be far more nucleophilic.     </vt:lpstr>
      <vt:lpstr>#Step4)  This results in a nucleophilic attack on the dichlorocarbene, forming an intermediate dichloromethyl substituted phenol.    </vt:lpstr>
      <vt:lpstr>#Step5)  This intermediate is subjected to basic hydrolysis to finally achieve the formation of the desired ortho-hydroxybenzaldehyde           Thus, the given phenol is converted into an ortho-hydroxy benzaldehyde using chloroform, a base and acid workup </vt:lpstr>
      <vt:lpstr>PowerPoint Presentation</vt:lpstr>
      <vt:lpstr>Applications of Reimer–Tiemann reaction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REIMER–TIEMANN REACTION</dc:title>
  <dc:creator>Dappripper</dc:creator>
  <cp:lastModifiedBy>Windows User</cp:lastModifiedBy>
  <cp:revision>33</cp:revision>
  <dcterms:created xsi:type="dcterms:W3CDTF">2022-01-27T05:41:20Z</dcterms:created>
  <dcterms:modified xsi:type="dcterms:W3CDTF">2022-01-31T15:13:10Z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0x0101008118EF0D0DCC604C8933F6E899499C43</vt:lpwstr>
  </property>
</Properties>
</file>