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5" r:id="rId8"/>
    <p:sldId id="260" r:id="rId9"/>
    <p:sldId id="266" r:id="rId10"/>
    <p:sldId id="267" r:id="rId11"/>
    <p:sldId id="268" r:id="rId12"/>
    <p:sldId id="269" r:id="rId13"/>
    <p:sldId id="271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2C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9EFB9A-4D15-467E-8A9A-29C74E0DC9E6}" v="1" dt="2022-02-14T11:58:55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iaemiliavaz" userId="S::katiaemiliavaz@pccegoa.onmicrosoft.com::2ead0bd7-2af3-4c50-91b3-00221a1c5907" providerId="AD" clId="Web-{569EFB9A-4D15-467E-8A9A-29C74E0DC9E6}"/>
    <pc:docChg chg="modSld">
      <pc:chgData name="katiaemiliavaz" userId="S::katiaemiliavaz@pccegoa.onmicrosoft.com::2ead0bd7-2af3-4c50-91b3-00221a1c5907" providerId="AD" clId="Web-{569EFB9A-4D15-467E-8A9A-29C74E0DC9E6}" dt="2022-02-14T11:58:55.229" v="0" actId="1076"/>
      <pc:docMkLst>
        <pc:docMk/>
      </pc:docMkLst>
      <pc:sldChg chg="modSp">
        <pc:chgData name="katiaemiliavaz" userId="S::katiaemiliavaz@pccegoa.onmicrosoft.com::2ead0bd7-2af3-4c50-91b3-00221a1c5907" providerId="AD" clId="Web-{569EFB9A-4D15-467E-8A9A-29C74E0DC9E6}" dt="2022-02-14T11:58:55.229" v="0" actId="1076"/>
        <pc:sldMkLst>
          <pc:docMk/>
          <pc:sldMk cId="2845730538" sldId="260"/>
        </pc:sldMkLst>
        <pc:spChg chg="mod">
          <ac:chgData name="katiaemiliavaz" userId="S::katiaemiliavaz@pccegoa.onmicrosoft.com::2ead0bd7-2af3-4c50-91b3-00221a1c5907" providerId="AD" clId="Web-{569EFB9A-4D15-467E-8A9A-29C74E0DC9E6}" dt="2022-02-14T11:58:55.229" v="0" actId="1076"/>
          <ac:spMkLst>
            <pc:docMk/>
            <pc:sldMk cId="2845730538" sldId="260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72C2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2377" y="2121839"/>
            <a:ext cx="9144000" cy="23876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  <a:latin typeface="Oswald" panose="020B0604020202020204" charset="0"/>
              </a:rPr>
              <a:t>THE REIMER–TIEMANN REACTION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8802"/>
          </a:xfrm>
        </p:spPr>
        <p:txBody>
          <a:bodyPr/>
          <a:lstStyle/>
          <a:p>
            <a:r>
              <a:rPr lang="en-IN" b="0" dirty="0"/>
              <a:t>Applications of Reimer–</a:t>
            </a:r>
            <a:r>
              <a:rPr lang="en-IN" b="0" dirty="0" err="1"/>
              <a:t>Tiemann</a:t>
            </a:r>
            <a:r>
              <a:rPr lang="en-IN" b="0" dirty="0"/>
              <a:t> reaction</a:t>
            </a:r>
            <a:endParaRPr lang="en-IN" dirty="0"/>
          </a:p>
        </p:txBody>
      </p:sp>
      <p:sp>
        <p:nvSpPr>
          <p:cNvPr id="3" name="Google Shape;523;p20"/>
          <p:cNvSpPr txBox="1">
            <a:spLocks/>
          </p:cNvSpPr>
          <p:nvPr/>
        </p:nvSpPr>
        <p:spPr>
          <a:xfrm>
            <a:off x="838200" y="1403928"/>
            <a:ext cx="10515600" cy="50984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/>
            <a:endParaRPr lang="en-US" sz="2000" dirty="0">
              <a:latin typeface="Lovtony Sans" pitchFamily="2" charset="0"/>
              <a:cs typeface="SF UI Display" panose="00000800000000000000" pitchFamily="2" charset="0"/>
            </a:endParaRPr>
          </a:p>
          <a:p>
            <a:pPr marL="457200" indent="-342900"/>
            <a:r>
              <a:rPr lang="en-US" dirty="0">
                <a:latin typeface="Lovtony Sans" pitchFamily="2" charset="0"/>
                <a:cs typeface="SF UI Display" panose="00000800000000000000" pitchFamily="2" charset="0"/>
              </a:rPr>
              <a:t> Ortho-Formylation of phenols.</a:t>
            </a:r>
          </a:p>
          <a:p>
            <a:pPr marL="457200" indent="-342900"/>
            <a:r>
              <a:rPr lang="en-US" dirty="0">
                <a:latin typeface="Lovtony Sans" pitchFamily="2" charset="0"/>
                <a:cs typeface="SF UI Display" panose="00000800000000000000" pitchFamily="2" charset="0"/>
              </a:rPr>
              <a:t>By replacing Chloroform with carbon </a:t>
            </a:r>
            <a:r>
              <a:rPr lang="en-US" dirty="0" err="1">
                <a:latin typeface="Lovtony Sans" pitchFamily="2" charset="0"/>
                <a:cs typeface="SF UI Display" panose="00000800000000000000" pitchFamily="2" charset="0"/>
              </a:rPr>
              <a:t>TetraChloride</a:t>
            </a:r>
            <a:r>
              <a:rPr lang="en-US" dirty="0">
                <a:latin typeface="Lovtony Sans" pitchFamily="2" charset="0"/>
                <a:cs typeface="SF UI Display" panose="00000800000000000000" pitchFamily="2" charset="0"/>
              </a:rPr>
              <a:t> the process can be slightly altered to produce Phenolic acid like </a:t>
            </a:r>
            <a:r>
              <a:rPr lang="en-US" dirty="0" err="1">
                <a:latin typeface="Lovtony Sans" pitchFamily="2" charset="0"/>
                <a:cs typeface="SF UI Display" panose="00000800000000000000" pitchFamily="2" charset="0"/>
              </a:rPr>
              <a:t>salycilic</a:t>
            </a:r>
            <a:r>
              <a:rPr lang="en-US" dirty="0">
                <a:latin typeface="Lovtony Sans" pitchFamily="2" charset="0"/>
                <a:cs typeface="SF UI Display" panose="00000800000000000000" pitchFamily="2" charset="0"/>
              </a:rPr>
              <a:t> acid</a:t>
            </a:r>
          </a:p>
          <a:p>
            <a:pPr marL="342900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2E2E2E"/>
              </a:solidFill>
              <a:latin typeface="Lovtony Sans" pitchFamily="2" charset="0"/>
              <a:cs typeface="SF UI Display" panose="000008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rgbClr val="2E2E2E"/>
              </a:solidFill>
              <a:latin typeface="Lovtony Sans" pitchFamily="2" charset="0"/>
              <a:cs typeface="SF UI Display" panose="00000800000000000000" pitchFamily="2" charset="0"/>
            </a:endParaRPr>
          </a:p>
          <a:p>
            <a:pPr marL="342900">
              <a:buFont typeface="Wingdings" panose="05000000000000000000" pitchFamily="2" charset="2"/>
              <a:buChar char="q"/>
            </a:pPr>
            <a:endParaRPr lang="en-US" sz="2000" dirty="0">
              <a:latin typeface="Lovtony Sans" pitchFamily="2" charset="0"/>
              <a:cs typeface="SF UI Display" panose="00000800000000000000" pitchFamily="2" charset="0"/>
            </a:endParaRPr>
          </a:p>
        </p:txBody>
      </p:sp>
      <p:pic>
        <p:nvPicPr>
          <p:cNvPr id="4" name="Picture 4" descr="Salicylic acid is prepared from phenol by - Tardigrade.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299" y="3677190"/>
            <a:ext cx="5091402" cy="236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125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19;p35"/>
          <p:cNvSpPr txBox="1">
            <a:spLocks/>
          </p:cNvSpPr>
          <p:nvPr/>
        </p:nvSpPr>
        <p:spPr>
          <a:xfrm>
            <a:off x="2248544" y="865596"/>
            <a:ext cx="6599892" cy="26904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72C2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IN" sz="10000" dirty="0"/>
              <a:t>THANKS!</a:t>
            </a:r>
          </a:p>
        </p:txBody>
      </p:sp>
      <p:sp>
        <p:nvSpPr>
          <p:cNvPr id="4" name="Google Shape;753;p34"/>
          <p:cNvSpPr txBox="1">
            <a:spLocks/>
          </p:cNvSpPr>
          <p:nvPr/>
        </p:nvSpPr>
        <p:spPr>
          <a:xfrm>
            <a:off x="0" y="5310909"/>
            <a:ext cx="4091709" cy="195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endParaRPr lang="en-US" dirty="0"/>
          </a:p>
          <a:p>
            <a:pPr marL="0" indent="0">
              <a:buFont typeface="Source Sans Pro"/>
              <a:buNone/>
            </a:pPr>
            <a:r>
              <a:rPr lang="en-US" sz="1400" b="1" dirty="0">
                <a:solidFill>
                  <a:schemeClr val="tx1"/>
                </a:solidFill>
              </a:rPr>
              <a:t>Branch: Comp</a:t>
            </a:r>
          </a:p>
          <a:p>
            <a:pPr marL="101600" indent="0">
              <a:buNone/>
            </a:pPr>
            <a:r>
              <a:rPr lang="en-US" sz="1400" b="1" dirty="0">
                <a:solidFill>
                  <a:schemeClr val="tx1"/>
                </a:solidFill>
              </a:rPr>
              <a:t>@</a:t>
            </a:r>
            <a:r>
              <a:rPr lang="en-US" sz="1400" b="1" dirty="0" err="1">
                <a:solidFill>
                  <a:schemeClr val="tx1"/>
                </a:solidFill>
              </a:rPr>
              <a:t>Bhairavi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Gawas</a:t>
            </a:r>
            <a:r>
              <a:rPr lang="en-US" sz="1400" b="1" dirty="0">
                <a:solidFill>
                  <a:schemeClr val="tx1"/>
                </a:solidFill>
              </a:rPr>
              <a:t>_ 21F053_16</a:t>
            </a:r>
          </a:p>
          <a:p>
            <a:pPr marL="101600" indent="0">
              <a:buNone/>
            </a:pPr>
            <a:r>
              <a:rPr lang="en-US" sz="1400" b="1" dirty="0">
                <a:solidFill>
                  <a:schemeClr val="tx1"/>
                </a:solidFill>
              </a:rPr>
              <a:t>@</a:t>
            </a:r>
            <a:r>
              <a:rPr lang="en-US" sz="1400" b="1" dirty="0" err="1">
                <a:solidFill>
                  <a:schemeClr val="tx1"/>
                </a:solidFill>
              </a:rPr>
              <a:t>Mangesh</a:t>
            </a:r>
            <a:r>
              <a:rPr lang="en-US" sz="1400" b="1" dirty="0">
                <a:solidFill>
                  <a:schemeClr val="tx1"/>
                </a:solidFill>
              </a:rPr>
              <a:t> Phadte_21F072_41</a:t>
            </a:r>
          </a:p>
        </p:txBody>
      </p:sp>
    </p:spTree>
    <p:extLst>
      <p:ext uri="{BB962C8B-B14F-4D97-AF65-F5344CB8AC3E}">
        <p14:creationId xmlns:p14="http://schemas.microsoft.com/office/powerpoint/2010/main" val="38497930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013"/>
            <a:ext cx="10515600" cy="1325563"/>
          </a:xfrm>
        </p:spPr>
        <p:txBody>
          <a:bodyPr/>
          <a:lstStyle/>
          <a:p>
            <a:r>
              <a:rPr lang="en-IN" dirty="0"/>
              <a:t>Origin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964" y="1394691"/>
            <a:ext cx="10589618" cy="5006109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sz="2400" dirty="0">
                <a:latin typeface="Lovtony Sans" pitchFamily="2" charset="0"/>
                <a:cs typeface="SF UI Display" panose="00000800000000000000" pitchFamily="2" charset="0"/>
              </a:rPr>
              <a:t>In 1876 they isolated and identified </a:t>
            </a:r>
            <a:r>
              <a:rPr lang="en-US" sz="2400" dirty="0" err="1">
                <a:latin typeface="Lovtony Sans" pitchFamily="2" charset="0"/>
                <a:cs typeface="SF UI Display" panose="00000800000000000000" pitchFamily="2" charset="0"/>
              </a:rPr>
              <a:t>hydroxyaldehydes</a:t>
            </a:r>
            <a:r>
              <a:rPr lang="en-US" sz="2400" dirty="0">
                <a:latin typeface="Lovtony Sans" pitchFamily="2" charset="0"/>
                <a:cs typeface="SF UI Display" panose="00000800000000000000" pitchFamily="2" charset="0"/>
              </a:rPr>
              <a:t> as the principal reaction products of phenol and chloroform in alkaline medium. The scope of this reaction was enlarged in 1884 by von </a:t>
            </a:r>
            <a:r>
              <a:rPr lang="en-US" sz="2400" dirty="0" err="1">
                <a:latin typeface="Lovtony Sans" pitchFamily="2" charset="0"/>
                <a:cs typeface="SF UI Display" panose="00000800000000000000" pitchFamily="2" charset="0"/>
              </a:rPr>
              <a:t>Auwers</a:t>
            </a:r>
            <a:r>
              <a:rPr lang="en-US" sz="2400" dirty="0">
                <a:latin typeface="Lovtony Sans" pitchFamily="2" charset="0"/>
                <a:cs typeface="SF UI Display" panose="00000800000000000000" pitchFamily="2" charset="0"/>
              </a:rPr>
              <a:t>, who discovered the chlorine-containing </a:t>
            </a:r>
            <a:r>
              <a:rPr lang="en-US" sz="2400" dirty="0" err="1">
                <a:latin typeface="Lovtony Sans" pitchFamily="2" charset="0"/>
                <a:cs typeface="SF UI Display" panose="00000800000000000000" pitchFamily="2" charset="0"/>
              </a:rPr>
              <a:t>cyclohexadienones</a:t>
            </a:r>
            <a:r>
              <a:rPr lang="en-US" sz="2400" dirty="0">
                <a:latin typeface="Lovtony Sans" pitchFamily="2" charset="0"/>
                <a:cs typeface="SF UI Display" panose="00000800000000000000" pitchFamily="2" charset="0"/>
              </a:rPr>
              <a:t> as by-products in the formylation of </a:t>
            </a:r>
            <a:r>
              <a:rPr lang="en-US" sz="2400" dirty="0" err="1">
                <a:latin typeface="Lovtony Sans" pitchFamily="2" charset="0"/>
                <a:cs typeface="SF UI Display" panose="00000800000000000000" pitchFamily="2" charset="0"/>
              </a:rPr>
              <a:t>alkylphenols</a:t>
            </a:r>
            <a:r>
              <a:rPr lang="en-US" sz="2400" dirty="0">
                <a:latin typeface="Lovtony Sans" pitchFamily="2" charset="0"/>
                <a:cs typeface="SF UI Display" panose="00000800000000000000" pitchFamily="2" charset="0"/>
              </a:rPr>
              <a:t>. The ring-expansion products, namely, </a:t>
            </a:r>
            <a:r>
              <a:rPr lang="en-US" sz="2400" dirty="0" err="1">
                <a:latin typeface="Lovtony Sans" pitchFamily="2" charset="0"/>
                <a:cs typeface="SF UI Display" panose="00000800000000000000" pitchFamily="2" charset="0"/>
              </a:rPr>
              <a:t>chloropyridines</a:t>
            </a:r>
            <a:r>
              <a:rPr lang="en-US" sz="2400" dirty="0">
                <a:latin typeface="Lovtony Sans" pitchFamily="2" charset="0"/>
                <a:cs typeface="SF UI Display" panose="00000800000000000000" pitchFamily="2" charset="0"/>
              </a:rPr>
              <a:t>, were first noted by </a:t>
            </a:r>
            <a:r>
              <a:rPr lang="en-US" sz="2400" dirty="0" err="1">
                <a:latin typeface="Lovtony Sans" pitchFamily="2" charset="0"/>
                <a:cs typeface="SF UI Display" panose="00000800000000000000" pitchFamily="2" charset="0"/>
              </a:rPr>
              <a:t>Ciamician</a:t>
            </a:r>
            <a:r>
              <a:rPr lang="en-US" sz="2400" dirty="0">
                <a:latin typeface="Lovtony Sans" pitchFamily="2" charset="0"/>
                <a:cs typeface="SF UI Display" panose="00000800000000000000" pitchFamily="2" charset="0"/>
              </a:rPr>
              <a:t> when he subjected pyrroles to Reimer–</a:t>
            </a:r>
            <a:r>
              <a:rPr lang="en-US" sz="2400" dirty="0" err="1">
                <a:latin typeface="Lovtony Sans" pitchFamily="2" charset="0"/>
                <a:cs typeface="SF UI Display" panose="00000800000000000000" pitchFamily="2" charset="0"/>
              </a:rPr>
              <a:t>Tiemann</a:t>
            </a:r>
            <a:r>
              <a:rPr lang="en-US" sz="2400" dirty="0">
                <a:latin typeface="Lovtony Sans" pitchFamily="2" charset="0"/>
                <a:cs typeface="SF UI Display" panose="00000800000000000000" pitchFamily="2" charset="0"/>
              </a:rPr>
              <a:t> reaction conditions. Nearly half a century passed before Woodward recognized that the conversion of an </a:t>
            </a:r>
            <a:r>
              <a:rPr lang="en-US" sz="2400" dirty="0" err="1">
                <a:latin typeface="Lovtony Sans" pitchFamily="2" charset="0"/>
                <a:cs typeface="SF UI Display" panose="00000800000000000000" pitchFamily="2" charset="0"/>
              </a:rPr>
              <a:t>alkylphenol</a:t>
            </a:r>
            <a:r>
              <a:rPr lang="en-US" sz="2400" dirty="0">
                <a:latin typeface="Lovtony Sans" pitchFamily="2" charset="0"/>
                <a:cs typeface="SF UI Display" panose="00000800000000000000" pitchFamily="2" charset="0"/>
              </a:rPr>
              <a:t> to a substituted </a:t>
            </a:r>
            <a:r>
              <a:rPr lang="en-US" sz="2400" dirty="0" err="1">
                <a:latin typeface="Lovtony Sans" pitchFamily="2" charset="0"/>
                <a:cs typeface="SF UI Display" panose="00000800000000000000" pitchFamily="2" charset="0"/>
              </a:rPr>
              <a:t>cyclohexadienone</a:t>
            </a:r>
            <a:r>
              <a:rPr lang="en-US" sz="2400" dirty="0">
                <a:latin typeface="Lovtony Sans" pitchFamily="2" charset="0"/>
                <a:cs typeface="SF UI Display" panose="00000800000000000000" pitchFamily="2" charset="0"/>
              </a:rPr>
              <a:t> could lead to the synthesis of terpenes and steroids containing an angular methyl group. Although the method failed as a </a:t>
            </a:r>
            <a:r>
              <a:rPr lang="en-US" sz="2400" dirty="0" err="1">
                <a:latin typeface="Lovtony Sans" pitchFamily="2" charset="0"/>
                <a:cs typeface="SF UI Display" panose="00000800000000000000" pitchFamily="2" charset="0"/>
              </a:rPr>
              <a:t>preparatively</a:t>
            </a:r>
            <a:r>
              <a:rPr lang="en-US" sz="2400" dirty="0">
                <a:latin typeface="Lovtony Sans" pitchFamily="2" charset="0"/>
                <a:cs typeface="SF UI Display" panose="00000800000000000000" pitchFamily="2" charset="0"/>
              </a:rPr>
              <a:t> useful approach to the synthesis of steroids, an A/B </a:t>
            </a:r>
            <a:r>
              <a:rPr lang="en-US" sz="2400" i="1" dirty="0">
                <a:latin typeface="Lovtony Sans" pitchFamily="2" charset="0"/>
                <a:cs typeface="SF UI Display" panose="00000800000000000000" pitchFamily="2" charset="0"/>
              </a:rPr>
              <a:t>trans</a:t>
            </a:r>
            <a:r>
              <a:rPr lang="en-US" sz="2400" dirty="0">
                <a:latin typeface="Lovtony Sans" pitchFamily="2" charset="0"/>
                <a:cs typeface="SF UI Display" panose="00000800000000000000" pitchFamily="2" charset="0"/>
              </a:rPr>
              <a:t>-fused </a:t>
            </a:r>
            <a:r>
              <a:rPr lang="en-US" sz="2400" dirty="0" err="1">
                <a:latin typeface="Lovtony Sans" pitchFamily="2" charset="0"/>
                <a:cs typeface="SF UI Display" panose="00000800000000000000" pitchFamily="2" charset="0"/>
              </a:rPr>
              <a:t>hexahydrophenanthrene</a:t>
            </a:r>
            <a:r>
              <a:rPr lang="en-US" sz="2400" dirty="0">
                <a:latin typeface="Lovtony Sans" pitchFamily="2" charset="0"/>
                <a:cs typeface="SF UI Display" panose="00000800000000000000" pitchFamily="2" charset="0"/>
              </a:rPr>
              <a:t> was prepared using a Reimer–</a:t>
            </a:r>
            <a:r>
              <a:rPr lang="en-US" sz="2400" dirty="0" err="1">
                <a:latin typeface="Lovtony Sans" pitchFamily="2" charset="0"/>
                <a:cs typeface="SF UI Display" panose="00000800000000000000" pitchFamily="2" charset="0"/>
              </a:rPr>
              <a:t>Tiemann</a:t>
            </a:r>
            <a:r>
              <a:rPr lang="en-US" sz="2400" dirty="0">
                <a:latin typeface="Lovtony Sans" pitchFamily="2" charset="0"/>
                <a:cs typeface="SF UI Display" panose="00000800000000000000" pitchFamily="2" charset="0"/>
              </a:rPr>
              <a:t> reaction. The reaction was last reviewed some 20 years ago.</a:t>
            </a:r>
            <a:r>
              <a:rPr lang="en-US" sz="2400" dirty="0">
                <a:solidFill>
                  <a:srgbClr val="2E2E2E"/>
                </a:solidFill>
                <a:latin typeface="Lovtony Sans" pitchFamily="2" charset="0"/>
                <a:cs typeface="SF UI Display" panose="00000800000000000000" pitchFamily="2" charset="0"/>
              </a:rPr>
              <a:t>.</a:t>
            </a:r>
            <a:endParaRPr lang="en-US" sz="2400" dirty="0">
              <a:latin typeface="Lovtony Sans" pitchFamily="2" charset="0"/>
              <a:cs typeface="SF UI Display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620" y="1145310"/>
            <a:ext cx="10452683" cy="5280658"/>
          </a:xfrm>
          <a:solidFill>
            <a:schemeClr val="accent3">
              <a:lumMod val="60000"/>
              <a:lumOff val="40000"/>
            </a:schemeClr>
          </a:solidFill>
        </p:spPr>
        <p:txBody>
          <a:bodyPr anchor="t">
            <a:normAutofit/>
          </a:bodyPr>
          <a:lstStyle/>
          <a:p>
            <a:r>
              <a:rPr lang="en-US" sz="2800" b="0" dirty="0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The Reimer–</a:t>
            </a:r>
            <a:r>
              <a:rPr lang="en-US" sz="2800" b="0" dirty="0" err="1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Tiemann</a:t>
            </a:r>
            <a:r>
              <a:rPr lang="en-US" sz="2800" b="0" dirty="0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 reaction </a:t>
            </a:r>
            <a:r>
              <a:rPr lang="en" sz="2800" b="0" dirty="0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Is an .</a:t>
            </a:r>
            <a:r>
              <a:rPr lang="en-US" sz="2800" b="0" dirty="0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 aromatic substitution reaction that occurs under basic conditions used for the </a:t>
            </a:r>
            <a:r>
              <a:rPr lang="en-US" sz="2800" b="0" dirty="0" err="1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ortho</a:t>
            </a:r>
            <a:r>
              <a:rPr lang="en-US" sz="2800" b="0" dirty="0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-formylation of phenols with the simplest example being the conversion of phenol to </a:t>
            </a:r>
            <a:r>
              <a:rPr lang="en-US" sz="2800" b="0" dirty="0" err="1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salicylaldehyde</a:t>
            </a:r>
            <a:r>
              <a:rPr lang="en-US" sz="2800" b="0" dirty="0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. </a:t>
            </a:r>
            <a:br>
              <a:rPr lang="en-IN" sz="2400" dirty="0">
                <a:latin typeface="Lovtony Sans" pitchFamily="2" charset="0"/>
                <a:cs typeface="SF UI Display" panose="00000800000000000000" pitchFamily="2" charset="0"/>
              </a:rPr>
            </a:br>
            <a:br>
              <a:rPr lang="en-IN" sz="2400" b="0" dirty="0">
                <a:latin typeface="Lovtony Sans" pitchFamily="2" charset="0"/>
                <a:cs typeface="SF UI Display" panose="00000800000000000000" pitchFamily="2" charset="0"/>
              </a:rPr>
            </a:br>
            <a:endParaRPr lang="en-IN" sz="2400" b="0" dirty="0">
              <a:latin typeface="Lovtony Sans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62603" y="94334"/>
            <a:ext cx="6743351" cy="938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72C2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Riemer-tiemann Reaction </a:t>
            </a:r>
            <a:endParaRPr lang="en-IN" dirty="0"/>
          </a:p>
        </p:txBody>
      </p:sp>
      <p:grpSp>
        <p:nvGrpSpPr>
          <p:cNvPr id="8" name="Group 7"/>
          <p:cNvGrpSpPr/>
          <p:nvPr/>
        </p:nvGrpSpPr>
        <p:grpSpPr>
          <a:xfrm>
            <a:off x="1928957" y="3320329"/>
            <a:ext cx="8210644" cy="2433926"/>
            <a:chOff x="1928957" y="3320329"/>
            <a:chExt cx="8210644" cy="2433926"/>
          </a:xfrm>
        </p:grpSpPr>
        <p:pic>
          <p:nvPicPr>
            <p:cNvPr id="1026" name="Picture 2" descr="Reimer Tiemann Reacti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8957" y="3320329"/>
              <a:ext cx="8210644" cy="243392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2835564" y="4802909"/>
              <a:ext cx="378691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222836" y="4802909"/>
              <a:ext cx="397164" cy="3694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5047979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620" y="1166390"/>
            <a:ext cx="10452683" cy="5259578"/>
          </a:xfrm>
          <a:solidFill>
            <a:schemeClr val="accent3">
              <a:lumMod val="60000"/>
              <a:lumOff val="40000"/>
            </a:schemeClr>
          </a:solidFill>
        </p:spPr>
        <p:txBody>
          <a:bodyPr anchor="t">
            <a:normAutofit/>
          </a:bodyPr>
          <a:lstStyle/>
          <a:p>
            <a:r>
              <a:rPr lang="en-US" sz="2800" b="0" dirty="0">
                <a:solidFill>
                  <a:srgbClr val="333333"/>
                </a:solidFill>
                <a:latin typeface="Lovtony Sans" pitchFamily="2" charset="0"/>
                <a:cs typeface="SF UI Display" panose="00000800000000000000" pitchFamily="2" charset="0"/>
              </a:rPr>
              <a:t>When phenols i.e. C</a:t>
            </a:r>
            <a:r>
              <a:rPr lang="en-US" sz="2800" b="0" baseline="-25000" dirty="0">
                <a:solidFill>
                  <a:srgbClr val="333333"/>
                </a:solidFill>
                <a:latin typeface="Lovtony Sans" pitchFamily="2" charset="0"/>
                <a:cs typeface="SF UI Display" panose="00000800000000000000" pitchFamily="2" charset="0"/>
              </a:rPr>
              <a:t>6</a:t>
            </a:r>
            <a:r>
              <a:rPr lang="en-US" sz="2800" b="0" dirty="0">
                <a:solidFill>
                  <a:srgbClr val="333333"/>
                </a:solidFill>
                <a:latin typeface="Lovtony Sans" pitchFamily="2" charset="0"/>
                <a:cs typeface="SF UI Display" panose="00000800000000000000" pitchFamily="2" charset="0"/>
              </a:rPr>
              <a:t>H</a:t>
            </a:r>
            <a:r>
              <a:rPr lang="en-US" sz="2800" b="0" baseline="-25000" dirty="0">
                <a:solidFill>
                  <a:srgbClr val="333333"/>
                </a:solidFill>
                <a:latin typeface="Lovtony Sans" pitchFamily="2" charset="0"/>
                <a:cs typeface="SF UI Display" panose="00000800000000000000" pitchFamily="2" charset="0"/>
              </a:rPr>
              <a:t>5</a:t>
            </a:r>
            <a:r>
              <a:rPr lang="en-US" sz="2800" b="0" dirty="0">
                <a:solidFill>
                  <a:srgbClr val="333333"/>
                </a:solidFill>
                <a:latin typeface="Lovtony Sans" pitchFamily="2" charset="0"/>
                <a:cs typeface="SF UI Display" panose="00000800000000000000" pitchFamily="2" charset="0"/>
              </a:rPr>
              <a:t>OH is treated with CHCl</a:t>
            </a:r>
            <a:r>
              <a:rPr lang="en-US" sz="2800" b="0" baseline="-25000" dirty="0">
                <a:solidFill>
                  <a:srgbClr val="333333"/>
                </a:solidFill>
                <a:latin typeface="Lovtony Sans" pitchFamily="2" charset="0"/>
                <a:cs typeface="SF UI Display" panose="00000800000000000000" pitchFamily="2" charset="0"/>
              </a:rPr>
              <a:t>3</a:t>
            </a:r>
            <a:r>
              <a:rPr lang="en-US" sz="2800" b="0" dirty="0">
                <a:solidFill>
                  <a:srgbClr val="333333"/>
                </a:solidFill>
                <a:latin typeface="Lovtony Sans" pitchFamily="2" charset="0"/>
                <a:cs typeface="SF UI Display" panose="00000800000000000000" pitchFamily="2" charset="0"/>
              </a:rPr>
              <a:t> (chloroform) in the presence of </a:t>
            </a:r>
            <a:r>
              <a:rPr lang="en-US" sz="2800" b="0" dirty="0" err="1">
                <a:solidFill>
                  <a:srgbClr val="333333"/>
                </a:solidFill>
                <a:latin typeface="Lovtony Sans" pitchFamily="2" charset="0"/>
                <a:cs typeface="SF UI Display" panose="00000800000000000000" pitchFamily="2" charset="0"/>
              </a:rPr>
              <a:t>NaOH</a:t>
            </a:r>
            <a:r>
              <a:rPr lang="en-US" sz="2800" b="0" dirty="0">
                <a:solidFill>
                  <a:srgbClr val="333333"/>
                </a:solidFill>
                <a:latin typeface="Lovtony Sans" pitchFamily="2" charset="0"/>
                <a:cs typeface="SF UI Display" panose="00000800000000000000" pitchFamily="2" charset="0"/>
              </a:rPr>
              <a:t> (sodium hydroxide), an aldehyde group (-CHO) is introduced at the </a:t>
            </a:r>
            <a:r>
              <a:rPr lang="en-US" sz="2800" b="0" dirty="0" err="1">
                <a:solidFill>
                  <a:srgbClr val="333333"/>
                </a:solidFill>
                <a:latin typeface="Lovtony Sans" pitchFamily="2" charset="0"/>
                <a:cs typeface="SF UI Display" panose="00000800000000000000" pitchFamily="2" charset="0"/>
              </a:rPr>
              <a:t>ortho</a:t>
            </a:r>
            <a:r>
              <a:rPr lang="en-US" sz="2800" b="0" dirty="0">
                <a:solidFill>
                  <a:srgbClr val="333333"/>
                </a:solidFill>
                <a:latin typeface="Lovtony Sans" pitchFamily="2" charset="0"/>
                <a:cs typeface="SF UI Display" panose="00000800000000000000" pitchFamily="2" charset="0"/>
              </a:rPr>
              <a:t> position of the benzene ring leading to the formation of o-</a:t>
            </a:r>
            <a:r>
              <a:rPr lang="en-US" sz="2800" b="0" dirty="0" err="1">
                <a:solidFill>
                  <a:srgbClr val="333333"/>
                </a:solidFill>
                <a:latin typeface="Lovtony Sans" pitchFamily="2" charset="0"/>
                <a:cs typeface="SF UI Display" panose="00000800000000000000" pitchFamily="2" charset="0"/>
              </a:rPr>
              <a:t>hydroxybenzaldehyde</a:t>
            </a:r>
            <a:r>
              <a:rPr lang="en-US" sz="2800" b="0" dirty="0">
                <a:solidFill>
                  <a:srgbClr val="333333"/>
                </a:solidFill>
                <a:latin typeface="Lovtony Sans" pitchFamily="2" charset="0"/>
                <a:cs typeface="SF UI Display" panose="00000800000000000000" pitchFamily="2" charset="0"/>
              </a:rPr>
              <a:t>. The reaction is popularly known as the Reimer </a:t>
            </a:r>
            <a:r>
              <a:rPr lang="en-US" sz="2800" b="0" dirty="0" err="1">
                <a:solidFill>
                  <a:srgbClr val="333333"/>
                </a:solidFill>
                <a:latin typeface="Lovtony Sans" pitchFamily="2" charset="0"/>
                <a:cs typeface="SF UI Display" panose="00000800000000000000" pitchFamily="2" charset="0"/>
              </a:rPr>
              <a:t>Tiemann</a:t>
            </a:r>
            <a:r>
              <a:rPr lang="en-US" sz="2800" b="0" dirty="0">
                <a:solidFill>
                  <a:srgbClr val="333333"/>
                </a:solidFill>
                <a:latin typeface="Lovtony Sans" pitchFamily="2" charset="0"/>
                <a:cs typeface="SF UI Display" panose="00000800000000000000" pitchFamily="2" charset="0"/>
              </a:rPr>
              <a:t> reaction</a:t>
            </a:r>
            <a:r>
              <a:rPr lang="en-US" sz="2800" b="0" dirty="0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. </a:t>
            </a:r>
            <a:br>
              <a:rPr lang="en-IN" sz="2400" dirty="0">
                <a:latin typeface="Lovtony Sans" pitchFamily="2" charset="0"/>
                <a:cs typeface="SF UI Display" panose="00000800000000000000" pitchFamily="2" charset="0"/>
              </a:rPr>
            </a:br>
            <a:br>
              <a:rPr lang="en-IN" sz="2400" b="0" dirty="0">
                <a:latin typeface="Lovtony Sans" pitchFamily="2" charset="0"/>
                <a:cs typeface="SF UI Display" panose="00000800000000000000" pitchFamily="2" charset="0"/>
              </a:rPr>
            </a:br>
            <a:endParaRPr lang="en-IN" sz="2400" b="0" dirty="0">
              <a:latin typeface="Lovtony Sans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69819" y="228220"/>
            <a:ext cx="9873672" cy="938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72C2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Substitution of </a:t>
            </a:r>
            <a:r>
              <a:rPr lang="en-IN" dirty="0" err="1"/>
              <a:t>Hydroxy</a:t>
            </a:r>
            <a:r>
              <a:rPr lang="en-IN" dirty="0"/>
              <a:t> group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362" y="3519054"/>
            <a:ext cx="7555197" cy="21531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13966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620" y="1304934"/>
            <a:ext cx="10452683" cy="5121033"/>
          </a:xfrm>
          <a:solidFill>
            <a:schemeClr val="accent3">
              <a:lumMod val="60000"/>
              <a:lumOff val="40000"/>
            </a:schemeClr>
          </a:solidFill>
        </p:spPr>
        <p:txBody>
          <a:bodyPr anchor="t">
            <a:normAutofit/>
          </a:bodyPr>
          <a:lstStyle/>
          <a:p>
            <a:pPr algn="l"/>
            <a:r>
              <a:rPr lang="en-US" sz="2800" u="sng" dirty="0">
                <a:solidFill>
                  <a:schemeClr val="tx1"/>
                </a:solidFill>
                <a:latin typeface="Trebuchet MS" panose="020B0603020202020204" pitchFamily="34" charset="0"/>
                <a:cs typeface="SF UI Display" panose="00000800000000000000" pitchFamily="2" charset="0"/>
              </a:rPr>
              <a:t>#Step1)</a:t>
            </a:r>
            <a:br>
              <a:rPr lang="en-US" sz="3600" u="sng" dirty="0">
                <a:latin typeface="SF UI Display" panose="00000800000000000000" pitchFamily="2" charset="0"/>
                <a:cs typeface="SF UI Display" panose="00000800000000000000" pitchFamily="2" charset="0"/>
              </a:rPr>
            </a:br>
            <a:br>
              <a:rPr lang="en-US" sz="3600" dirty="0">
                <a:latin typeface="SF UI Display" panose="00000800000000000000" pitchFamily="2" charset="0"/>
                <a:cs typeface="SF UI Display" panose="00000800000000000000" pitchFamily="2" charset="0"/>
              </a:rPr>
            </a:br>
            <a:r>
              <a:rPr lang="en-US" sz="2800" b="0" dirty="0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The chloroform is deprotonated by the strongly basic aqueous hydroxide solution, giving the chloroform carbanion namely Di-</a:t>
            </a:r>
            <a:r>
              <a:rPr lang="en-US" sz="2800" b="0" dirty="0" err="1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Chloro</a:t>
            </a:r>
            <a:r>
              <a:rPr lang="en-US" sz="2800" b="0" dirty="0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Carbene</a:t>
            </a:r>
            <a:r>
              <a:rPr lang="en-US" sz="2800" b="0" dirty="0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 It is an Electrophile and levis acid  </a:t>
            </a:r>
            <a:r>
              <a:rPr lang="en-US" sz="2800" dirty="0">
                <a:latin typeface="Lovtony Sans" pitchFamily="2" charset="0"/>
                <a:cs typeface="SF UI Display" panose="00000800000000000000" pitchFamily="2" charset="0"/>
              </a:rPr>
              <a:t>.</a:t>
            </a:r>
            <a:br>
              <a:rPr lang="en-US" sz="2800" dirty="0">
                <a:latin typeface="Lovtony Sans" pitchFamily="2" charset="0"/>
                <a:cs typeface="SF UI Display" panose="00000800000000000000" pitchFamily="2" charset="0"/>
              </a:rPr>
            </a:br>
            <a:r>
              <a:rPr lang="en-US" sz="2800" b="0" dirty="0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 </a:t>
            </a:r>
            <a:br>
              <a:rPr lang="en-IN" sz="2400" dirty="0">
                <a:latin typeface="Lovtony Sans" pitchFamily="2" charset="0"/>
                <a:cs typeface="SF UI Display" panose="00000800000000000000" pitchFamily="2" charset="0"/>
              </a:rPr>
            </a:br>
            <a:br>
              <a:rPr lang="en-IN" sz="2400" b="0" dirty="0">
                <a:latin typeface="Lovtony Sans" pitchFamily="2" charset="0"/>
                <a:cs typeface="SF UI Display" panose="00000800000000000000" pitchFamily="2" charset="0"/>
              </a:rPr>
            </a:br>
            <a:endParaRPr lang="en-IN" sz="2400" b="0" dirty="0">
              <a:latin typeface="Lovtony Sans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46621" y="314036"/>
            <a:ext cx="10364724" cy="99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72C2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Steps for mechanism of </a:t>
            </a:r>
            <a:r>
              <a:rPr lang="en-IN" dirty="0" err="1"/>
              <a:t>Riemar-Tiemann</a:t>
            </a:r>
            <a:r>
              <a:rPr lang="en-IN" dirty="0"/>
              <a:t> </a:t>
            </a:r>
          </a:p>
          <a:p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128488" y="3435441"/>
            <a:ext cx="9688946" cy="3094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 descr="Reimer Tiemann Reac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04"/>
          <a:stretch/>
        </p:blipFill>
        <p:spPr bwMode="auto">
          <a:xfrm>
            <a:off x="2934125" y="4109982"/>
            <a:ext cx="6077671" cy="121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7305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620" y="1304934"/>
            <a:ext cx="10452683" cy="5121033"/>
          </a:xfrm>
          <a:solidFill>
            <a:schemeClr val="accent3">
              <a:lumMod val="60000"/>
              <a:lumOff val="40000"/>
            </a:schemeClr>
          </a:solidFill>
        </p:spPr>
        <p:txBody>
          <a:bodyPr anchor="t">
            <a:normAutofit/>
          </a:bodyPr>
          <a:lstStyle/>
          <a:p>
            <a:pPr algn="l"/>
            <a:r>
              <a:rPr lang="en-US" sz="2800" u="sng" dirty="0">
                <a:solidFill>
                  <a:schemeClr val="tx1"/>
                </a:solidFill>
                <a:latin typeface="Trebuchet MS" panose="020B0603020202020204" pitchFamily="34" charset="0"/>
                <a:cs typeface="SF UI Display" panose="00000800000000000000" pitchFamily="2" charset="0"/>
              </a:rPr>
              <a:t>#Step2)</a:t>
            </a:r>
            <a:br>
              <a:rPr lang="en-US" sz="3600" u="sng" dirty="0">
                <a:latin typeface="SF UI Display" panose="00000800000000000000" pitchFamily="2" charset="0"/>
                <a:cs typeface="SF UI Display" panose="00000800000000000000" pitchFamily="2" charset="0"/>
              </a:rPr>
            </a:br>
            <a:br>
              <a:rPr lang="en-US" sz="3600" dirty="0">
                <a:latin typeface="SF UI Display" panose="00000800000000000000" pitchFamily="2" charset="0"/>
                <a:cs typeface="SF UI Display" panose="00000800000000000000" pitchFamily="2" charset="0"/>
              </a:rPr>
            </a:br>
            <a:r>
              <a:rPr lang="en-US" sz="2800" b="0" dirty="0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The aqueous hydroxide also deprotonates the phenol reactant, yielding a negatively charged </a:t>
            </a:r>
            <a:r>
              <a:rPr lang="en-US" sz="2800" b="0" dirty="0" err="1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phenoxide</a:t>
            </a:r>
            <a:r>
              <a:rPr lang="en-US" sz="2400" b="0" dirty="0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.</a:t>
            </a:r>
            <a:br>
              <a:rPr lang="en-US" sz="2400" dirty="0">
                <a:latin typeface="SF UI Display" panose="00000800000000000000" pitchFamily="2" charset="0"/>
                <a:cs typeface="SF UI Display" panose="00000800000000000000" pitchFamily="2" charset="0"/>
              </a:rPr>
            </a:br>
            <a:br>
              <a:rPr lang="en-IN" sz="2400" dirty="0">
                <a:latin typeface="Lovtony Sans" pitchFamily="2" charset="0"/>
                <a:cs typeface="SF UI Display" panose="00000800000000000000" pitchFamily="2" charset="0"/>
              </a:rPr>
            </a:br>
            <a:br>
              <a:rPr lang="en-IN" sz="2400" b="0" dirty="0">
                <a:latin typeface="Lovtony Sans" pitchFamily="2" charset="0"/>
                <a:cs typeface="SF UI Display" panose="00000800000000000000" pitchFamily="2" charset="0"/>
              </a:rPr>
            </a:br>
            <a:endParaRPr lang="en-IN" sz="2400" b="0" dirty="0">
              <a:latin typeface="Lovtony Sans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46621" y="314036"/>
            <a:ext cx="10364724" cy="99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72C2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Steps for mechanism of </a:t>
            </a:r>
            <a:r>
              <a:rPr lang="en-IN" dirty="0" err="1"/>
              <a:t>Riemar-Tiemann</a:t>
            </a:r>
            <a:r>
              <a:rPr lang="en-IN" dirty="0"/>
              <a:t> </a:t>
            </a:r>
          </a:p>
          <a:p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450108" y="3131128"/>
            <a:ext cx="8977747" cy="3094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/>
          <p:cNvGrpSpPr/>
          <p:nvPr/>
        </p:nvGrpSpPr>
        <p:grpSpPr>
          <a:xfrm>
            <a:off x="4101328" y="3620656"/>
            <a:ext cx="3666453" cy="2275162"/>
            <a:chOff x="1574336" y="1732936"/>
            <a:chExt cx="2990290" cy="1585452"/>
          </a:xfrm>
        </p:grpSpPr>
        <p:pic>
          <p:nvPicPr>
            <p:cNvPr id="13" name="Picture 12" descr="Reimer Tiemann Reaction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768" r="39792" b="37647"/>
            <a:stretch/>
          </p:blipFill>
          <p:spPr bwMode="auto">
            <a:xfrm>
              <a:off x="1574336" y="1732936"/>
              <a:ext cx="2990290" cy="1585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3893574" y="2403988"/>
              <a:ext cx="619432" cy="3170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64144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621" y="1154546"/>
            <a:ext cx="10452682" cy="5271422"/>
          </a:xfrm>
          <a:solidFill>
            <a:schemeClr val="accent3">
              <a:lumMod val="60000"/>
              <a:lumOff val="40000"/>
            </a:schemeClr>
          </a:solidFill>
        </p:spPr>
        <p:txBody>
          <a:bodyPr anchor="t">
            <a:normAutofit/>
          </a:bodyPr>
          <a:lstStyle/>
          <a:p>
            <a:pPr algn="l"/>
            <a:r>
              <a:rPr lang="en-US" sz="2800" u="sng" dirty="0">
                <a:solidFill>
                  <a:schemeClr val="tx1"/>
                </a:solidFill>
                <a:latin typeface="Trebuchet MS" panose="020B0603020202020204" pitchFamily="34" charset="0"/>
                <a:cs typeface="SF UI Display" panose="00000800000000000000" pitchFamily="2" charset="0"/>
              </a:rPr>
              <a:t>#Step3)</a:t>
            </a:r>
            <a:br>
              <a:rPr lang="en-US" sz="3600" u="sng" dirty="0">
                <a:latin typeface="SF UI Display" panose="00000800000000000000" pitchFamily="2" charset="0"/>
                <a:cs typeface="SF UI Display" panose="00000800000000000000" pitchFamily="2" charset="0"/>
              </a:rPr>
            </a:br>
            <a:br>
              <a:rPr lang="en-US" sz="3600" dirty="0">
                <a:latin typeface="SF UI Display" panose="00000800000000000000" pitchFamily="2" charset="0"/>
                <a:cs typeface="SF UI Display" panose="00000800000000000000" pitchFamily="2" charset="0"/>
              </a:rPr>
            </a:br>
            <a:r>
              <a:rPr lang="en-US" sz="3200" b="0" dirty="0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This negative charge is now delocalized into the benzene ring, causing it to be far more nucleophilic.</a:t>
            </a:r>
            <a:br>
              <a:rPr lang="en-US" sz="2800" dirty="0">
                <a:latin typeface="SF UI Display" panose="00000800000000000000" pitchFamily="2" charset="0"/>
                <a:cs typeface="SF UI Display" panose="00000800000000000000" pitchFamily="2" charset="0"/>
              </a:rPr>
            </a:br>
            <a:br>
              <a:rPr lang="en-US" sz="2800" dirty="0">
                <a:latin typeface="Lovtony Sans" pitchFamily="2" charset="0"/>
                <a:cs typeface="SF UI Display" panose="00000800000000000000" pitchFamily="2" charset="0"/>
              </a:rPr>
            </a:br>
            <a:r>
              <a:rPr lang="en-US" sz="2800" b="0" dirty="0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 </a:t>
            </a:r>
            <a:br>
              <a:rPr lang="en-IN" sz="2400" dirty="0">
                <a:latin typeface="Lovtony Sans" pitchFamily="2" charset="0"/>
                <a:cs typeface="SF UI Display" panose="00000800000000000000" pitchFamily="2" charset="0"/>
              </a:rPr>
            </a:br>
            <a:br>
              <a:rPr lang="en-IN" sz="2400" b="0" dirty="0">
                <a:latin typeface="Lovtony Sans" pitchFamily="2" charset="0"/>
                <a:cs typeface="SF UI Display" panose="00000800000000000000" pitchFamily="2" charset="0"/>
              </a:rPr>
            </a:br>
            <a:endParaRPr lang="en-IN" sz="2400" b="0" dirty="0">
              <a:latin typeface="Lovtony Sans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46621" y="314036"/>
            <a:ext cx="10364724" cy="99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72C2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Steps for mechanism of </a:t>
            </a:r>
            <a:r>
              <a:rPr lang="en-IN" dirty="0" err="1"/>
              <a:t>Riemar-Tiemann</a:t>
            </a:r>
            <a:r>
              <a:rPr lang="en-IN" dirty="0"/>
              <a:t> </a:t>
            </a:r>
          </a:p>
          <a:p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228436" y="3263343"/>
            <a:ext cx="9365674" cy="2920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52217" b="6153"/>
          <a:stretch/>
        </p:blipFill>
        <p:spPr>
          <a:xfrm>
            <a:off x="4816695" y="3732413"/>
            <a:ext cx="2305344" cy="198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072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621" y="1016000"/>
            <a:ext cx="10452682" cy="5409967"/>
          </a:xfrm>
          <a:solidFill>
            <a:schemeClr val="accent3">
              <a:lumMod val="60000"/>
              <a:lumOff val="40000"/>
            </a:schemeClr>
          </a:solidFill>
        </p:spPr>
        <p:txBody>
          <a:bodyPr anchor="t">
            <a:normAutofit/>
          </a:bodyPr>
          <a:lstStyle/>
          <a:p>
            <a:pPr algn="l"/>
            <a:r>
              <a:rPr lang="en-US" sz="2800" u="sng" dirty="0">
                <a:solidFill>
                  <a:schemeClr val="tx1"/>
                </a:solidFill>
                <a:latin typeface="Trebuchet MS" panose="020B0603020202020204" pitchFamily="34" charset="0"/>
                <a:cs typeface="SF UI Display" panose="00000800000000000000" pitchFamily="2" charset="0"/>
              </a:rPr>
              <a:t>#Step4)</a:t>
            </a:r>
            <a:br>
              <a:rPr lang="en-US" sz="3600" u="sng" dirty="0">
                <a:latin typeface="SF UI Display" panose="00000800000000000000" pitchFamily="2" charset="0"/>
                <a:cs typeface="SF UI Display" panose="00000800000000000000" pitchFamily="2" charset="0"/>
              </a:rPr>
            </a:br>
            <a:br>
              <a:rPr lang="en-US" sz="3200" dirty="0">
                <a:latin typeface="SF UI Display" panose="00000800000000000000" pitchFamily="2" charset="0"/>
                <a:cs typeface="SF UI Display" panose="00000800000000000000" pitchFamily="2" charset="0"/>
              </a:rPr>
            </a:br>
            <a:r>
              <a:rPr lang="en-US" sz="2800" b="0" dirty="0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This results in a nucleophilic attack on the </a:t>
            </a:r>
            <a:r>
              <a:rPr lang="en-US" sz="2800" b="0" dirty="0" err="1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dichlorocarbene</a:t>
            </a:r>
            <a:r>
              <a:rPr lang="en-US" sz="2800" b="0" dirty="0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, forming an intermediate </a:t>
            </a:r>
            <a:r>
              <a:rPr lang="en-US" sz="2800" b="0" dirty="0" err="1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dichloromethyl</a:t>
            </a:r>
            <a:r>
              <a:rPr lang="en-US" sz="2800" b="0" dirty="0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 substituted phenol.</a:t>
            </a:r>
            <a:br>
              <a:rPr lang="en-US" sz="2400" dirty="0">
                <a:latin typeface="SF UI Display" panose="00000800000000000000" pitchFamily="2" charset="0"/>
                <a:cs typeface="SF UI Display" panose="00000800000000000000" pitchFamily="2" charset="0"/>
              </a:rPr>
            </a:br>
            <a:r>
              <a:rPr lang="en-US" sz="2800" b="0" dirty="0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 </a:t>
            </a:r>
            <a:br>
              <a:rPr lang="en-IN" sz="2400" dirty="0">
                <a:latin typeface="Lovtony Sans" pitchFamily="2" charset="0"/>
                <a:cs typeface="SF UI Display" panose="00000800000000000000" pitchFamily="2" charset="0"/>
              </a:rPr>
            </a:br>
            <a:br>
              <a:rPr lang="en-IN" sz="2400" b="0" dirty="0">
                <a:latin typeface="Lovtony Sans" pitchFamily="2" charset="0"/>
                <a:cs typeface="SF UI Display" panose="00000800000000000000" pitchFamily="2" charset="0"/>
              </a:rPr>
            </a:br>
            <a:endParaRPr lang="en-IN" sz="2400" b="0" dirty="0">
              <a:latin typeface="Lovtony Sans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46621" y="314036"/>
            <a:ext cx="10364724" cy="99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72C2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Steps for mechanism of </a:t>
            </a:r>
            <a:r>
              <a:rPr lang="en-IN" dirty="0" err="1"/>
              <a:t>Riemar-Tiemann</a:t>
            </a:r>
            <a:r>
              <a:rPr lang="en-IN" dirty="0"/>
              <a:t> </a:t>
            </a:r>
          </a:p>
          <a:p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156965" y="2733964"/>
            <a:ext cx="9409436" cy="33638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" name="Group 9"/>
          <p:cNvGrpSpPr/>
          <p:nvPr/>
        </p:nvGrpSpPr>
        <p:grpSpPr>
          <a:xfrm>
            <a:off x="4054763" y="2900219"/>
            <a:ext cx="3435928" cy="3197568"/>
            <a:chOff x="1061883" y="1378975"/>
            <a:chExt cx="2757949" cy="2544096"/>
          </a:xfrm>
        </p:grpSpPr>
        <p:pic>
          <p:nvPicPr>
            <p:cNvPr id="11" name="Picture 10" descr="Reimer Tiemann Reaction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92" t="22935"/>
            <a:stretch/>
          </p:blipFill>
          <p:spPr bwMode="auto">
            <a:xfrm>
              <a:off x="1061883" y="1378975"/>
              <a:ext cx="2757949" cy="2542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1061884" y="2750574"/>
              <a:ext cx="1814051" cy="11724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571866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620" y="868219"/>
            <a:ext cx="10452683" cy="5698836"/>
          </a:xfrm>
          <a:solidFill>
            <a:schemeClr val="accent3">
              <a:lumMod val="60000"/>
              <a:lumOff val="40000"/>
            </a:schemeClr>
          </a:solidFill>
        </p:spPr>
        <p:txBody>
          <a:bodyPr anchor="t">
            <a:normAutofit fontScale="90000"/>
          </a:bodyPr>
          <a:lstStyle/>
          <a:p>
            <a:pPr algn="l"/>
            <a:r>
              <a:rPr lang="en-US" sz="2800" u="sng" dirty="0">
                <a:solidFill>
                  <a:schemeClr val="tx1"/>
                </a:solidFill>
                <a:latin typeface="Trebuchet MS" panose="020B0603020202020204" pitchFamily="34" charset="0"/>
                <a:cs typeface="SF UI Display" panose="00000800000000000000" pitchFamily="2" charset="0"/>
              </a:rPr>
              <a:t>#Step5)</a:t>
            </a:r>
            <a:br>
              <a:rPr lang="en-US" sz="3600" u="sng" dirty="0">
                <a:latin typeface="SF UI Display" panose="00000800000000000000" pitchFamily="2" charset="0"/>
                <a:cs typeface="SF UI Display" panose="00000800000000000000" pitchFamily="2" charset="0"/>
              </a:rPr>
            </a:br>
            <a:br>
              <a:rPr lang="en-US" sz="4000" u="sng" dirty="0">
                <a:latin typeface="SF UI Display" panose="00000800000000000000" pitchFamily="2" charset="0"/>
                <a:cs typeface="SF UI Display" panose="00000800000000000000" pitchFamily="2" charset="0"/>
              </a:rPr>
            </a:br>
            <a:r>
              <a:rPr lang="en-US" sz="3100" b="0" dirty="0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This intermediate is subjected to basic hydrolysis to finally achieve the formation of the desired </a:t>
            </a:r>
            <a:r>
              <a:rPr lang="en-US" sz="3100" b="0" dirty="0" err="1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ortho-hydroxybenzaldehyde</a:t>
            </a:r>
            <a:br>
              <a:rPr lang="en-IN" sz="2700" dirty="0">
                <a:latin typeface="Lovtony Sans" pitchFamily="2" charset="0"/>
                <a:cs typeface="SF UI Display" panose="00000800000000000000" pitchFamily="2" charset="0"/>
              </a:rPr>
            </a:br>
            <a:br>
              <a:rPr lang="en-IN" sz="2400" b="0" dirty="0">
                <a:latin typeface="Lovtony Sans" pitchFamily="2" charset="0"/>
                <a:cs typeface="SF UI Display" panose="00000800000000000000" pitchFamily="2" charset="0"/>
              </a:rPr>
            </a:br>
            <a:br>
              <a:rPr lang="en-IN" sz="2400" b="0" dirty="0">
                <a:latin typeface="Lovtony Sans" pitchFamily="2" charset="0"/>
                <a:cs typeface="SF UI Display" panose="00000800000000000000" pitchFamily="2" charset="0"/>
              </a:rPr>
            </a:br>
            <a:br>
              <a:rPr lang="en-IN" sz="2400" b="0" dirty="0">
                <a:latin typeface="Lovtony Sans" pitchFamily="2" charset="0"/>
                <a:cs typeface="SF UI Display" panose="00000800000000000000" pitchFamily="2" charset="0"/>
              </a:rPr>
            </a:br>
            <a:br>
              <a:rPr lang="en-IN" sz="2400" b="0" dirty="0">
                <a:latin typeface="Lovtony Sans" pitchFamily="2" charset="0"/>
                <a:cs typeface="SF UI Display" panose="00000800000000000000" pitchFamily="2" charset="0"/>
              </a:rPr>
            </a:br>
            <a:br>
              <a:rPr lang="en-IN" sz="2400" b="0" dirty="0">
                <a:latin typeface="Lovtony Sans" pitchFamily="2" charset="0"/>
                <a:cs typeface="SF UI Display" panose="00000800000000000000" pitchFamily="2" charset="0"/>
              </a:rPr>
            </a:br>
            <a:br>
              <a:rPr lang="en-IN" sz="2400" b="0" dirty="0">
                <a:latin typeface="Lovtony Sans" pitchFamily="2" charset="0"/>
                <a:cs typeface="SF UI Display" panose="00000800000000000000" pitchFamily="2" charset="0"/>
              </a:rPr>
            </a:br>
            <a:br>
              <a:rPr lang="en-IN" sz="2400" b="0" dirty="0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</a:br>
            <a:br>
              <a:rPr lang="en-IN" sz="2400" b="0" dirty="0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</a:br>
            <a:br>
              <a:rPr lang="en-IN" sz="2400" b="0" dirty="0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</a:br>
            <a:br>
              <a:rPr lang="en-IN" sz="2400" b="0" dirty="0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</a:br>
            <a:r>
              <a:rPr lang="en-US" sz="2700" b="0" dirty="0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Thus, the given phenol is converted into an </a:t>
            </a:r>
            <a:r>
              <a:rPr lang="en-US" sz="2700" b="0" dirty="0" err="1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ortho-hydroxy</a:t>
            </a:r>
            <a:r>
              <a:rPr lang="en-US" sz="2700" b="0" dirty="0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 benzaldehyde using chloroform, a base and acid workup</a:t>
            </a:r>
            <a:br>
              <a:rPr lang="en-US" sz="2400" b="0" dirty="0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</a:br>
            <a:endParaRPr lang="en-IN" sz="2400" b="0" dirty="0">
              <a:solidFill>
                <a:schemeClr val="tx1"/>
              </a:solidFill>
              <a:latin typeface="Lovtony Sans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90599" y="175490"/>
            <a:ext cx="10364724" cy="99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72C2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Steps for mechanism of </a:t>
            </a:r>
            <a:r>
              <a:rPr lang="en-IN" dirty="0" err="1"/>
              <a:t>Riemar-Tiemann</a:t>
            </a:r>
            <a:r>
              <a:rPr lang="en-IN" dirty="0"/>
              <a:t> </a:t>
            </a:r>
          </a:p>
          <a:p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410197" y="2660523"/>
            <a:ext cx="9125527" cy="2724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 descr="Reimer Tiemann Reac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40"/>
          <a:stretch/>
        </p:blipFill>
        <p:spPr bwMode="auto">
          <a:xfrm>
            <a:off x="2922241" y="3019575"/>
            <a:ext cx="6101440" cy="169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5462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905778D-6D6A-4F45-B6E3-C576EA298037}" vid="{7D5D57E1-427C-8441-8873-2ED86A6E260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18EF0D0DCC604C8933F6E899499C43" ma:contentTypeVersion="10" ma:contentTypeDescription="Create a new document." ma:contentTypeScope="" ma:versionID="6a2454722b0ece024f2110314dc720c7">
  <xsd:schema xmlns:xsd="http://www.w3.org/2001/XMLSchema" xmlns:xs="http://www.w3.org/2001/XMLSchema" xmlns:p="http://schemas.microsoft.com/office/2006/metadata/properties" xmlns:ns2="58c637c8-3303-4e21-82e8-8e214d8a51e9" xmlns:ns3="c2287c95-01eb-4f1e-bcc6-8254d4da34a0" targetNamespace="http://schemas.microsoft.com/office/2006/metadata/properties" ma:root="true" ma:fieldsID="0c33b7e215042268f8ae539fbe587caf" ns2:_="" ns3:_="">
    <xsd:import namespace="58c637c8-3303-4e21-82e8-8e214d8a51e9"/>
    <xsd:import namespace="c2287c95-01eb-4f1e-bcc6-8254d4da34a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637c8-3303-4e21-82e8-8e214d8a51e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287c95-01eb-4f1e-bcc6-8254d4da34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785D00-A3CC-4750-9722-306221B0C7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c637c8-3303-4e21-82e8-8e214d8a51e9"/>
    <ds:schemaRef ds:uri="c2287c95-01eb-4f1e-bcc6-8254d4da34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5A54A1-1115-4878-BCBF-9A922520B0D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DA55D02-C614-43FC-9EA2-D48548EF5E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Science-PowerPoint-Template</Template>
  <TotalTime>860</TotalTime>
  <Words>221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THE REIMER–TIEMANN REACTION</vt:lpstr>
      <vt:lpstr>Origin</vt:lpstr>
      <vt:lpstr>The Reimer–Tiemann reaction Is an . aromatic substitution reaction that occurs under basic conditions used for the ortho-formylation of phenols with the simplest example being the conversion of phenol to salicylaldehyde.   </vt:lpstr>
      <vt:lpstr>When phenols i.e. C6H5OH is treated with CHCl3 (chloroform) in the presence of NaOH (sodium hydroxide), an aldehyde group (-CHO) is introduced at the ortho position of the benzene ring leading to the formation of o-hydroxybenzaldehyde. The reaction is popularly known as the Reimer Tiemann reaction.   </vt:lpstr>
      <vt:lpstr>#Step1)  The chloroform is deprotonated by the strongly basic aqueous hydroxide solution, giving the chloroform carbanion namely Di-Chloro Carbene It is an Electrophile and levis acid  .    </vt:lpstr>
      <vt:lpstr>#Step2)  The aqueous hydroxide also deprotonates the phenol reactant, yielding a negatively charged phenoxide.   </vt:lpstr>
      <vt:lpstr>#Step3)  This negative charge is now delocalized into the benzene ring, causing it to be far more nucleophilic.     </vt:lpstr>
      <vt:lpstr>#Step4)  This results in a nucleophilic attack on the dichlorocarbene, forming an intermediate dichloromethyl substituted phenol.    </vt:lpstr>
      <vt:lpstr>#Step5)  This intermediate is subjected to basic hydrolysis to finally achieve the formation of the desired ortho-hydroxybenzaldehyde           Thus, the given phenol is converted into an ortho-hydroxy benzaldehyde using chloroform, a base and acid workup </vt:lpstr>
      <vt:lpstr>Applications of Reimer–Tiemann reaction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REIMER–TIEMANN REACTION</dc:title>
  <dc:creator>Dappripper</dc:creator>
  <cp:lastModifiedBy>Dappripper</cp:lastModifiedBy>
  <cp:revision>16</cp:revision>
  <dcterms:created xsi:type="dcterms:W3CDTF">2022-01-27T05:41:20Z</dcterms:created>
  <dcterms:modified xsi:type="dcterms:W3CDTF">2022-02-14T11:58:55Z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0x0101008118EF0D0DCC604C8933F6E899499C43</vt:lpwstr>
  </property>
</Properties>
</file>