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8" r:id="rId6"/>
    <p:sldId id="281" r:id="rId7"/>
    <p:sldId id="269" r:id="rId8"/>
    <p:sldId id="272" r:id="rId9"/>
    <p:sldId id="282" r:id="rId10"/>
    <p:sldId id="271" r:id="rId11"/>
    <p:sldId id="270" r:id="rId12"/>
    <p:sldId id="28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B9BD5"/>
    <a:srgbClr val="61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1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47216" y="1554480"/>
            <a:ext cx="3507970" cy="35079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4586" y="1859340"/>
            <a:ext cx="3046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대전광역시 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공립어린이집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설립방향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707" y="4199393"/>
            <a:ext cx="3507970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원다희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이호빈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·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강민지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·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황희재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2019.06.21</a:t>
            </a:r>
          </a:p>
        </p:txBody>
      </p:sp>
    </p:spTree>
    <p:extLst>
      <p:ext uri="{BB962C8B-B14F-4D97-AF65-F5344CB8AC3E}">
        <p14:creationId xmlns:p14="http://schemas.microsoft.com/office/powerpoint/2010/main" val="15300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98ACA-ECE6-47BF-B7A8-012DB167904F}"/>
              </a:ext>
            </a:extLst>
          </p:cNvPr>
          <p:cNvSpPr txBox="1"/>
          <p:nvPr/>
        </p:nvSpPr>
        <p:spPr>
          <a:xfrm>
            <a:off x="3003786" y="507831"/>
            <a:ext cx="507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어린이집 현황</a:t>
            </a:r>
            <a:r>
              <a:rPr lang="en-US" altLang="ko-KR" dirty="0"/>
              <a:t>_</a:t>
            </a:r>
            <a:r>
              <a:rPr lang="ko-KR" altLang="en-US" dirty="0"/>
              <a:t>행정구별 공 </a:t>
            </a:r>
            <a:r>
              <a:rPr lang="ko-KR" altLang="en-US" dirty="0" err="1"/>
              <a:t>보육률</a:t>
            </a:r>
            <a:endParaRPr lang="ko-KR" altLang="en-US" dirty="0"/>
          </a:p>
          <a:p>
            <a:r>
              <a:rPr lang="ko-KR" altLang="en-US" dirty="0"/>
              <a:t>   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BDF355-FB41-452A-B549-CD2F7247680B}"/>
              </a:ext>
            </a:extLst>
          </p:cNvPr>
          <p:cNvGrpSpPr/>
          <p:nvPr/>
        </p:nvGrpSpPr>
        <p:grpSpPr>
          <a:xfrm>
            <a:off x="790838" y="1949380"/>
            <a:ext cx="3436368" cy="3653536"/>
            <a:chOff x="7588191" y="1783387"/>
            <a:chExt cx="3436368" cy="36535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F4380CB-3CCD-4769-963B-C85CF9D3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8191" y="1783387"/>
              <a:ext cx="3436368" cy="36535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D1B4-4BD6-4678-8E94-373E76067692}"/>
                </a:ext>
              </a:extLst>
            </p:cNvPr>
            <p:cNvSpPr txBox="1"/>
            <p:nvPr/>
          </p:nvSpPr>
          <p:spPr>
            <a:xfrm>
              <a:off x="8478377" y="2695285"/>
              <a:ext cx="7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4.5%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F93DD-8F45-4CCD-A592-6A44454261A8}"/>
                </a:ext>
              </a:extLst>
            </p:cNvPr>
            <p:cNvSpPr txBox="1"/>
            <p:nvPr/>
          </p:nvSpPr>
          <p:spPr>
            <a:xfrm>
              <a:off x="9435166" y="2325953"/>
              <a:ext cx="102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14.4%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1D146-D6BA-4F29-8C93-B3090AD1F785}"/>
                </a:ext>
              </a:extLst>
            </p:cNvPr>
            <p:cNvSpPr txBox="1"/>
            <p:nvPr/>
          </p:nvSpPr>
          <p:spPr>
            <a:xfrm>
              <a:off x="10070647" y="3361143"/>
              <a:ext cx="56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5%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1BB1CC-0738-4222-902C-7CDFC89981E9}"/>
                </a:ext>
              </a:extLst>
            </p:cNvPr>
            <p:cNvSpPr txBox="1"/>
            <p:nvPr/>
          </p:nvSpPr>
          <p:spPr>
            <a:xfrm>
              <a:off x="9115293" y="4546661"/>
              <a:ext cx="77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4%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1F5409-1306-4765-AAF8-47CEEF8252E5}"/>
                </a:ext>
              </a:extLst>
            </p:cNvPr>
            <p:cNvSpPr txBox="1"/>
            <p:nvPr/>
          </p:nvSpPr>
          <p:spPr>
            <a:xfrm>
              <a:off x="8090188" y="4221001"/>
              <a:ext cx="7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3.8%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1B1D848-6D8A-4ED9-860D-BF4F001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85" y="1761638"/>
            <a:ext cx="6591745" cy="2405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9291A7-3BCB-47EC-ACD7-597401E7D01A}"/>
              </a:ext>
            </a:extLst>
          </p:cNvPr>
          <p:cNvSpPr txBox="1"/>
          <p:nvPr/>
        </p:nvSpPr>
        <p:spPr>
          <a:xfrm>
            <a:off x="5058171" y="4863867"/>
            <a:ext cx="642667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600" dirty="0"/>
              <a:t>서구가 </a:t>
            </a:r>
            <a:r>
              <a:rPr lang="en-US" altLang="ko-KR" sz="1600" dirty="0"/>
              <a:t>3.8%</a:t>
            </a:r>
            <a:r>
              <a:rPr lang="ko-KR" altLang="en-US" sz="1600" dirty="0"/>
              <a:t>로 가장 낮은 국공립 어린이집 이용률을 보이고 있고 </a:t>
            </a:r>
            <a:endParaRPr lang="en-US" altLang="ko-KR" sz="1600" dirty="0"/>
          </a:p>
          <a:p>
            <a:r>
              <a:rPr lang="ko-KR" altLang="en-US" sz="1600" dirty="0"/>
              <a:t>대덕구가 </a:t>
            </a:r>
            <a:r>
              <a:rPr lang="en-US" altLang="ko-KR" sz="1600" dirty="0"/>
              <a:t>14.4%</a:t>
            </a:r>
            <a:r>
              <a:rPr lang="ko-KR" altLang="en-US" sz="1600" dirty="0"/>
              <a:t>로 가장 높은 이용률이 보이고 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E996C3-7ECA-46B6-A1A5-20CAF275E1A7}"/>
              </a:ext>
            </a:extLst>
          </p:cNvPr>
          <p:cNvSpPr/>
          <p:nvPr/>
        </p:nvSpPr>
        <p:spPr>
          <a:xfrm>
            <a:off x="7238415" y="859245"/>
            <a:ext cx="3759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공 </a:t>
            </a:r>
            <a:r>
              <a:rPr lang="ko-KR" altLang="en-US" sz="1100" dirty="0" err="1"/>
              <a:t>보육률</a:t>
            </a:r>
            <a:r>
              <a:rPr lang="ko-KR" altLang="en-US" sz="1100" dirty="0"/>
              <a:t> = 국공립어린이집 정원 /전체 어린이집 정원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E00CF-7CD0-4E57-8089-1BE048DF5EBE}"/>
              </a:ext>
            </a:extLst>
          </p:cNvPr>
          <p:cNvSpPr/>
          <p:nvPr/>
        </p:nvSpPr>
        <p:spPr>
          <a:xfrm>
            <a:off x="4882528" y="4661463"/>
            <a:ext cx="6401601" cy="12124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D0FE2-069F-4E84-851A-239CAEFDE0F4}"/>
              </a:ext>
            </a:extLst>
          </p:cNvPr>
          <p:cNvSpPr txBox="1"/>
          <p:nvPr/>
        </p:nvSpPr>
        <p:spPr>
          <a:xfrm>
            <a:off x="2978180" y="486877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영 유아 </a:t>
            </a:r>
            <a:r>
              <a:rPr lang="en-US" altLang="ko-KR" dirty="0"/>
              <a:t>(0~4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r>
              <a:rPr lang="ko-KR" altLang="en-US" dirty="0"/>
              <a:t>인구수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F9C59-0B64-4C24-8610-6BD93D20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0" y="1196905"/>
            <a:ext cx="8259328" cy="2676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02680C-B944-4615-90AF-4BB2F458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96" y="830997"/>
            <a:ext cx="3360274" cy="349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02EC3-A496-46A4-98E7-801DD41316A0}"/>
              </a:ext>
            </a:extLst>
          </p:cNvPr>
          <p:cNvSpPr txBox="1"/>
          <p:nvPr/>
        </p:nvSpPr>
        <p:spPr>
          <a:xfrm>
            <a:off x="395430" y="4476735"/>
            <a:ext cx="10696661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dirty="0"/>
              <a:t> 총 </a:t>
            </a:r>
            <a:r>
              <a:rPr lang="en-US" altLang="ko-KR" dirty="0"/>
              <a:t>0~4</a:t>
            </a:r>
            <a:r>
              <a:rPr lang="ko-KR" altLang="en-US" dirty="0"/>
              <a:t>세 인구 분포를 봤을 때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총인구가 가장 많은 서구가 </a:t>
            </a:r>
            <a:r>
              <a:rPr lang="en-US" altLang="ko-KR" dirty="0"/>
              <a:t>0~4</a:t>
            </a:r>
            <a:r>
              <a:rPr lang="ko-KR" altLang="en-US" dirty="0"/>
              <a:t>세 인구도 가장 많은 것으로 나타남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총인구대비 </a:t>
            </a:r>
            <a:r>
              <a:rPr lang="en-US" altLang="ko-KR" dirty="0"/>
              <a:t>0~4</a:t>
            </a:r>
            <a:r>
              <a:rPr lang="ko-KR" altLang="en-US" dirty="0"/>
              <a:t>세 비율 역시 서구가 가장 높은  것으로 나타났고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두번째는 유성구 순으로 그래프로 나타낸 </a:t>
            </a:r>
            <a:r>
              <a:rPr lang="en-US" altLang="ko-KR" dirty="0"/>
              <a:t>0~4</a:t>
            </a:r>
            <a:r>
              <a:rPr lang="ko-KR" altLang="en-US" dirty="0"/>
              <a:t>세 인구분포 순위와 같은 것을 알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29449C-CBA7-4F32-B20F-0E1191FD2280}"/>
              </a:ext>
            </a:extLst>
          </p:cNvPr>
          <p:cNvSpPr/>
          <p:nvPr/>
        </p:nvSpPr>
        <p:spPr>
          <a:xfrm>
            <a:off x="388778" y="4510188"/>
            <a:ext cx="8710617" cy="20052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2232936-4761-4D02-835F-1834BC81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3" b="97414" l="9524" r="89796">
                        <a14:foregroundMark x1="59864" y1="52586" x2="59864" y2="52586"/>
                        <a14:foregroundMark x1="69388" y1="72414" x2="69388" y2="72414"/>
                        <a14:foregroundMark x1="50340" y1="84483" x2="50340" y2="84483"/>
                        <a14:foregroundMark x1="35374" y1="71552" x2="35374" y2="71552"/>
                        <a14:foregroundMark x1="27211" y1="97414" x2="27211" y2="974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47360" y="-1665963"/>
            <a:ext cx="1666711" cy="131522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FA01FB-773A-4269-AA55-B719C60C87E0}"/>
              </a:ext>
            </a:extLst>
          </p:cNvPr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AD5F0-F8E2-4E95-9213-62E2B5AE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5" y="2097725"/>
            <a:ext cx="6031373" cy="2457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B8A17-FAA2-463A-819C-EA00C5E7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60" y="1648626"/>
            <a:ext cx="457200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68DA9-E92F-45C4-B1CB-F1163CE437BC}"/>
              </a:ext>
            </a:extLst>
          </p:cNvPr>
          <p:cNvSpPr txBox="1"/>
          <p:nvPr/>
        </p:nvSpPr>
        <p:spPr>
          <a:xfrm>
            <a:off x="1596408" y="4863451"/>
            <a:ext cx="10571148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대덕구의 국공립 어린이집 이용률은 상위권</a:t>
            </a:r>
            <a:endParaRPr lang="en-US" altLang="ko-KR" dirty="0"/>
          </a:p>
          <a:p>
            <a:r>
              <a:rPr lang="ko-KR" altLang="en-US" dirty="0"/>
              <a:t>반면에 서구와 유성구의 경우 높은 영유아 인구수에 비해 낮은 공 </a:t>
            </a:r>
            <a:r>
              <a:rPr lang="ko-KR" altLang="en-US" dirty="0" err="1"/>
              <a:t>보육률을</a:t>
            </a:r>
            <a:r>
              <a:rPr lang="ko-KR" altLang="en-US" dirty="0"/>
              <a:t> 보이고 있다</a:t>
            </a:r>
            <a:r>
              <a:rPr lang="en-US" altLang="ko-KR" dirty="0"/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CB6D11-FD05-493B-AE62-175CBDD55337}"/>
              </a:ext>
            </a:extLst>
          </p:cNvPr>
          <p:cNvSpPr/>
          <p:nvPr/>
        </p:nvSpPr>
        <p:spPr>
          <a:xfrm>
            <a:off x="3590211" y="48991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행정구별 공 </a:t>
            </a:r>
            <a:r>
              <a:rPr lang="ko-KR" altLang="en-US" dirty="0" err="1"/>
              <a:t>보육률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C5455-DA58-4B41-BAF8-7F320F9D2BCD}"/>
              </a:ext>
            </a:extLst>
          </p:cNvPr>
          <p:cNvSpPr/>
          <p:nvPr/>
        </p:nvSpPr>
        <p:spPr>
          <a:xfrm>
            <a:off x="1447305" y="4863451"/>
            <a:ext cx="9063858" cy="11615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0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D0C13-F9B2-496F-9C5E-C629A6099749}"/>
              </a:ext>
            </a:extLst>
          </p:cNvPr>
          <p:cNvSpPr/>
          <p:nvPr/>
        </p:nvSpPr>
        <p:spPr>
          <a:xfrm>
            <a:off x="357383" y="1003178"/>
            <a:ext cx="11492239" cy="54572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C154-4428-4085-9865-9C52F2F71E09}"/>
              </a:ext>
            </a:extLst>
          </p:cNvPr>
          <p:cNvSpPr txBox="1"/>
          <p:nvPr/>
        </p:nvSpPr>
        <p:spPr>
          <a:xfrm>
            <a:off x="768067" y="2168411"/>
            <a:ext cx="10498347" cy="429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dirty="0"/>
              <a:t>                   &lt;</a:t>
            </a:r>
            <a:r>
              <a:rPr lang="ko-KR" altLang="en-US" dirty="0"/>
              <a:t>도안신도시의 미취학 아동 인구수</a:t>
            </a:r>
            <a:r>
              <a:rPr lang="en-US" altLang="ko-KR" dirty="0"/>
              <a:t>&gt;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서구와 유성구에 걸쳐 형성 된 도안신도시는 대전에서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미취학 아동이 가장 밀집한 지역이다</a:t>
            </a:r>
            <a:r>
              <a:rPr lang="en-US" altLang="ko-KR" dirty="0"/>
              <a:t>.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따라서 국공립 어린이집을 확충할 때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서구와 유성구에 우선권을 부여하는 것이 좋을 것 같다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3CC318-7461-4998-8298-45CBE035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5" t="347"/>
          <a:stretch/>
        </p:blipFill>
        <p:spPr>
          <a:xfrm>
            <a:off x="7108167" y="2339693"/>
            <a:ext cx="4536115" cy="32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509BE-85ED-4467-84FF-60C95EAE58A8}"/>
              </a:ext>
            </a:extLst>
          </p:cNvPr>
          <p:cNvSpPr/>
          <p:nvPr/>
        </p:nvSpPr>
        <p:spPr>
          <a:xfrm>
            <a:off x="357383" y="1003178"/>
            <a:ext cx="11492239" cy="54572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6CFC0-92FB-4086-8746-E7C5CC20E9EC}"/>
              </a:ext>
            </a:extLst>
          </p:cNvPr>
          <p:cNvSpPr txBox="1"/>
          <p:nvPr/>
        </p:nvSpPr>
        <p:spPr>
          <a:xfrm>
            <a:off x="3599589" y="47024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한계점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BF428-753B-4308-9088-6B855BF8D3FC}"/>
              </a:ext>
            </a:extLst>
          </p:cNvPr>
          <p:cNvSpPr txBox="1"/>
          <p:nvPr/>
        </p:nvSpPr>
        <p:spPr>
          <a:xfrm>
            <a:off x="701457" y="2054721"/>
            <a:ext cx="1049834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각 자료의 표본이 다름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영유아인 </a:t>
            </a:r>
            <a:r>
              <a:rPr lang="en-US" altLang="ko-KR" dirty="0"/>
              <a:t>0~4</a:t>
            </a:r>
            <a:r>
              <a:rPr lang="ko-KR" altLang="en-US" dirty="0"/>
              <a:t>세 범위를 벗어나는 </a:t>
            </a:r>
            <a:r>
              <a:rPr lang="en-US" altLang="ko-KR" dirty="0"/>
              <a:t>7</a:t>
            </a:r>
            <a:r>
              <a:rPr lang="ko-KR" altLang="en-US" dirty="0"/>
              <a:t>세미만 데이터도 사용함 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행정구역별로 확충 해야 할 구체적인 수를 제시하지 못함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행정구역을 더욱 세밀하게 분석하지 못함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7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4823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42015" y="1554480"/>
            <a:ext cx="3507970" cy="35079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0460" y="2923744"/>
            <a:ext cx="277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76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433156"/>
            <a:ext cx="12192000" cy="3424844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689" y="249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548235"/>
                </a:solidFill>
              </a:rPr>
              <a:t>INDEX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93179" y="3507970"/>
            <a:ext cx="1244183" cy="1180407"/>
            <a:chOff x="493179" y="3507970"/>
            <a:chExt cx="1244183" cy="1180407"/>
          </a:xfrm>
        </p:grpSpPr>
        <p:sp>
          <p:nvSpPr>
            <p:cNvPr id="6" name="직사각형 5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179" y="3507970"/>
              <a:ext cx="11657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04910" y="3507970"/>
            <a:ext cx="1244183" cy="1180407"/>
            <a:chOff x="493179" y="3507970"/>
            <a:chExt cx="1244183" cy="1180407"/>
          </a:xfrm>
        </p:grpSpPr>
        <p:sp>
          <p:nvSpPr>
            <p:cNvPr id="18" name="직사각형 17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179" y="3507970"/>
              <a:ext cx="11657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6641" y="3507970"/>
            <a:ext cx="1244183" cy="1180407"/>
            <a:chOff x="493179" y="3507970"/>
            <a:chExt cx="1244183" cy="1180407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179" y="3507970"/>
              <a:ext cx="11657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828371" y="3507970"/>
            <a:ext cx="1244183" cy="1180407"/>
            <a:chOff x="493179" y="3507970"/>
            <a:chExt cx="1244183" cy="1180407"/>
          </a:xfrm>
        </p:grpSpPr>
        <p:sp>
          <p:nvSpPr>
            <p:cNvPr id="24" name="직사각형 23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607" y="3507970"/>
              <a:ext cx="11368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3142" y="4815626"/>
            <a:ext cx="1717053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배경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분석배경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사회적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분석배경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정치적  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8474" y="4815626"/>
            <a:ext cx="17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변수설명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6525098" y="4815626"/>
            <a:ext cx="17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분석 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9543699" y="4815626"/>
            <a:ext cx="19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결론 및 한계점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15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7CB6A9-0AC0-4BB5-B61B-5D70AD0138DB}"/>
              </a:ext>
            </a:extLst>
          </p:cNvPr>
          <p:cNvGrpSpPr/>
          <p:nvPr/>
        </p:nvGrpSpPr>
        <p:grpSpPr>
          <a:xfrm>
            <a:off x="357383" y="1246625"/>
            <a:ext cx="5329433" cy="4752130"/>
            <a:chOff x="582852" y="1251072"/>
            <a:chExt cx="3298008" cy="5081468"/>
          </a:xfrm>
        </p:grpSpPr>
        <p:sp>
          <p:nvSpPr>
            <p:cNvPr id="7" name="직사각형 6"/>
            <p:cNvSpPr/>
            <p:nvPr/>
          </p:nvSpPr>
          <p:spPr>
            <a:xfrm>
              <a:off x="582852" y="1440493"/>
              <a:ext cx="3298008" cy="4892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00501" y="1251072"/>
              <a:ext cx="2602174" cy="3949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>
                  <a:ea typeface="KoPub돋움체 Bold" panose="02020603020101020101" pitchFamily="18" charset="-127"/>
                </a:rPr>
                <a:t>영 유아부모들이 원하는 육아정책 순위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C6DCB3-0724-448A-BACB-03F6644232C4}"/>
              </a:ext>
            </a:extLst>
          </p:cNvPr>
          <p:cNvSpPr/>
          <p:nvPr/>
        </p:nvSpPr>
        <p:spPr>
          <a:xfrm>
            <a:off x="6505186" y="1435617"/>
            <a:ext cx="5329433" cy="4574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9404" y="388307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32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dirty="0">
                <a:solidFill>
                  <a:srgbClr val="548235"/>
                </a:solidFill>
              </a:rPr>
              <a:t>분석배경 </a:t>
            </a:r>
            <a:r>
              <a:rPr lang="en-US" altLang="ko-KR" sz="2400" dirty="0">
                <a:solidFill>
                  <a:srgbClr val="548235"/>
                </a:solidFill>
              </a:rPr>
              <a:t>_ </a:t>
            </a:r>
            <a:r>
              <a:rPr lang="ko-KR" altLang="en-US" sz="2400" dirty="0">
                <a:solidFill>
                  <a:srgbClr val="548235"/>
                </a:solidFill>
              </a:rPr>
              <a:t>사회적배경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9BFE9D3-CACE-40D8-B5D3-8F16853CF0C0}"/>
              </a:ext>
            </a:extLst>
          </p:cNvPr>
          <p:cNvSpPr/>
          <p:nvPr/>
        </p:nvSpPr>
        <p:spPr>
          <a:xfrm>
            <a:off x="7078072" y="1248117"/>
            <a:ext cx="41168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ea typeface="KoPub돋움체 Bold" panose="02020603020101020101" pitchFamily="18" charset="-127"/>
              </a:rPr>
              <a:t> 국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1" dirty="0">
                <a:ea typeface="KoPub돋움체 Bold" panose="02020603020101020101" pitchFamily="18" charset="-127"/>
              </a:rPr>
              <a:t>공립어린이집의 수요가 높은 이유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5F6C1-93A8-493F-A17C-10D08F1D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23" y="2105587"/>
            <a:ext cx="1763628" cy="1665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DAD505-5EF7-4764-A2F4-3079BFC8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30" y="2204366"/>
            <a:ext cx="1698308" cy="1609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18403A-73F6-473D-9A4E-045A2957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437" y="2040948"/>
            <a:ext cx="1418367" cy="167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BC3B3-AB47-4302-896B-CAE8BC0E02F3}"/>
              </a:ext>
            </a:extLst>
          </p:cNvPr>
          <p:cNvSpPr txBox="1"/>
          <p:nvPr/>
        </p:nvSpPr>
        <p:spPr>
          <a:xfrm>
            <a:off x="6809874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보육비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93168-C759-4EF2-BED5-8446D6F27886}"/>
              </a:ext>
            </a:extLst>
          </p:cNvPr>
          <p:cNvSpPr txBox="1"/>
          <p:nvPr/>
        </p:nvSpPr>
        <p:spPr>
          <a:xfrm>
            <a:off x="8514051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보육의 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11F5F-44B6-4C28-A744-877AE478A77B}"/>
              </a:ext>
            </a:extLst>
          </p:cNvPr>
          <p:cNvSpPr txBox="1"/>
          <p:nvPr/>
        </p:nvSpPr>
        <p:spPr>
          <a:xfrm>
            <a:off x="10124295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높은 만족도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3F924-4E23-4D1A-B8E6-E4C55EF044F1}"/>
              </a:ext>
            </a:extLst>
          </p:cNvPr>
          <p:cNvSpPr txBox="1"/>
          <p:nvPr/>
        </p:nvSpPr>
        <p:spPr>
          <a:xfrm>
            <a:off x="10360925" y="4520965"/>
            <a:ext cx="1271147" cy="1100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b="1">
                <a:solidFill>
                  <a:srgbClr val="548235"/>
                </a:solidFill>
                <a:ea typeface="KoPub돋움체 Bold" panose="02020603020101020101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</a:rPr>
              <a:t>만족도 설문조사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</a:rPr>
              <a:t> </a:t>
            </a:r>
            <a:r>
              <a:rPr lang="en-US" altLang="ko-KR" dirty="0"/>
              <a:t>94.9%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0BABD-927A-42FC-B7B0-9FD9FCD5E4FE}"/>
              </a:ext>
            </a:extLst>
          </p:cNvPr>
          <p:cNvSpPr/>
          <p:nvPr/>
        </p:nvSpPr>
        <p:spPr>
          <a:xfrm>
            <a:off x="6723534" y="4477561"/>
            <a:ext cx="1680455" cy="1100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민간 어린이집과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보육비의 차이는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최고 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66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만원</a:t>
            </a:r>
            <a:endParaRPr lang="en-US" altLang="ko-KR" sz="1400" b="1" dirty="0">
              <a:solidFill>
                <a:srgbClr val="548235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7CE1D3-1485-41E9-8C3D-582A70B69B76}"/>
              </a:ext>
            </a:extLst>
          </p:cNvPr>
          <p:cNvSpPr/>
          <p:nvPr/>
        </p:nvSpPr>
        <p:spPr>
          <a:xfrm>
            <a:off x="8403989" y="4354451"/>
            <a:ext cx="1910956" cy="1435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선발고사</a:t>
            </a:r>
            <a:r>
              <a:rPr lang="ko-KR" altLang="en-US" sz="1400" dirty="0">
                <a:ea typeface="KoPub돋움체 Bold" panose="02020603020101020101" pitchFamily="18" charset="-127"/>
              </a:rPr>
              <a:t>를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통하여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체계적으로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교사 선발</a:t>
            </a:r>
            <a:endParaRPr lang="en-US" altLang="ko-KR" sz="1400" dirty="0">
              <a:ea typeface="KoPub돋움체 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3DC0EC9-554D-480D-B97F-CFED7AE0C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2" b="90879" l="9943" r="89773">
                        <a14:foregroundMark x1="23864" y1="49511" x2="23864" y2="49511"/>
                        <a14:foregroundMark x1="79261" y1="66775" x2="79261" y2="66775"/>
                        <a14:foregroundMark x1="76989" y1="90879" x2="76989" y2="90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296" y="1476119"/>
            <a:ext cx="3353268" cy="292458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20AABD-D836-4BCA-8907-77D026615827}"/>
              </a:ext>
            </a:extLst>
          </p:cNvPr>
          <p:cNvSpPr/>
          <p:nvPr/>
        </p:nvSpPr>
        <p:spPr>
          <a:xfrm>
            <a:off x="1073850" y="4507696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1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위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.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 국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·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공립 확충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F402C-AC8C-4593-A745-B1672094AEC2}"/>
              </a:ext>
            </a:extLst>
          </p:cNvPr>
          <p:cNvSpPr/>
          <p:nvPr/>
        </p:nvSpPr>
        <p:spPr>
          <a:xfrm>
            <a:off x="1073850" y="5027872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위</a:t>
            </a:r>
            <a:r>
              <a:rPr lang="en-US" altLang="ko-KR" sz="1400" dirty="0"/>
              <a:t>. </a:t>
            </a:r>
            <a:r>
              <a:rPr lang="ko-KR" altLang="en-US" sz="1400" dirty="0"/>
              <a:t>서비스 질 향상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438602-7B95-4C73-90C3-80BBD9682214}"/>
              </a:ext>
            </a:extLst>
          </p:cNvPr>
          <p:cNvSpPr/>
          <p:nvPr/>
        </p:nvSpPr>
        <p:spPr>
          <a:xfrm>
            <a:off x="1083332" y="5477898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위</a:t>
            </a:r>
            <a:r>
              <a:rPr lang="en-US" altLang="ko-KR" sz="1400" dirty="0"/>
              <a:t>. </a:t>
            </a:r>
            <a:r>
              <a:rPr lang="ko-KR" altLang="en-US" sz="1400" dirty="0"/>
              <a:t>보육</a:t>
            </a:r>
            <a:r>
              <a:rPr lang="en-US" altLang="ko-KR" sz="1400" dirty="0"/>
              <a:t>·</a:t>
            </a:r>
            <a:r>
              <a:rPr lang="ko-KR" altLang="en-US" sz="1400" dirty="0"/>
              <a:t>교육비 지원단가 인상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A8110D-EF58-4E41-9874-235F4A67A5C6}"/>
              </a:ext>
            </a:extLst>
          </p:cNvPr>
          <p:cNvSpPr/>
          <p:nvPr/>
        </p:nvSpPr>
        <p:spPr>
          <a:xfrm>
            <a:off x="2683041" y="2040948"/>
            <a:ext cx="649705" cy="1740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5CC44-A8CB-484C-AB22-79854C9F8CDC}"/>
              </a:ext>
            </a:extLst>
          </p:cNvPr>
          <p:cNvSpPr txBox="1"/>
          <p:nvPr/>
        </p:nvSpPr>
        <p:spPr>
          <a:xfrm>
            <a:off x="1625910" y="6292516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6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42426" y="1206121"/>
            <a:ext cx="11492193" cy="23284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9405" y="38830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분석배경 </a:t>
            </a:r>
            <a:r>
              <a:rPr lang="en-US" altLang="ko-KR" dirty="0"/>
              <a:t>_ </a:t>
            </a:r>
            <a:r>
              <a:rPr lang="ko-KR" altLang="en-US" dirty="0"/>
              <a:t>정치적배경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74B53A-9C9D-4BD7-8D08-C1CE8A3A9A33}"/>
              </a:ext>
            </a:extLst>
          </p:cNvPr>
          <p:cNvSpPr/>
          <p:nvPr/>
        </p:nvSpPr>
        <p:spPr>
          <a:xfrm>
            <a:off x="821288" y="1021456"/>
            <a:ext cx="4371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ea typeface="KoPub돋움체 Bold" panose="02020603020101020101" pitchFamily="18" charset="-127"/>
              </a:rPr>
              <a:t>2018</a:t>
            </a:r>
            <a:r>
              <a:rPr lang="ko-KR" altLang="en-US" b="1" dirty="0">
                <a:ea typeface="KoPub돋움체 Bold" panose="02020603020101020101" pitchFamily="18" charset="-127"/>
              </a:rPr>
              <a:t>년 어린이집  수 및 어린이 수요 수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B577A3-468C-4994-BC0E-6BF5252F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1968"/>
              </p:ext>
            </p:extLst>
          </p:nvPr>
        </p:nvGraphicFramePr>
        <p:xfrm>
          <a:off x="959658" y="1456868"/>
          <a:ext cx="10199659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7117">
                  <a:extLst>
                    <a:ext uri="{9D8B030D-6E8A-4147-A177-3AD203B41FA5}">
                      <a16:colId xmlns:a16="http://schemas.microsoft.com/office/drawing/2014/main" val="286947030"/>
                    </a:ext>
                  </a:extLst>
                </a:gridCol>
                <a:gridCol w="1227445">
                  <a:extLst>
                    <a:ext uri="{9D8B030D-6E8A-4147-A177-3AD203B41FA5}">
                      <a16:colId xmlns:a16="http://schemas.microsoft.com/office/drawing/2014/main" val="2491799542"/>
                    </a:ext>
                  </a:extLst>
                </a:gridCol>
                <a:gridCol w="933400">
                  <a:extLst>
                    <a:ext uri="{9D8B030D-6E8A-4147-A177-3AD203B41FA5}">
                      <a16:colId xmlns:a16="http://schemas.microsoft.com/office/drawing/2014/main" val="3450465664"/>
                    </a:ext>
                  </a:extLst>
                </a:gridCol>
                <a:gridCol w="1233612">
                  <a:extLst>
                    <a:ext uri="{9D8B030D-6E8A-4147-A177-3AD203B41FA5}">
                      <a16:colId xmlns:a16="http://schemas.microsoft.com/office/drawing/2014/main" val="4177892043"/>
                    </a:ext>
                  </a:extLst>
                </a:gridCol>
                <a:gridCol w="1158084">
                  <a:extLst>
                    <a:ext uri="{9D8B030D-6E8A-4147-A177-3AD203B41FA5}">
                      <a16:colId xmlns:a16="http://schemas.microsoft.com/office/drawing/2014/main" val="1909312997"/>
                    </a:ext>
                  </a:extLst>
                </a:gridCol>
                <a:gridCol w="843387">
                  <a:extLst>
                    <a:ext uri="{9D8B030D-6E8A-4147-A177-3AD203B41FA5}">
                      <a16:colId xmlns:a16="http://schemas.microsoft.com/office/drawing/2014/main" val="3773506648"/>
                    </a:ext>
                  </a:extLst>
                </a:gridCol>
                <a:gridCol w="868563">
                  <a:extLst>
                    <a:ext uri="{9D8B030D-6E8A-4147-A177-3AD203B41FA5}">
                      <a16:colId xmlns:a16="http://schemas.microsoft.com/office/drawing/2014/main" val="3090431510"/>
                    </a:ext>
                  </a:extLst>
                </a:gridCol>
                <a:gridCol w="1107733">
                  <a:extLst>
                    <a:ext uri="{9D8B030D-6E8A-4147-A177-3AD203B41FA5}">
                      <a16:colId xmlns:a16="http://schemas.microsoft.com/office/drawing/2014/main" val="372891244"/>
                    </a:ext>
                  </a:extLst>
                </a:gridCol>
                <a:gridCol w="1120318">
                  <a:extLst>
                    <a:ext uri="{9D8B030D-6E8A-4147-A177-3AD203B41FA5}">
                      <a16:colId xmlns:a16="http://schemas.microsoft.com/office/drawing/2014/main" val="119728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국공립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복지법인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법인단체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부모협동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6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어린이집 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39.818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47.7%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6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1,413,532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3507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FFDAEA-DE3F-4296-ADA4-0107F016DC7A}"/>
              </a:ext>
            </a:extLst>
          </p:cNvPr>
          <p:cNvSpPr/>
          <p:nvPr/>
        </p:nvSpPr>
        <p:spPr>
          <a:xfrm>
            <a:off x="349485" y="3755283"/>
            <a:ext cx="11492193" cy="2198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B9DB9D-0CB2-4C4E-9E07-E81221113A38}"/>
              </a:ext>
            </a:extLst>
          </p:cNvPr>
          <p:cNvSpPr/>
          <p:nvPr/>
        </p:nvSpPr>
        <p:spPr>
          <a:xfrm>
            <a:off x="7802302" y="3618657"/>
            <a:ext cx="37433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ea typeface="KoPub돋움체 Bold" panose="02020603020101020101" pitchFamily="18" charset="-127"/>
              </a:rPr>
              <a:t>대전광역시 국공립 어린이집  현황</a:t>
            </a:r>
            <a:endParaRPr lang="en-US" altLang="ko-KR" b="1" dirty="0"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BEE0D8-4634-4AC6-A395-76217EF5EC64}"/>
              </a:ext>
            </a:extLst>
          </p:cNvPr>
          <p:cNvSpPr/>
          <p:nvPr/>
        </p:nvSpPr>
        <p:spPr>
          <a:xfrm>
            <a:off x="6208811" y="4147548"/>
            <a:ext cx="483504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대전광역시는 국 공립 어린이집의 경우</a:t>
            </a:r>
            <a:endParaRPr lang="en-US" altLang="ko-KR" b="1" dirty="0"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전체의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2.49%</a:t>
            </a:r>
            <a:r>
              <a:rPr lang="ko-KR" altLang="en-US" b="1" dirty="0">
                <a:ea typeface="KoPub돋움체 Bold" panose="02020603020101020101" pitchFamily="18" charset="-127"/>
              </a:rPr>
              <a:t>로 17개 시도에서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가장 낮은 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E4189-E758-4FE3-8A97-B5671EBA2607}"/>
              </a:ext>
            </a:extLst>
          </p:cNvPr>
          <p:cNvSpPr/>
          <p:nvPr/>
        </p:nvSpPr>
        <p:spPr>
          <a:xfrm>
            <a:off x="3705723" y="1456868"/>
            <a:ext cx="1299412" cy="1381760"/>
          </a:xfrm>
          <a:prstGeom prst="rect">
            <a:avLst/>
          </a:prstGeom>
          <a:noFill/>
          <a:ln w="381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AD28E-9A8E-42D6-92F1-7F541AB0839E}"/>
              </a:ext>
            </a:extLst>
          </p:cNvPr>
          <p:cNvSpPr/>
          <p:nvPr/>
        </p:nvSpPr>
        <p:spPr>
          <a:xfrm>
            <a:off x="1770230" y="3124854"/>
            <a:ext cx="865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a typeface="KoPub돋움체 Bold" panose="02020603020101020101" pitchFamily="18" charset="-127"/>
              </a:rPr>
              <a:t>정부는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2021</a:t>
            </a:r>
            <a:r>
              <a:rPr lang="ko-KR" altLang="en-US" b="1" dirty="0">
                <a:ea typeface="KoPub돋움체 Bold" panose="02020603020101020101" pitchFamily="18" charset="-127"/>
              </a:rPr>
              <a:t>년 까지  공공보육 이용 아동 비율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40% 달성을 </a:t>
            </a:r>
            <a:r>
              <a:rPr lang="ko-KR" altLang="en-US" b="1" dirty="0">
                <a:ea typeface="KoPub돋움체 Bold" panose="02020603020101020101" pitchFamily="18" charset="-127"/>
              </a:rPr>
              <a:t>목표로 세움 </a:t>
            </a:r>
            <a:endParaRPr lang="en-US" altLang="ko-KR" b="1" dirty="0">
              <a:ea typeface="KoPub돋움체 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8C3906-FDB2-4D7A-BC3E-E1E9E94F5D47}"/>
              </a:ext>
            </a:extLst>
          </p:cNvPr>
          <p:cNvGrpSpPr/>
          <p:nvPr/>
        </p:nvGrpSpPr>
        <p:grpSpPr>
          <a:xfrm>
            <a:off x="2000521" y="3755283"/>
            <a:ext cx="2230882" cy="2230882"/>
            <a:chOff x="478733" y="4217854"/>
            <a:chExt cx="2230882" cy="22308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C1E4979-73B3-4A73-84EF-584901D5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1429" l="10000" r="90000">
                          <a14:foregroundMark x1="55429" y1="33714" x2="55429" y2="33714"/>
                          <a14:foregroundMark x1="69714" y1="56286" x2="69714" y2="56286"/>
                          <a14:foregroundMark x1="59429" y1="73714" x2="59429" y2="73714"/>
                          <a14:foregroundMark x1="42000" y1="91429" x2="42000" y2="91429"/>
                          <a14:foregroundMark x1="21143" y1="27143" x2="21143" y2="271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12653">
              <a:off x="478733" y="4217854"/>
              <a:ext cx="2230882" cy="2230882"/>
            </a:xfrm>
            <a:prstGeom prst="rect">
              <a:avLst/>
            </a:prstGeom>
          </p:spPr>
        </p:pic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489A3E73-CA79-4A25-B476-6D63DF5AEEA1}"/>
                </a:ext>
              </a:extLst>
            </p:cNvPr>
            <p:cNvSpPr/>
            <p:nvPr/>
          </p:nvSpPr>
          <p:spPr>
            <a:xfrm rot="14860576">
              <a:off x="1955501" y="4977128"/>
              <a:ext cx="353052" cy="279554"/>
            </a:xfrm>
            <a:prstGeom prst="trapezoid">
              <a:avLst/>
            </a:prstGeom>
            <a:solidFill>
              <a:srgbClr val="54823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11945D-E6B4-4349-80EC-9A02E4E216DD}"/>
              </a:ext>
            </a:extLst>
          </p:cNvPr>
          <p:cNvSpPr txBox="1"/>
          <p:nvPr/>
        </p:nvSpPr>
        <p:spPr>
          <a:xfrm>
            <a:off x="4116339" y="4376337"/>
            <a:ext cx="846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548235"/>
                </a:solidFill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2.49%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BF7FA5-6384-4C03-A8CA-4E33FF84809F}"/>
              </a:ext>
            </a:extLst>
          </p:cNvPr>
          <p:cNvCxnSpPr>
            <a:cxnSpLocks/>
          </p:cNvCxnSpPr>
          <p:nvPr/>
        </p:nvCxnSpPr>
        <p:spPr>
          <a:xfrm>
            <a:off x="4524457" y="4899093"/>
            <a:ext cx="16843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69EF89-BE24-4E18-928F-EF1A19D3154F}"/>
              </a:ext>
            </a:extLst>
          </p:cNvPr>
          <p:cNvSpPr txBox="1"/>
          <p:nvPr/>
        </p:nvSpPr>
        <p:spPr>
          <a:xfrm>
            <a:off x="765759" y="6082004"/>
            <a:ext cx="105874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pPr algn="l"/>
            <a:r>
              <a:rPr lang="ko-KR" altLang="en-US" dirty="0"/>
              <a:t>정부는 공공보육아동의 비율은 높이겠다는 목표를 가지고 있지만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88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1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분석과제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122D2-78A8-4E94-B040-FEC75E4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81" y="4659986"/>
            <a:ext cx="4606604" cy="1259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AA067-E1ED-4EE2-B2BA-36133A2A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5255679"/>
            <a:ext cx="5215957" cy="799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5B192-030A-4FE4-AE91-A8C39D078B89}"/>
              </a:ext>
            </a:extLst>
          </p:cNvPr>
          <p:cNvSpPr txBox="1"/>
          <p:nvPr/>
        </p:nvSpPr>
        <p:spPr>
          <a:xfrm>
            <a:off x="1470503" y="4097618"/>
            <a:ext cx="881042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대전광역시에는 </a:t>
            </a:r>
            <a:r>
              <a:rPr lang="en-US" altLang="ko-KR" dirty="0"/>
              <a:t>2022</a:t>
            </a:r>
            <a:r>
              <a:rPr lang="ko-KR" altLang="en-US" dirty="0"/>
              <a:t>년까지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국공립 어린이집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곳을 확충하는 </a:t>
            </a:r>
            <a:r>
              <a:rPr lang="ko-KR" altLang="en-US" dirty="0"/>
              <a:t>목표를 세움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4BCF-1246-402C-ABEC-E24A25EE51FE}"/>
              </a:ext>
            </a:extLst>
          </p:cNvPr>
          <p:cNvSpPr txBox="1"/>
          <p:nvPr/>
        </p:nvSpPr>
        <p:spPr>
          <a:xfrm>
            <a:off x="893422" y="2259769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59AF6-D874-4B9A-9558-85DAA7FFDFC3}"/>
              </a:ext>
            </a:extLst>
          </p:cNvPr>
          <p:cNvSpPr txBox="1"/>
          <p:nvPr/>
        </p:nvSpPr>
        <p:spPr>
          <a:xfrm>
            <a:off x="2495398" y="3026770"/>
            <a:ext cx="69685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정부는 공공보육아동의 비율은 높이겠다는 목표를 가지고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D5EA-E172-4A4D-A3DE-ECE86D644ECE}"/>
              </a:ext>
            </a:extLst>
          </p:cNvPr>
          <p:cNvCxnSpPr/>
          <p:nvPr/>
        </p:nvCxnSpPr>
        <p:spPr>
          <a:xfrm>
            <a:off x="6106993" y="2629101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4C960-C981-4FB2-8751-E9734A56DA7C}"/>
              </a:ext>
            </a:extLst>
          </p:cNvPr>
          <p:cNvCxnSpPr/>
          <p:nvPr/>
        </p:nvCxnSpPr>
        <p:spPr>
          <a:xfrm>
            <a:off x="6094442" y="3729793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1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분석과제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122D2-78A8-4E94-B040-FEC75E4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81" y="4659986"/>
            <a:ext cx="4606604" cy="1259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AA067-E1ED-4EE2-B2BA-36133A2A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5255679"/>
            <a:ext cx="5215957" cy="799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5B192-030A-4FE4-AE91-A8C39D078B89}"/>
              </a:ext>
            </a:extLst>
          </p:cNvPr>
          <p:cNvSpPr txBox="1"/>
          <p:nvPr/>
        </p:nvSpPr>
        <p:spPr>
          <a:xfrm>
            <a:off x="1470503" y="4097618"/>
            <a:ext cx="881042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대전광역시에는 </a:t>
            </a:r>
            <a:r>
              <a:rPr lang="en-US" altLang="ko-KR" dirty="0"/>
              <a:t>2022</a:t>
            </a:r>
            <a:r>
              <a:rPr lang="ko-KR" altLang="en-US" dirty="0"/>
              <a:t>년까지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국공립 어린이집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곳을 확충하는 </a:t>
            </a:r>
            <a:r>
              <a:rPr lang="ko-KR" altLang="en-US" dirty="0"/>
              <a:t>목표를 세움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4BCF-1246-402C-ABEC-E24A25EE51FE}"/>
              </a:ext>
            </a:extLst>
          </p:cNvPr>
          <p:cNvSpPr txBox="1"/>
          <p:nvPr/>
        </p:nvSpPr>
        <p:spPr>
          <a:xfrm>
            <a:off x="893422" y="2259769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59AF6-D874-4B9A-9558-85DAA7FFDFC3}"/>
              </a:ext>
            </a:extLst>
          </p:cNvPr>
          <p:cNvSpPr txBox="1"/>
          <p:nvPr/>
        </p:nvSpPr>
        <p:spPr>
          <a:xfrm>
            <a:off x="2495398" y="3026770"/>
            <a:ext cx="69685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정부는 공공보육아동의 비율은 높이겠다는 목표를 가지고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D5EA-E172-4A4D-A3DE-ECE86D644ECE}"/>
              </a:ext>
            </a:extLst>
          </p:cNvPr>
          <p:cNvCxnSpPr/>
          <p:nvPr/>
        </p:nvCxnSpPr>
        <p:spPr>
          <a:xfrm>
            <a:off x="6106993" y="2629101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4C960-C981-4FB2-8751-E9734A56DA7C}"/>
              </a:ext>
            </a:extLst>
          </p:cNvPr>
          <p:cNvCxnSpPr/>
          <p:nvPr/>
        </p:nvCxnSpPr>
        <p:spPr>
          <a:xfrm>
            <a:off x="6094442" y="3729793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61C126-E349-47B0-9582-A1F17CAFF37B}"/>
              </a:ext>
            </a:extLst>
          </p:cNvPr>
          <p:cNvSpPr/>
          <p:nvPr/>
        </p:nvSpPr>
        <p:spPr>
          <a:xfrm>
            <a:off x="357383" y="1423947"/>
            <a:ext cx="11492239" cy="5036651"/>
          </a:xfrm>
          <a:prstGeom prst="rect">
            <a:avLst/>
          </a:prstGeom>
          <a:solidFill>
            <a:srgbClr val="54823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AFA1D4-6B9A-485A-8DD8-B129113231D1}"/>
              </a:ext>
            </a:extLst>
          </p:cNvPr>
          <p:cNvSpPr/>
          <p:nvPr/>
        </p:nvSpPr>
        <p:spPr>
          <a:xfrm>
            <a:off x="666205" y="1554479"/>
            <a:ext cx="10894423" cy="47679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9B32F-0F4A-41E6-A1D3-7C03DD5978B9}"/>
              </a:ext>
            </a:extLst>
          </p:cNvPr>
          <p:cNvSpPr txBox="1"/>
          <p:nvPr/>
        </p:nvSpPr>
        <p:spPr>
          <a:xfrm>
            <a:off x="1697244" y="3006987"/>
            <a:ext cx="8794395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대전광역시에 증원되는 </a:t>
            </a:r>
            <a:r>
              <a:rPr lang="en-US" altLang="ko-KR" dirty="0"/>
              <a:t>100</a:t>
            </a:r>
            <a:r>
              <a:rPr lang="ko-KR" altLang="en-US" dirty="0"/>
              <a:t>개의 국 공립어린이집을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행정구역별로 몇 개의 어린이집을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설립하는 것이 좋을지 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4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0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변수설명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0F56FD-5987-4BBF-8CB8-EFD239B00079}"/>
              </a:ext>
            </a:extLst>
          </p:cNvPr>
          <p:cNvSpPr/>
          <p:nvPr/>
        </p:nvSpPr>
        <p:spPr>
          <a:xfrm>
            <a:off x="2254914" y="2015568"/>
            <a:ext cx="768217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1. 행정구별 국민기초생활 인구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7세미만 국민기초생활 보장인구의 (구별) 통계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2. 행정구별 국공립어린이집 이용률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행정구별 어린이집 정원 수와 국공립 어린이집 정원 비율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3. 행정구별 0~4세 아동인구현황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행정구별 0~4세 인구 비율</a:t>
            </a:r>
          </a:p>
        </p:txBody>
      </p:sp>
    </p:spTree>
    <p:extLst>
      <p:ext uri="{BB962C8B-B14F-4D97-AF65-F5344CB8AC3E}">
        <p14:creationId xmlns:p14="http://schemas.microsoft.com/office/powerpoint/2010/main" val="1344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D2A1A-29F1-4282-9A90-068AB452A766}"/>
              </a:ext>
            </a:extLst>
          </p:cNvPr>
          <p:cNvSpPr txBox="1"/>
          <p:nvPr/>
        </p:nvSpPr>
        <p:spPr>
          <a:xfrm>
            <a:off x="3034730" y="486637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기초 생활수급자인구 </a:t>
            </a:r>
            <a:r>
              <a:rPr lang="en-US" altLang="ko-KR" dirty="0"/>
              <a:t>(~7</a:t>
            </a:r>
            <a:r>
              <a:rPr lang="ko-KR" altLang="en-US" dirty="0"/>
              <a:t>세 미만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9683D-DE7C-4377-8031-FE93D1D1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" y="1509360"/>
            <a:ext cx="8274429" cy="2650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470AE-99B6-48E4-9E63-196A51A6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11" y="1509360"/>
            <a:ext cx="3891775" cy="45568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7CC4AD-5931-4D3A-9F13-0099D0A99A1E}"/>
              </a:ext>
            </a:extLst>
          </p:cNvPr>
          <p:cNvGrpSpPr/>
          <p:nvPr/>
        </p:nvGrpSpPr>
        <p:grpSpPr>
          <a:xfrm>
            <a:off x="1057659" y="4527644"/>
            <a:ext cx="7774689" cy="1445456"/>
            <a:chOff x="455493" y="4103902"/>
            <a:chExt cx="7774689" cy="14454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8C97C-5F11-4896-B501-B65FA19AA4C3}"/>
                </a:ext>
              </a:extLst>
            </p:cNvPr>
            <p:cNvSpPr txBox="1"/>
            <p:nvPr/>
          </p:nvSpPr>
          <p:spPr>
            <a:xfrm>
              <a:off x="828637" y="4434952"/>
              <a:ext cx="7401545" cy="823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b="1"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dirty="0"/>
                <a:t>기초생활수급자 인구수 분포를 보면 </a:t>
              </a:r>
              <a:endParaRPr lang="en-US" altLang="ko-KR" sz="1600" dirty="0"/>
            </a:p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위는 </a:t>
              </a:r>
              <a:r>
                <a:rPr lang="ko-KR" altLang="en-US" dirty="0">
                  <a:solidFill>
                    <a:srgbClr val="548235"/>
                  </a:solidFill>
                </a:rPr>
                <a:t>서구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, 2</a:t>
              </a:r>
              <a:r>
                <a:rPr lang="ko-KR" altLang="en-US" sz="1600" dirty="0"/>
                <a:t>위는 중구</a:t>
              </a:r>
              <a:r>
                <a:rPr lang="en-US" altLang="ko-KR" sz="1600" dirty="0"/>
                <a:t>, 3</a:t>
              </a:r>
              <a:r>
                <a:rPr lang="ko-KR" altLang="en-US" sz="1600" dirty="0"/>
                <a:t>위는 동구 순으로 나타남 </a:t>
              </a:r>
              <a:endParaRPr lang="en-US" altLang="ko-KR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586539-A6F3-4103-91E3-5C727BC4ACE7}"/>
                </a:ext>
              </a:extLst>
            </p:cNvPr>
            <p:cNvSpPr/>
            <p:nvPr/>
          </p:nvSpPr>
          <p:spPr>
            <a:xfrm>
              <a:off x="455493" y="4103902"/>
              <a:ext cx="5640507" cy="144545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9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B903B-5A9C-4632-B7EC-67EBA8C636F8}"/>
              </a:ext>
            </a:extLst>
          </p:cNvPr>
          <p:cNvSpPr txBox="1"/>
          <p:nvPr/>
        </p:nvSpPr>
        <p:spPr>
          <a:xfrm>
            <a:off x="3015307" y="512215"/>
            <a:ext cx="296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어린이집 현황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FAC00-55B6-4C69-8440-16B98FC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1" y="1485004"/>
            <a:ext cx="3432920" cy="35058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18CEB2C-0699-4B21-8B95-4EE6AE17E81D}"/>
              </a:ext>
            </a:extLst>
          </p:cNvPr>
          <p:cNvGrpSpPr/>
          <p:nvPr/>
        </p:nvGrpSpPr>
        <p:grpSpPr>
          <a:xfrm>
            <a:off x="1132349" y="5371313"/>
            <a:ext cx="4011238" cy="616429"/>
            <a:chOff x="977988" y="4931772"/>
            <a:chExt cx="4011238" cy="6164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F453ED-B07F-42DA-AADB-AA4D420793A2}"/>
                </a:ext>
              </a:extLst>
            </p:cNvPr>
            <p:cNvSpPr txBox="1"/>
            <p:nvPr/>
          </p:nvSpPr>
          <p:spPr>
            <a:xfrm>
              <a:off x="1327143" y="5032350"/>
              <a:ext cx="36620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b="1"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dirty="0"/>
                <a:t>유형별 어린이집 수</a:t>
              </a:r>
              <a:endParaRPr lang="en-US" altLang="ko-KR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78C876-62B6-4715-A74F-0F4BCD49AC80}"/>
                </a:ext>
              </a:extLst>
            </p:cNvPr>
            <p:cNvSpPr/>
            <p:nvPr/>
          </p:nvSpPr>
          <p:spPr>
            <a:xfrm>
              <a:off x="977988" y="4931772"/>
              <a:ext cx="2662212" cy="616429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BD5B6AB-5409-4196-88A2-D9A1D8C7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2" y="1507339"/>
            <a:ext cx="3453449" cy="3483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517F-C043-4D1E-BDAB-112BB0C70E30}"/>
              </a:ext>
            </a:extLst>
          </p:cNvPr>
          <p:cNvSpPr txBox="1"/>
          <p:nvPr/>
        </p:nvSpPr>
        <p:spPr>
          <a:xfrm>
            <a:off x="5001577" y="5436730"/>
            <a:ext cx="36620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600" dirty="0"/>
              <a:t>유형별 어린이집 수용 수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1A599-6823-4101-99A2-5711BF135D30}"/>
              </a:ext>
            </a:extLst>
          </p:cNvPr>
          <p:cNvSpPr/>
          <p:nvPr/>
        </p:nvSpPr>
        <p:spPr>
          <a:xfrm>
            <a:off x="4886593" y="5336152"/>
            <a:ext cx="2662212" cy="6164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394C7-8AF0-4B3E-BC9B-6F48CF5E414B}"/>
              </a:ext>
            </a:extLst>
          </p:cNvPr>
          <p:cNvSpPr/>
          <p:nvPr/>
        </p:nvSpPr>
        <p:spPr>
          <a:xfrm>
            <a:off x="7981244" y="1451551"/>
            <a:ext cx="3794443" cy="45027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9D37A-2709-448D-B492-F7F5E12CDE2C}"/>
              </a:ext>
            </a:extLst>
          </p:cNvPr>
          <p:cNvSpPr txBox="1"/>
          <p:nvPr/>
        </p:nvSpPr>
        <p:spPr>
          <a:xfrm>
            <a:off x="8218449" y="1480762"/>
            <a:ext cx="353493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대전 광역시의 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국공립 어린이집의 수는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다른 민간운영 어린이집 과 비교하여 어린이집 수</a:t>
            </a:r>
            <a:r>
              <a:rPr lang="en-US" altLang="ko-KR" sz="1800" dirty="0"/>
              <a:t>, </a:t>
            </a:r>
            <a:r>
              <a:rPr lang="ko-KR" altLang="en-US" sz="1800" dirty="0"/>
              <a:t>어린이 수용 수</a:t>
            </a:r>
            <a:r>
              <a:rPr lang="en-US" altLang="ko-KR" sz="1800" dirty="0"/>
              <a:t> </a:t>
            </a:r>
            <a:r>
              <a:rPr lang="ko-KR" altLang="en-US" sz="1800" dirty="0"/>
              <a:t>역시 현저하게 적은 것을 알 수 있었다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30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649</Words>
  <Application>Microsoft Office PowerPoint</Application>
  <PresentationFormat>와이드스크린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m29327</cp:lastModifiedBy>
  <cp:revision>58</cp:revision>
  <dcterms:created xsi:type="dcterms:W3CDTF">2018-04-13T02:58:51Z</dcterms:created>
  <dcterms:modified xsi:type="dcterms:W3CDTF">2019-06-21T07:45:56Z</dcterms:modified>
</cp:coreProperties>
</file>