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9" r:id="rId6"/>
    <p:sldId id="270" r:id="rId7"/>
    <p:sldId id="263" r:id="rId8"/>
    <p:sldId id="271" r:id="rId9"/>
    <p:sldId id="265" r:id="rId10"/>
    <p:sldId id="266" r:id="rId11"/>
    <p:sldId id="272" r:id="rId12"/>
    <p:sldId id="267" r:id="rId13"/>
    <p:sldId id="268" r:id="rId14"/>
    <p:sldId id="275" r:id="rId15"/>
    <p:sldId id="260" r:id="rId16"/>
    <p:sldId id="273" r:id="rId17"/>
    <p:sldId id="274" r:id="rId18"/>
    <p:sldId id="277" r:id="rId19"/>
    <p:sldId id="276" r:id="rId20"/>
    <p:sldId id="261" r:id="rId21"/>
  </p:sldIdLst>
  <p:sldSz cx="9144000" cy="5143500" type="screen16x9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  <p15:guide id="5" orient="horz" pos="1619">
          <p15:clr>
            <a:srgbClr val="A4A3A4"/>
          </p15:clr>
        </p15:guide>
        <p15:guide id="6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37" autoAdjust="0"/>
  </p:normalViewPr>
  <p:slideViewPr>
    <p:cSldViewPr snapToGrid="0" snapToObjects="1">
      <p:cViewPr varScale="1">
        <p:scale>
          <a:sx n="142" d="100"/>
          <a:sy n="142" d="100"/>
        </p:scale>
        <p:origin x="312" y="120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2880"/>
        <p:guide pos="2160"/>
        <p:guide orient="horz" pos="1618"/>
        <p:guide pos="346"/>
        <p:guide orient="horz" pos="1619"/>
        <p:guide pos="287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8/12/2019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/>
            </a:lvl1pPr>
          </a:lstStyle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8/12/2019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676" y="125188"/>
            <a:ext cx="1666824" cy="39375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371" y="162447"/>
            <a:ext cx="5340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371" y="511383"/>
            <a:ext cx="534066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8/12/2019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8" r:id="rId2"/>
    <p:sldLayoutId id="214748374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480060" y="4704080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480060" y="367855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 noGrp="1" noChangeArrowheads="1"/>
          </p:cNvSpPr>
          <p:nvPr/>
        </p:nvSpPr>
        <p:spPr bwMode="auto">
          <a:xfrm>
            <a:off x="505460" y="3690620"/>
            <a:ext cx="4883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413327"/>
                </a:solidFill>
                <a:latin typeface="Arial" charset="0"/>
                <a:ea typeface="Arial" charset="0"/>
              </a:rPr>
              <a:t>황희재</a:t>
            </a:r>
            <a:endParaRPr lang="ko-KR" altLang="en-US" sz="800" b="1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Text Box 20"/>
          <p:cNvSpPr txBox="1">
            <a:spLocks noGrp="1" noChangeArrowheads="1"/>
          </p:cNvSpPr>
          <p:nvPr/>
        </p:nvSpPr>
        <p:spPr bwMode="auto">
          <a:xfrm>
            <a:off x="505460" y="3892550"/>
            <a:ext cx="3105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0"/>
          <p:cNvSpPr txBox="1">
            <a:spLocks noGrp="1" noChangeArrowheads="1"/>
          </p:cNvSpPr>
          <p:nvPr/>
        </p:nvSpPr>
        <p:spPr bwMode="auto">
          <a:xfrm>
            <a:off x="505460" y="4089400"/>
            <a:ext cx="69278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>
                <a:solidFill>
                  <a:srgbClr val="5B4837"/>
                </a:solidFill>
                <a:latin typeface="Arial" charset="0"/>
                <a:ea typeface="Arial" charset="0"/>
              </a:rPr>
              <a:t>Email    </a:t>
            </a:r>
            <a:endParaRPr lang="ko-KR" altLang="en-US" sz="800" b="1" dirty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 Box 20"/>
          <p:cNvSpPr txBox="1">
            <a:spLocks noGrp="1" noChangeArrowheads="1"/>
          </p:cNvSpPr>
          <p:nvPr/>
        </p:nvSpPr>
        <p:spPr bwMode="auto">
          <a:xfrm>
            <a:off x="505460" y="4291965"/>
            <a:ext cx="65976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>
                <a:solidFill>
                  <a:srgbClr val="5B4837"/>
                </a:solidFill>
                <a:latin typeface="Arial" charset="0"/>
                <a:ea typeface="Arial" charset="0"/>
              </a:rPr>
              <a:t>Mobile </a:t>
            </a:r>
            <a:endParaRPr lang="ko-KR" altLang="en-US" sz="800" b="1" dirty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0"/>
          <p:cNvSpPr txBox="1">
            <a:spLocks noGrp="1" noChangeArrowheads="1"/>
          </p:cNvSpPr>
          <p:nvPr/>
        </p:nvSpPr>
        <p:spPr bwMode="auto">
          <a:xfrm>
            <a:off x="505460" y="4494530"/>
            <a:ext cx="3105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0"/>
          <p:cNvSpPr txBox="1">
            <a:spLocks noGrp="1" noChangeArrowheads="1"/>
          </p:cNvSpPr>
          <p:nvPr/>
        </p:nvSpPr>
        <p:spPr bwMode="auto">
          <a:xfrm>
            <a:off x="964565" y="4093845"/>
            <a:ext cx="131191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Travis9310@gmail.com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 Box 20"/>
          <p:cNvSpPr txBox="1">
            <a:spLocks noGrp="1" noChangeArrowheads="1"/>
          </p:cNvSpPr>
          <p:nvPr/>
        </p:nvSpPr>
        <p:spPr bwMode="auto">
          <a:xfrm>
            <a:off x="964565" y="4290695"/>
            <a:ext cx="86233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010 9099 1992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Text Box 20"/>
          <p:cNvSpPr txBox="1">
            <a:spLocks noGrp="1" noChangeArrowheads="1"/>
          </p:cNvSpPr>
          <p:nvPr/>
        </p:nvSpPr>
        <p:spPr bwMode="auto">
          <a:xfrm>
            <a:off x="964565" y="4498340"/>
            <a:ext cx="3105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81330" y="389572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81330" y="409575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1330" y="429641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1330" y="449643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695" y="579120"/>
            <a:ext cx="8188960" cy="2373630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25805" y="788670"/>
            <a:ext cx="3837305" cy="146621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  <a:t>대전광역시 </a:t>
            </a:r>
            <a:endParaRPr lang="ko-KR" altLang="en-US" sz="3200" b="1">
              <a:solidFill>
                <a:srgbClr val="0070C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  <a:t>버스정류소 자판기 설치제안</a:t>
            </a:r>
            <a:endParaRPr lang="ko-KR" altLang="en-US" sz="3200" b="1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>
            <a:off x="604520" y="2374265"/>
            <a:ext cx="4107180" cy="27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10922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00B0F0"/>
                </a:solidFill>
                <a:latin typeface="Arial" charset="0"/>
                <a:ea typeface="Arial" charset="0"/>
              </a:rPr>
              <a:t>승차,환승인원이 많은 정류소 대상으로</a:t>
            </a:r>
            <a:endParaRPr lang="ko-KR" altLang="en-US" sz="16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565150" y="1553210"/>
            <a:ext cx="2917825" cy="2420396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/>
              <a:t>한달평균 대중교통 비용은 다른 주요도시에 비해 낮고</a:t>
            </a:r>
            <a:r>
              <a:rPr lang="en-US" altLang="ko-KR" b="1" dirty="0"/>
              <a:t>, </a:t>
            </a:r>
            <a:r>
              <a:rPr lang="ko-KR" altLang="en-US" b="1" dirty="0"/>
              <a:t>환승 이동시간과 대기시간이 긴 편이다</a:t>
            </a:r>
            <a:r>
              <a:rPr lang="en-US" altLang="ko-KR" b="1" dirty="0"/>
              <a:t>.</a:t>
            </a:r>
            <a:r>
              <a:rPr lang="ko-KR" altLang="en-US" sz="1200" dirty="0"/>
              <a:t> 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03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타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도시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대비 현황분석</a:t>
            </a:r>
          </a:p>
        </p:txBody>
      </p:sp>
      <p:sp>
        <p:nvSpPr>
          <p:cNvPr id="13" name="텍스트 개체 틀 12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타 </a:t>
            </a: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도시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대비 장단점</a:t>
            </a: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8FA8BC-F998-42B4-B780-950E5A59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86552"/>
              </p:ext>
            </p:extLst>
          </p:nvPr>
        </p:nvGraphicFramePr>
        <p:xfrm>
          <a:off x="3693160" y="1410334"/>
          <a:ext cx="4743451" cy="2724641"/>
        </p:xfrm>
        <a:graphic>
          <a:graphicData uri="http://schemas.openxmlformats.org/drawingml/2006/table">
            <a:tbl>
              <a:tblPr/>
              <a:tblGrid>
                <a:gridCol w="144049">
                  <a:extLst>
                    <a:ext uri="{9D8B030D-6E8A-4147-A177-3AD203B41FA5}">
                      <a16:colId xmlns:a16="http://schemas.microsoft.com/office/drawing/2014/main" val="120279728"/>
                    </a:ext>
                  </a:extLst>
                </a:gridCol>
                <a:gridCol w="1858671">
                  <a:extLst>
                    <a:ext uri="{9D8B030D-6E8A-4147-A177-3AD203B41FA5}">
                      <a16:colId xmlns:a16="http://schemas.microsoft.com/office/drawing/2014/main" val="2534303214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3930122962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680527470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1615358068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3829920000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1985571914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1641225069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3919418486"/>
                    </a:ext>
                  </a:extLst>
                </a:gridCol>
              </a:tblGrid>
              <a:tr h="249960"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구분</a:t>
                      </a: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대전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광주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서울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부산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인천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울산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대구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625310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주간 대중교통 이용횟수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회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8.46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10.77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9.36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9.22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8.84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796034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한 달 평균 대중교통비용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원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43,415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45,385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60,868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52,784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59,351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46,693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45,356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48048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주 이용 교통수단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_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버스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79.8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85.6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33.3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58.4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53.2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99.3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62.1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214665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주 이용 교통수단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_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도시철도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20.2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14.4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66.7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41.6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46.8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0.7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37.9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942741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교통카드 이용률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93.9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96.64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96.77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95.18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95.52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94.74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86493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정보제공 서비스 이용률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96.95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96.01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97.37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93.96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98.11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95.24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66116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접근 소요시간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분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7.94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8.45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8.34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8.31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79487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환승 서비스 이용률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84.48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78.73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90.66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87.61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87.92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74.14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85.87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43509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환승횟수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회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1.44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1.39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1.55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1.51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1.37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1.37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59816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환승 이동시간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분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7.29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6.68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6.41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5.69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6.93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5.62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6.81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4114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환승 대기시간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분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9.19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9.59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7.11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7.74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8.22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9.03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8.2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6035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565150" y="1410335"/>
            <a:ext cx="2917825" cy="3175112"/>
          </a:xfrm>
          <a:prstGeom prst="roundRect">
            <a:avLst>
              <a:gd name="adj" fmla="val 6821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혼잡도는 일정 규모이상의 도시에선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모두 최하위에 위치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대전의 만족도 데이터에서 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혼잡도를 제외하면 배차시간간격이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가장 만족도가 낮음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배차시간간격 만족도 개선방안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버스의 수를 늘린다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?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노선을 변경한다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?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대기시간을 활용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!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03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  <a:ea typeface="Arial" charset="0"/>
              </a:rPr>
              <a:t>타 도시의 만족도 하위 항목</a:t>
            </a:r>
            <a:endParaRPr lang="ko-KR" altLang="en-US" sz="14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타 도시의 만족도 하위 항목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348605" y="2805430"/>
          <a:ext cx="137795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광주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배차시간간격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9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정보정확성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4.23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4.05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811905" y="1503045"/>
          <a:ext cx="137795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서울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교통약자시설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4.55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7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이용시설청결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4.40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4.36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4.05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3.70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69995" y="2809240"/>
          <a:ext cx="145542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울산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기사/역무원친절도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4.33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배차시간간격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4.29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4.28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4.12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870065" y="1503045"/>
          <a:ext cx="145542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인천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기사/역무원친절도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7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이용시설청결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4.24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3.96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3.95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3.86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79590" y="2821940"/>
          <a:ext cx="145542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대구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시설이용편리성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4.42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기사/역무원친절도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4.17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4.15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5342255" y="1496060"/>
          <a:ext cx="137795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부산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교통약자시설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4.52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7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이용시설청결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4.37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4.24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4.19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3.99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72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latin typeface="Arial" charset="0"/>
                <a:ea typeface="Arial" charset="0"/>
              </a:rPr>
              <a:t>4.</a:t>
            </a:r>
            <a:br>
              <a:rPr lang="en-US" altLang="ko-KR" sz="3600" b="1">
                <a:latin typeface="Arial" charset="0"/>
                <a:ea typeface="Arial" charset="0"/>
              </a:rPr>
            </a:br>
            <a:r>
              <a:rPr lang="en-US" altLang="ko-KR" sz="3600" b="1">
                <a:latin typeface="Arial" charset="0"/>
                <a:ea typeface="Arial" charset="0"/>
              </a:rPr>
              <a:t>정류장 인원현황 분석</a:t>
            </a:r>
            <a:endParaRPr lang="ko-KR" altLang="en-US" sz="3600" b="1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565150" y="1410335"/>
            <a:ext cx="2917825" cy="354584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*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환승인원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승차인원 많은 정류장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i="0" dirty="0">
                <a:solidFill>
                  <a:srgbClr val="FFFFFF"/>
                </a:solidFill>
                <a:latin typeface="Arial" charset="0"/>
                <a:ea typeface="HY견고딕" charset="0"/>
              </a:rPr>
              <a:t>상위 </a:t>
            </a:r>
            <a:r>
              <a:rPr lang="en-US" altLang="ko-KR" sz="1200" b="0" i="0" dirty="0">
                <a:solidFill>
                  <a:srgbClr val="FFFFFF"/>
                </a:solidFill>
                <a:latin typeface="Arial" charset="0"/>
                <a:ea typeface="HY견고딕" charset="0"/>
              </a:rPr>
              <a:t>9</a:t>
            </a:r>
            <a:r>
              <a:rPr lang="ko-KR" altLang="en-US" sz="1200" b="0" i="0" dirty="0">
                <a:solidFill>
                  <a:srgbClr val="FFFFFF"/>
                </a:solidFill>
                <a:latin typeface="Arial" charset="0"/>
                <a:ea typeface="HY견고딕" charset="0"/>
              </a:rPr>
              <a:t>개</a:t>
            </a:r>
            <a:endParaRPr lang="en-US" altLang="ko-KR" sz="1200" b="0" i="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상위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9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개 정류장에 자판기 설치제안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 </a:t>
            </a: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부채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우산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마스크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, 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손 난로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 </a:t>
            </a: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하차인원이 많은 정류장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?</a:t>
            </a: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FFFFFF"/>
                </a:solidFill>
                <a:latin typeface="Arial" charset="0"/>
                <a:ea typeface="HY견고딕" charset="0"/>
              </a:rPr>
              <a:t>대기인원이 많은 정류장에 시범설치</a:t>
            </a:r>
            <a:endParaRPr lang="en-US" altLang="ko-KR" sz="1200" b="0" i="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인원이 많아야 하는 이유</a:t>
            </a:r>
            <a:endParaRPr lang="ko-KR" altLang="en-US" sz="900" b="0" i="0" dirty="0">
              <a:solidFill>
                <a:srgbClr val="0611F2"/>
              </a:solidFill>
              <a:latin typeface="HY견고딕" charset="0"/>
              <a:ea typeface="HY견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457835" y="892175"/>
            <a:ext cx="7307841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환승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승차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인원이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많은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정류장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 (2019</a:t>
            </a: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년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1</a:t>
            </a: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월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~8</a:t>
            </a: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월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)</a:t>
            </a:r>
            <a:endParaRPr lang="ko-KR" altLang="en-US" sz="1400" b="1" dirty="0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정류장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인원현황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1800" b="1" dirty="0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95055"/>
              </p:ext>
            </p:extLst>
          </p:nvPr>
        </p:nvGraphicFramePr>
        <p:xfrm>
          <a:off x="3889375" y="1478280"/>
          <a:ext cx="2597785" cy="12776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9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정류장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 dirty="0" err="1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환승</a:t>
                      </a:r>
                      <a:endParaRPr kumimoji="1" lang="ko-KR" altLang="en-US" sz="900" b="1" i="0" kern="0" dirty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536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대전역(12400)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377311.0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1249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서대전네거리역3번출구(21410)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332531.0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1888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유성온천역7번출구(41330)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331584.0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1032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복합터미널(12010)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324045.0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1929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은하수네거리(32080)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 dirty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320044.0</a:t>
                      </a:r>
                      <a:endParaRPr kumimoji="1" lang="ko-KR" altLang="en-US" sz="900" b="0" i="0" kern="0" dirty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28451"/>
              </p:ext>
            </p:extLst>
          </p:nvPr>
        </p:nvGraphicFramePr>
        <p:xfrm>
          <a:off x="3896360" y="3021965"/>
          <a:ext cx="2419350" cy="1224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2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정류장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승차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1031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복합터미널(11830)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1404498.0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536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대전역(12400)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905921.0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1032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복합터미널(12010)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894950.0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1907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으능정이거리(20050)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725305.0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1929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은하수네거리(32080)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 dirty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659542.0</a:t>
                      </a:r>
                      <a:endParaRPr kumimoji="1" lang="ko-KR" altLang="en-US" sz="900" b="0" i="0" kern="0" dirty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Arial" charset="0"/>
                <a:ea typeface="Arial" charset="0"/>
              </a:rPr>
              <a:t>5.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</a:rPr>
              <a:t>정류장 활용 사례</a:t>
            </a:r>
          </a:p>
        </p:txBody>
      </p:sp>
    </p:spTree>
    <p:extLst>
      <p:ext uri="{BB962C8B-B14F-4D97-AF65-F5344CB8AC3E}">
        <p14:creationId xmlns:p14="http://schemas.microsoft.com/office/powerpoint/2010/main" val="1049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688022" y="1470977"/>
            <a:ext cx="3735705" cy="33000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 txBox="1">
            <a:spLocks/>
          </p:cNvSpPr>
          <p:nvPr/>
        </p:nvSpPr>
        <p:spPr bwMode="auto">
          <a:xfrm>
            <a:off x="4959985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자판기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설치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사례</a:t>
            </a: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Arial" charset="0"/>
              </a:rPr>
              <a:t>수서역</a:t>
            </a:r>
            <a:r>
              <a:rPr lang="en-US" altLang="ko-KR" sz="1200" b="1" dirty="0">
                <a:solidFill>
                  <a:srgbClr val="FFFFFF"/>
                </a:solidFill>
                <a:latin typeface="Arial" charset="0"/>
              </a:rPr>
              <a:t>(SRT)</a:t>
            </a:r>
            <a:r>
              <a:rPr lang="ko-KR" altLang="en-US" sz="1200" b="1" dirty="0">
                <a:solidFill>
                  <a:srgbClr val="FFFFFF"/>
                </a:solidFill>
                <a:latin typeface="Arial" charset="0"/>
              </a:rPr>
              <a:t>앞 정류장</a:t>
            </a:r>
            <a:endParaRPr lang="ko-KR" altLang="en-US" sz="1200" b="1" dirty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1000760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용돈 봉투 무료자판기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510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510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>
            <a:off x="1000760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옥션에서 운영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25" name="내용 개체 틀 1"/>
          <p:cNvSpPr txBox="1">
            <a:spLocks/>
          </p:cNvSpPr>
          <p:nvPr/>
        </p:nvSpPr>
        <p:spPr bwMode="auto">
          <a:xfrm>
            <a:off x="1000760" y="3940175"/>
            <a:ext cx="311086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Why </a:t>
            </a: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무료</a:t>
            </a: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?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804330" y="2024996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내용 개체 틀 1"/>
          <p:cNvSpPr txBox="1">
            <a:spLocks/>
          </p:cNvSpPr>
          <p:nvPr/>
        </p:nvSpPr>
        <p:spPr bwMode="auto">
          <a:xfrm>
            <a:off x="5216525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5216525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5216525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내용 개체 틀 1"/>
          <p:cNvSpPr txBox="1">
            <a:spLocks/>
          </p:cNvSpPr>
          <p:nvPr/>
        </p:nvSpPr>
        <p:spPr bwMode="auto">
          <a:xfrm>
            <a:off x="5005069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42" name="내용 개체 틀 1"/>
          <p:cNvSpPr txBox="1">
            <a:spLocks/>
          </p:cNvSpPr>
          <p:nvPr/>
        </p:nvSpPr>
        <p:spPr bwMode="auto">
          <a:xfrm>
            <a:off x="5057775" y="3940175"/>
            <a:ext cx="311086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897120" y="2025015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</a:rPr>
              <a:t>타 도시 자판기 설치 사례</a:t>
            </a:r>
            <a:endParaRPr lang="ko-KR" altLang="en-US" sz="1400" b="1" dirty="0"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 descr="C:\Users\CPB06GameN\AppData\Roaming\PolarisOffice\ETemp\10088_15310160\poclip1\08\image2.jpg">
            <a:extLst>
              <a:ext uri="{FF2B5EF4-FFF2-40B4-BE49-F238E27FC236}">
                <a16:creationId xmlns:a16="http://schemas.microsoft.com/office/drawing/2014/main" id="{46FC69FB-3D93-4957-B5DC-E2EB058F8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09" y="1470977"/>
            <a:ext cx="3235432" cy="33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12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688022" y="1470977"/>
            <a:ext cx="3735705" cy="33000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 txBox="1">
            <a:spLocks/>
          </p:cNvSpPr>
          <p:nvPr/>
        </p:nvSpPr>
        <p:spPr bwMode="auto">
          <a:xfrm>
            <a:off x="4959985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자판기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설치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사례</a:t>
            </a: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Arial" charset="0"/>
              </a:rPr>
              <a:t>서울대공원 인근 정류장</a:t>
            </a:r>
            <a:endParaRPr lang="ko-KR" altLang="en-US" sz="1200" b="1" dirty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1000760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배변 봉투 무료자판기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510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510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>
            <a:off x="1000760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옥션에서 운영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804330" y="2024996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내용 개체 틀 1"/>
          <p:cNvSpPr txBox="1">
            <a:spLocks/>
          </p:cNvSpPr>
          <p:nvPr/>
        </p:nvSpPr>
        <p:spPr bwMode="auto">
          <a:xfrm>
            <a:off x="5216525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5216525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5216525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내용 개체 틀 1"/>
          <p:cNvSpPr txBox="1">
            <a:spLocks/>
          </p:cNvSpPr>
          <p:nvPr/>
        </p:nvSpPr>
        <p:spPr bwMode="auto">
          <a:xfrm>
            <a:off x="5005069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42" name="내용 개체 틀 1"/>
          <p:cNvSpPr txBox="1">
            <a:spLocks/>
          </p:cNvSpPr>
          <p:nvPr/>
        </p:nvSpPr>
        <p:spPr bwMode="auto">
          <a:xfrm>
            <a:off x="5057775" y="3940175"/>
            <a:ext cx="311086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897120" y="2025015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</a:rPr>
              <a:t>타 도시 자판기 설치 사례</a:t>
            </a:r>
            <a:endParaRPr lang="ko-KR" altLang="en-US" sz="1400" b="1" dirty="0"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0" name="Picture 2" descr="C:\Users\CPB06GameN\AppData\Roaming\PolarisOffice\ETemp\10088_15310160\poclip1\17\image5.jpg">
            <a:extLst>
              <a:ext uri="{FF2B5EF4-FFF2-40B4-BE49-F238E27FC236}">
                <a16:creationId xmlns:a16="http://schemas.microsoft.com/office/drawing/2014/main" id="{B9623F3F-B9A4-4296-AB82-B999CEE1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35" y="1470977"/>
            <a:ext cx="3215005" cy="32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1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688022" y="1470977"/>
            <a:ext cx="3735705" cy="33000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 txBox="1">
            <a:spLocks/>
          </p:cNvSpPr>
          <p:nvPr/>
        </p:nvSpPr>
        <p:spPr bwMode="auto">
          <a:xfrm>
            <a:off x="4959985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대기시간 활용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사례</a:t>
            </a: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1000760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ATM </a:t>
            </a:r>
            <a:r>
              <a:rPr lang="ko-KR" altLang="en-US" sz="1000" b="1" dirty="0">
                <a:latin typeface="Arial" charset="0"/>
              </a:rPr>
              <a:t>기기 설치</a:t>
            </a: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510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510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>
            <a:off x="1000760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기업은행 운영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804330" y="2024996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내용 개체 틀 1"/>
          <p:cNvSpPr txBox="1">
            <a:spLocks/>
          </p:cNvSpPr>
          <p:nvPr/>
        </p:nvSpPr>
        <p:spPr bwMode="auto">
          <a:xfrm>
            <a:off x="5216525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5216525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5216525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내용 개체 틀 1"/>
          <p:cNvSpPr txBox="1">
            <a:spLocks/>
          </p:cNvSpPr>
          <p:nvPr/>
        </p:nvSpPr>
        <p:spPr bwMode="auto">
          <a:xfrm>
            <a:off x="5005069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42" name="내용 개체 틀 1"/>
          <p:cNvSpPr txBox="1">
            <a:spLocks/>
          </p:cNvSpPr>
          <p:nvPr/>
        </p:nvSpPr>
        <p:spPr bwMode="auto">
          <a:xfrm>
            <a:off x="5057775" y="3940175"/>
            <a:ext cx="311086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897120" y="2025015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</a:rPr>
              <a:t>정류장 대기시간 활용</a:t>
            </a:r>
            <a:endParaRPr lang="ko-KR" altLang="en-US" sz="1400" b="1" dirty="0"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4" name="Picture 2" descr="C:\Users\CPB06GameN\AppData\Roaming\PolarisOffice\ETemp\10088_15310160\poclip1\20\image6.jpg">
            <a:extLst>
              <a:ext uri="{FF2B5EF4-FFF2-40B4-BE49-F238E27FC236}">
                <a16:creationId xmlns:a16="http://schemas.microsoft.com/office/drawing/2014/main" id="{7F157823-DA4A-4CBA-80C7-77DA3C7E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72" y="971550"/>
            <a:ext cx="4359593" cy="330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5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Arial" charset="0"/>
                <a:ea typeface="Arial" charset="0"/>
              </a:rPr>
              <a:t>6.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</a:rPr>
              <a:t>어떻게 자판기를 설치할까</a:t>
            </a:r>
            <a:r>
              <a:rPr lang="en-US" altLang="ko-KR" sz="3600" b="1" dirty="0">
                <a:latin typeface="Arial" charset="0"/>
                <a:ea typeface="Arial" charset="0"/>
              </a:rPr>
              <a:t>?</a:t>
            </a:r>
            <a:r>
              <a:rPr lang="ko-KR" altLang="en-US" sz="3600" b="1" dirty="0">
                <a:latin typeface="Arial" charset="0"/>
                <a:ea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22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이렇게</a:t>
            </a: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981038" y="590550"/>
            <a:ext cx="6946003" cy="28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**공유재산의 개념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 공유재산이란 지방자치단체의 소유로 된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 「공유재산 및 물품 관리법」 제</a:t>
            </a:r>
            <a:r>
              <a:rPr lang="en-US" altLang="ko-KR" sz="1000" b="1" dirty="0">
                <a:latin typeface="Arial" charset="0"/>
              </a:rPr>
              <a:t>4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 각 호의재산을 말합니다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관리법」 제</a:t>
            </a:r>
            <a:r>
              <a:rPr lang="en-US" altLang="ko-KR" sz="1000" b="1" dirty="0">
                <a:latin typeface="Arial" charset="0"/>
              </a:rPr>
              <a:t>4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 </a:t>
            </a:r>
            <a:r>
              <a:rPr lang="ko-KR" altLang="en-US" sz="1000" b="1" dirty="0">
                <a:latin typeface="Arial" charset="0"/>
              </a:rPr>
              <a:t>공유재산은 그 용도에 따라 행정재산과 일반재산으로 구분합니다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관리법」 제</a:t>
            </a:r>
            <a:r>
              <a:rPr lang="en-US" altLang="ko-KR" sz="1000" b="1" dirty="0">
                <a:latin typeface="Arial" charset="0"/>
              </a:rPr>
              <a:t>5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**</a:t>
            </a:r>
            <a:r>
              <a:rPr lang="ko-KR" altLang="en-US" sz="1000" b="1" dirty="0">
                <a:latin typeface="Arial" charset="0"/>
              </a:rPr>
              <a:t>행정재산에 자동판매기를 설치하려는 경우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 지방자치단체의 장은 행정재산의 사용</a:t>
            </a:r>
            <a:r>
              <a:rPr lang="en-US" altLang="ko-KR" sz="1000" b="1" dirty="0">
                <a:latin typeface="Arial" charset="0"/>
              </a:rPr>
              <a:t>·</a:t>
            </a:r>
            <a:r>
              <a:rPr lang="ko-KR" altLang="en-US" sz="1000" b="1" dirty="0">
                <a:latin typeface="Arial" charset="0"/>
              </a:rPr>
              <a:t>수익을 허가하려면 원칙적으로 일반입찰로 하여야 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 err="1">
                <a:latin typeface="Arial" charset="0"/>
              </a:rPr>
              <a:t>규제「공유재산</a:t>
            </a:r>
            <a:r>
              <a:rPr lang="ko-KR" altLang="en-US" sz="1000" b="1" dirty="0">
                <a:latin typeface="Arial" charset="0"/>
              </a:rPr>
              <a:t> 및 물품 관리법」 제</a:t>
            </a:r>
            <a:r>
              <a:rPr lang="en-US" altLang="ko-KR" sz="1000" b="1" dirty="0">
                <a:latin typeface="Arial" charset="0"/>
              </a:rPr>
              <a:t>20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2</a:t>
            </a:r>
            <a:r>
              <a:rPr lang="ko-KR" altLang="en-US" sz="1000" b="1" dirty="0">
                <a:latin typeface="Arial" charset="0"/>
              </a:rPr>
              <a:t>항 본문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 </a:t>
            </a:r>
            <a:r>
              <a:rPr lang="ko-KR" altLang="en-US" sz="1000" b="1" dirty="0">
                <a:latin typeface="Arial" charset="0"/>
              </a:rPr>
              <a:t>다만 예외적 경우에는 지명경쟁에 부치거나 수의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隨意</a:t>
            </a:r>
            <a:r>
              <a:rPr lang="en-US" altLang="ko-KR" sz="1000" b="1" dirty="0">
                <a:latin typeface="Arial" charset="0"/>
              </a:rPr>
              <a:t>)</a:t>
            </a:r>
            <a:r>
              <a:rPr lang="ko-KR" altLang="en-US" sz="1000" b="1" dirty="0">
                <a:latin typeface="Arial" charset="0"/>
              </a:rPr>
              <a:t>의 방법으로 사용</a:t>
            </a:r>
            <a:r>
              <a:rPr lang="en-US" altLang="ko-KR" sz="1000" b="1" dirty="0">
                <a:latin typeface="Arial" charset="0"/>
              </a:rPr>
              <a:t>·</a:t>
            </a:r>
            <a:r>
              <a:rPr lang="ko-KR" altLang="en-US" sz="1000" b="1" dirty="0">
                <a:latin typeface="Arial" charset="0"/>
              </a:rPr>
              <a:t>수익을 허가할 수 있습니다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 err="1">
                <a:latin typeface="Arial" charset="0"/>
              </a:rPr>
              <a:t>규제「공유재산</a:t>
            </a:r>
            <a:r>
              <a:rPr lang="ko-KR" altLang="en-US" sz="1000" b="1" dirty="0">
                <a:latin typeface="Arial" charset="0"/>
              </a:rPr>
              <a:t> 및 물품 관리법」 제</a:t>
            </a:r>
            <a:r>
              <a:rPr lang="en-US" altLang="ko-KR" sz="1000" b="1" dirty="0">
                <a:latin typeface="Arial" charset="0"/>
              </a:rPr>
              <a:t>20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2</a:t>
            </a:r>
            <a:r>
              <a:rPr lang="ko-KR" altLang="en-US" sz="1000" b="1" dirty="0">
                <a:latin typeface="Arial" charset="0"/>
              </a:rPr>
              <a:t>항 단서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 </a:t>
            </a:r>
            <a:r>
              <a:rPr lang="ko-KR" altLang="en-US" sz="1000" b="1" dirty="0">
                <a:latin typeface="Arial" charset="0"/>
              </a:rPr>
              <a:t>위에 따라 일반입찰에 부치는 경우에는 지정정보처리장치를 이용하여 입찰공고 및 개찰</a:t>
            </a:r>
            <a:r>
              <a:rPr lang="en-US" altLang="ko-KR" sz="1000" b="1" dirty="0">
                <a:latin typeface="Arial" charset="0"/>
              </a:rPr>
              <a:t>·</a:t>
            </a:r>
            <a:r>
              <a:rPr lang="ko-KR" altLang="en-US" sz="1000" b="1" dirty="0">
                <a:latin typeface="Arial" charset="0"/>
              </a:rPr>
              <a:t>낙찰 선언을 하여야 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 시행령」 제</a:t>
            </a:r>
            <a:r>
              <a:rPr lang="en-US" altLang="ko-KR" sz="1000" b="1" dirty="0">
                <a:latin typeface="Arial" charset="0"/>
              </a:rPr>
              <a:t>13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**</a:t>
            </a:r>
            <a:r>
              <a:rPr lang="ko-KR" altLang="en-US" sz="1000" b="1" dirty="0">
                <a:latin typeface="Arial" charset="0"/>
              </a:rPr>
              <a:t>일반재산에 자동판매기를 설치하려는 경우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 일반재산을 대부하는 계약을 체결할 때에는 원칙적으로 일반입찰에 부쳐야 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관리법」 제</a:t>
            </a:r>
            <a:r>
              <a:rPr lang="en-US" altLang="ko-KR" sz="1000" b="1" dirty="0">
                <a:latin typeface="Arial" charset="0"/>
              </a:rPr>
              <a:t>29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 본문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 </a:t>
            </a:r>
            <a:r>
              <a:rPr lang="ko-KR" altLang="en-US" sz="1000" b="1" dirty="0">
                <a:latin typeface="Arial" charset="0"/>
              </a:rPr>
              <a:t>일반입찰로 대부하는 경우에는 지정정보처리장치를 이용하여 입찰공고 및 개찰</a:t>
            </a:r>
            <a:r>
              <a:rPr lang="en-US" altLang="ko-KR" sz="1000" b="1" dirty="0">
                <a:latin typeface="Arial" charset="0"/>
              </a:rPr>
              <a:t>·</a:t>
            </a:r>
            <a:r>
              <a:rPr lang="ko-KR" altLang="en-US" sz="1000" b="1" dirty="0">
                <a:latin typeface="Arial" charset="0"/>
              </a:rPr>
              <a:t>낙찰 선언을 하여야 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 시행령」 제</a:t>
            </a:r>
            <a:r>
              <a:rPr lang="en-US" altLang="ko-KR" sz="1000" b="1" dirty="0">
                <a:latin typeface="Arial" charset="0"/>
              </a:rPr>
              <a:t>26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</a:t>
            </a:r>
            <a:r>
              <a:rPr lang="en-US" altLang="ko-KR" sz="1000" b="1" dirty="0">
                <a:latin typeface="Arial" charset="0"/>
              </a:rPr>
              <a:t>).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  <a:ea typeface="Arial" charset="0"/>
              </a:rPr>
              <a:t>06</a:t>
            </a:r>
            <a:endParaRPr lang="ko-KR" altLang="en-US" sz="1600" dirty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8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690" y="1452880"/>
            <a:ext cx="6306185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880"/>
            <a:ext cx="2044700" cy="582295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solidFill>
                  <a:srgbClr val="0070C0"/>
                </a:solidFill>
                <a:latin typeface="Arial" charset="0"/>
              </a:rPr>
              <a:t>INDEX</a:t>
            </a:r>
            <a:endParaRPr lang="ko-KR" altLang="en-US" sz="3200" b="1" dirty="0">
              <a:latin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65470" y="2163445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01 /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대전시 대중교통 현황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65470" y="2429510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02 /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대전시 대중교통 만족도 분석</a:t>
            </a: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  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65470" y="2695575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03 / 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타 도시에 대비한 대중교통의 장단점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65470" y="2961640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04 / 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정류장 이용인원현황 분석 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65470" y="3228340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05 / 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정류장 활용사례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665470" y="3494405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06 / 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자판기 설치 방법</a:t>
            </a:r>
            <a:endParaRPr lang="ko-KR" altLang="en-US" sz="1200" dirty="0">
              <a:latin typeface="Arial" charset="0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470" y="481965"/>
            <a:ext cx="2713990" cy="271399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95" y="1608455"/>
            <a:ext cx="180721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106795" y="4685030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6106795" y="3317875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31560" y="3367405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r>
              <a:rPr lang="ko-KR" altLang="en-US" sz="800" b="1" dirty="0" err="1">
                <a:solidFill>
                  <a:srgbClr val="41332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황희재</a:t>
            </a:r>
            <a:endParaRPr lang="en-US" altLang="en-US" sz="800" b="1" dirty="0">
              <a:solidFill>
                <a:srgbClr val="41332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131560" y="3637280"/>
            <a:ext cx="5950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b="1" dirty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발표자료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131560" y="3900170"/>
            <a:ext cx="575945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Email    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131560" y="4170045"/>
            <a:ext cx="54229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Mobile 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131560" y="4439920"/>
            <a:ext cx="50546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Office 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590665" y="3905250"/>
            <a:ext cx="13003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travis9310@gmail.com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590665" y="4168140"/>
            <a:ext cx="8771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010 9099 1992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6590665" y="4445000"/>
            <a:ext cx="4058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NAN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6108065" y="3607435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08065" y="38747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08065" y="41414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08065" y="44081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Arial" charset="0"/>
                <a:ea typeface="Arial" charset="0"/>
              </a:rPr>
              <a:t>1.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</a:rPr>
              <a:t>대전 </a:t>
            </a:r>
            <a:r>
              <a:rPr lang="en-US" altLang="ko-KR" sz="3600" b="1" dirty="0" err="1">
                <a:latin typeface="Arial" charset="0"/>
                <a:ea typeface="Arial" charset="0"/>
              </a:rPr>
              <a:t>대중교통</a:t>
            </a:r>
            <a:r>
              <a:rPr lang="en-US" altLang="ko-KR" sz="3600" b="1" dirty="0">
                <a:latin typeface="Arial" charset="0"/>
                <a:ea typeface="Arial" charset="0"/>
              </a:rPr>
              <a:t> </a:t>
            </a:r>
            <a:r>
              <a:rPr lang="en-US" altLang="ko-KR" sz="3600" b="1" dirty="0" err="1">
                <a:latin typeface="Arial" charset="0"/>
                <a:ea typeface="Arial" charset="0"/>
              </a:rPr>
              <a:t>이용현황</a:t>
            </a:r>
            <a:endParaRPr lang="ko-KR" altLang="en-US" sz="3600" b="1" dirty="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3355413" y="1095935"/>
            <a:ext cx="4551457" cy="2931459"/>
          </a:xfrm>
          <a:prstGeom prst="roundRect">
            <a:avLst>
              <a:gd name="adj" fmla="val 9084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1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주간 대중교통 이용횟수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8.46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회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한달평균 비용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43,415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원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주 교통수단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(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버스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) : 79.8%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주 교통수단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(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도시철도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) : 20.2%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교통카드 이용률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93.9%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정보제공 서비스 이용률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96.95%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접근 소요시간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8.14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분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환승 서비스 이용률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84.48%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 err="1">
                <a:solidFill>
                  <a:srgbClr val="FFFFFF"/>
                </a:solidFill>
                <a:latin typeface="Arial" charset="0"/>
                <a:ea typeface="Arial" charset="0"/>
              </a:rPr>
              <a:t>환승횟수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1.44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회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환승 이동시간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7.29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분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환승 대기시간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9.19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분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544830" y="1482725"/>
            <a:ext cx="3235325" cy="3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대전광역시 대중교통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이용</a:t>
            </a: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실태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대중교통 이용현황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6938" y="1662430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565150" y="1410335"/>
            <a:ext cx="2917825" cy="318516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하루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 총 이용인원이 많은 정류장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10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곳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이용인원이 많은 정류장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대중교통 이용현황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 descr="C:\Users\CPB06GameN\AppData\Roaming\PolarisOffice\ETemp\11612_21261016\poclip1\07\image1.png">
            <a:extLst>
              <a:ext uri="{FF2B5EF4-FFF2-40B4-BE49-F238E27FC236}">
                <a16:creationId xmlns:a16="http://schemas.microsoft.com/office/drawing/2014/main" id="{328370E5-7FAC-4FAD-9FC0-41F283EE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60" y="960012"/>
            <a:ext cx="5160645" cy="374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1076138" y="1553845"/>
            <a:ext cx="2917825" cy="318516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대전시 대중교통 이용자들의 유형별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비율은 다음과 같음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.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이용자 유형별 이용현황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대중교통 이용현황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A249E3-92CF-4FA0-96F4-B0A30BC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803723"/>
            <a:ext cx="3990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latin typeface="Arial" charset="0"/>
                <a:ea typeface="Arial" charset="0"/>
              </a:rPr>
              <a:t>2.</a:t>
            </a:r>
            <a:br>
              <a:rPr lang="en-US" altLang="ko-KR" sz="3600" b="1">
                <a:latin typeface="Arial" charset="0"/>
                <a:ea typeface="Arial" charset="0"/>
              </a:rPr>
            </a:br>
            <a:r>
              <a:rPr lang="en-US" altLang="ko-KR" sz="3600" b="1">
                <a:latin typeface="Arial" charset="0"/>
                <a:ea typeface="Arial" charset="0"/>
              </a:rPr>
              <a:t>대중교통 만족도</a:t>
            </a:r>
            <a:endParaRPr lang="ko-KR" altLang="en-US" sz="3600" b="1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1076138" y="2598644"/>
            <a:ext cx="2917825" cy="1902759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환승 요금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,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 도시철도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: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 상위항목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배차시간간격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혼잡도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: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 하위항목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 dirty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대중교통 만족도 순위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대중교통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만족도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D7A62B-1405-4FBE-99FC-963CED82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589915"/>
            <a:ext cx="4770829" cy="36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9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Arial" charset="0"/>
                <a:ea typeface="Arial" charset="0"/>
              </a:rPr>
              <a:t>3.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en-US" altLang="ko-KR" sz="3600" b="1" dirty="0">
                <a:latin typeface="Arial" charset="0"/>
                <a:ea typeface="Arial" charset="0"/>
              </a:rPr>
              <a:t>타 </a:t>
            </a:r>
            <a:r>
              <a:rPr lang="en-US" altLang="ko-KR" sz="3600" b="1" dirty="0" err="1">
                <a:latin typeface="Arial" charset="0"/>
                <a:ea typeface="Arial" charset="0"/>
              </a:rPr>
              <a:t>도시</a:t>
            </a:r>
            <a:r>
              <a:rPr lang="en-US" altLang="ko-KR" sz="3600" b="1" dirty="0">
                <a:latin typeface="Arial" charset="0"/>
                <a:ea typeface="Arial" charset="0"/>
              </a:rPr>
              <a:t> </a:t>
            </a:r>
            <a:r>
              <a:rPr lang="ko-KR" altLang="en-US" sz="3600" b="1" dirty="0">
                <a:latin typeface="Arial" charset="0"/>
                <a:ea typeface="Arial" charset="0"/>
              </a:rPr>
              <a:t>대비</a:t>
            </a:r>
            <a:r>
              <a:rPr lang="en-US" altLang="ko-KR" sz="3600" b="1" dirty="0">
                <a:latin typeface="Arial" charset="0"/>
                <a:ea typeface="Arial" charset="0"/>
              </a:rPr>
              <a:t> 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</a:rPr>
              <a:t>대중교통 장단점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Pages>12</Pages>
  <Words>987</Words>
  <Characters>0</Characters>
  <Application>Microsoft Office PowerPoint</Application>
  <DocSecurity>0</DocSecurity>
  <PresentationFormat>화면 슬라이드 쇼(16:9)</PresentationFormat>
  <Lines>0</Lines>
  <Paragraphs>503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Helvetica Neue</vt:lpstr>
      <vt:lpstr>HY견고딕</vt:lpstr>
      <vt:lpstr>굴림</vt:lpstr>
      <vt:lpstr>맑은 고딕</vt:lpstr>
      <vt:lpstr>Arial</vt:lpstr>
      <vt:lpstr>오피스 테마</vt:lpstr>
      <vt:lpstr>PowerPoint 프레젠테이션</vt:lpstr>
      <vt:lpstr>PowerPoint 프레젠테이션</vt:lpstr>
      <vt:lpstr>1. 대전 대중교통 이용현황</vt:lpstr>
      <vt:lpstr>대중교통 이용현황</vt:lpstr>
      <vt:lpstr>대중교통 이용현황</vt:lpstr>
      <vt:lpstr>대중교통 이용현황</vt:lpstr>
      <vt:lpstr>2. 대중교통 만족도</vt:lpstr>
      <vt:lpstr>대중교통 만족도</vt:lpstr>
      <vt:lpstr>3. 타 도시 대비  대중교통 장단점</vt:lpstr>
      <vt:lpstr>타 도시 대비 장단점</vt:lpstr>
      <vt:lpstr>타 도시의 만족도 하위 항목</vt:lpstr>
      <vt:lpstr>4. 정류장 인원현황 분석</vt:lpstr>
      <vt:lpstr>정류장 인원현황 분석</vt:lpstr>
      <vt:lpstr>5. 정류장 활용 사례</vt:lpstr>
      <vt:lpstr>자판기 설치 사례</vt:lpstr>
      <vt:lpstr>자판기 설치 사례</vt:lpstr>
      <vt:lpstr>대기시간 활용 사례</vt:lpstr>
      <vt:lpstr>6. 어떻게 자판기를 설치할까? </vt:lpstr>
      <vt:lpstr>이렇게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황 희재</dc:creator>
  <cp:lastModifiedBy>m29327</cp:lastModifiedBy>
  <cp:revision>14</cp:revision>
  <dcterms:modified xsi:type="dcterms:W3CDTF">2019-08-12T05:49:52Z</dcterms:modified>
</cp:coreProperties>
</file>