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9" r:id="rId6"/>
    <p:sldId id="270" r:id="rId7"/>
    <p:sldId id="263" r:id="rId8"/>
    <p:sldId id="271" r:id="rId9"/>
    <p:sldId id="265" r:id="rId10"/>
    <p:sldId id="266" r:id="rId11"/>
    <p:sldId id="272" r:id="rId12"/>
    <p:sldId id="267" r:id="rId13"/>
    <p:sldId id="268" r:id="rId14"/>
    <p:sldId id="275" r:id="rId15"/>
    <p:sldId id="260" r:id="rId16"/>
    <p:sldId id="273" r:id="rId17"/>
    <p:sldId id="274" r:id="rId18"/>
    <p:sldId id="277" r:id="rId19"/>
    <p:sldId id="276" r:id="rId20"/>
    <p:sldId id="261" r:id="rId21"/>
  </p:sldIdLst>
  <p:sldSz cx="9144000" cy="5143500" type="screen16x9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 userDrawn="1">
          <p15:clr>
            <a:srgbClr val="A4A3A4"/>
          </p15:clr>
        </p15:guide>
        <p15:guide id="2" pos="28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1618">
          <p15:clr>
            <a:srgbClr val="A4A3A4"/>
          </p15:clr>
        </p15:guide>
        <p15:guide id="4" pos="346">
          <p15:clr>
            <a:srgbClr val="A4A3A4"/>
          </p15:clr>
        </p15:guide>
        <p15:guide id="5" orient="horz" pos="1619">
          <p15:clr>
            <a:srgbClr val="A4A3A4"/>
          </p15:clr>
        </p15:guide>
        <p15:guide id="6" pos="287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5247"/>
    <a:srgbClr val="A1968B"/>
    <a:srgbClr val="BDAB9D"/>
    <a:srgbClr val="C5B7AB"/>
    <a:srgbClr val="009ED6"/>
    <a:srgbClr val="0094C8"/>
    <a:srgbClr val="00ADEA"/>
    <a:srgbClr val="0DC0FF"/>
    <a:srgbClr val="00B0EE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9" autoAdjust="0"/>
    <p:restoredTop sz="94637" autoAdjust="0"/>
  </p:normalViewPr>
  <p:slideViewPr>
    <p:cSldViewPr snapToGrid="0" snapToObjects="1">
      <p:cViewPr varScale="1">
        <p:scale>
          <a:sx n="142" d="100"/>
          <a:sy n="142" d="100"/>
        </p:scale>
        <p:origin x="312" y="120"/>
      </p:cViewPr>
      <p:guideLst>
        <p:guide orient="horz" pos="161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792" y="-84"/>
      </p:cViewPr>
      <p:guideLst>
        <p:guide orient="horz" pos="2880"/>
        <p:guide pos="2160"/>
        <p:guide orient="horz" pos="1618"/>
        <p:guide pos="346"/>
        <p:guide orient="horz" pos="1619"/>
        <p:guide pos="287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40F5D-7E70-4F1D-A171-57A68F29BE94}" type="datetimeFigureOut">
              <a:rPr lang="ko-KR" altLang="en-US" smtClean="0"/>
              <a:pPr/>
              <a:t>2019-08-12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FA01A-F65B-408B-A230-13818A6576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09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 txBox="1">
            <a:spLocks noGrp="1" noChangeArrowheads="1"/>
          </p:cNvSpPr>
          <p:nvPr>
            <p:ph type="ctrTitle"/>
          </p:nvPr>
        </p:nvSpPr>
        <p:spPr>
          <a:xfrm>
            <a:off x="638810" y="1442085"/>
            <a:ext cx="7783830" cy="58356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b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1" dirty="0">
                <a:solidFill>
                  <a:srgbClr val="413327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13" name="부제목 2"/>
          <p:cNvSpPr txBox="1">
            <a:spLocks noGrp="1" noChangeArrowheads="1"/>
          </p:cNvSpPr>
          <p:nvPr>
            <p:ph type="subTitle"/>
          </p:nvPr>
        </p:nvSpPr>
        <p:spPr>
          <a:xfrm>
            <a:off x="641350" y="2228850"/>
            <a:ext cx="5056505" cy="2870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77500" lnSpcReduction="20000"/>
          </a:bodyPr>
          <a:lstStyle>
            <a:lvl1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dirty="0">
                <a:solidFill>
                  <a:srgbClr val="0070C0"/>
                </a:solidFill>
                <a:latin typeface="Arial" charset="0"/>
                <a:ea typeface="Arial" charset="0"/>
              </a:rPr>
              <a:t>마스터 부제목 스타일 편집</a:t>
            </a:r>
          </a:p>
        </p:txBody>
      </p:sp>
      <p:cxnSp>
        <p:nvCxnSpPr>
          <p:cNvPr id="15" name="직선 연결선 18"/>
          <p:cNvCxnSpPr>
            <a:cxnSpLocks noChangeShapeType="1"/>
          </p:cNvCxnSpPr>
          <p:nvPr userDrawn="1"/>
        </p:nvCxnSpPr>
        <p:spPr bwMode="auto">
          <a:xfrm flipH="1">
            <a:off x="639764" y="1111197"/>
            <a:ext cx="1393825" cy="0"/>
          </a:xfrm>
          <a:prstGeom prst="line">
            <a:avLst/>
          </a:prstGeom>
          <a:noFill/>
          <a:ln w="57150" algn="ctr">
            <a:solidFill>
              <a:srgbClr val="FCD9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직선 연결선 36"/>
          <p:cNvCxnSpPr>
            <a:cxnSpLocks noChangeShapeType="1"/>
          </p:cNvCxnSpPr>
          <p:nvPr userDrawn="1"/>
        </p:nvCxnSpPr>
        <p:spPr bwMode="auto">
          <a:xfrm>
            <a:off x="639763" y="2811953"/>
            <a:ext cx="6032884" cy="0"/>
          </a:xfrm>
          <a:prstGeom prst="line">
            <a:avLst/>
          </a:prstGeom>
          <a:noFill/>
          <a:ln w="19050" algn="ctr">
            <a:solidFill>
              <a:srgbClr val="05BE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날짜 개체 틀 17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8/12/2019</a:t>
            </a:fld>
            <a:endParaRPr lang="ko-KR" altLang="en-US" sz="1000" dirty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바닥글 개체 틀 18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>
              <a:defRPr/>
            </a:lvl1pPr>
          </a:lstStyle>
          <a:p>
            <a:pPr algn="ctr" eaLnBrk="0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9" name="슬라이드 번호 개체 틀 19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8/12/2019</a:t>
            </a:fld>
            <a:endParaRPr lang="ko-KR" altLang="en-US" sz="1000" dirty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" name="바닥글 개체 틀 2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3" name="슬라이드 번호 개체 틀 3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85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/>
          <p:cNvSpPr txBox="1">
            <a:spLocks/>
          </p:cNvSpPr>
          <p:nvPr userDrawn="1"/>
        </p:nvSpPr>
        <p:spPr>
          <a:xfrm>
            <a:off x="1006676" y="125188"/>
            <a:ext cx="1666824" cy="39375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9pPr>
            <a:extLst/>
          </a:lstStyle>
          <a:p>
            <a:endParaRPr lang="ko-KR" altLang="en-US" sz="1400" b="1" dirty="0">
              <a:solidFill>
                <a:srgbClr val="27354D"/>
              </a:solidFill>
            </a:endParaRP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319371" y="162447"/>
            <a:ext cx="53406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319371" y="511383"/>
            <a:ext cx="534066" cy="0"/>
          </a:xfrm>
          <a:prstGeom prst="line">
            <a:avLst/>
          </a:prstGeom>
          <a:ln w="19050">
            <a:solidFill>
              <a:srgbClr val="4C3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3"/>
          <p:cNvSpPr>
            <a:spLocks noGrp="1"/>
          </p:cNvSpPr>
          <p:nvPr>
            <p:ph type="title" idx="4294967295"/>
          </p:nvPr>
        </p:nvSpPr>
        <p:spPr>
          <a:xfrm>
            <a:off x="930275" y="69850"/>
            <a:ext cx="7632700" cy="5200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dirty="0">
                <a:solidFill>
                  <a:srgbClr val="4C3C2E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18" name="날짜 개체 틀 18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8/12/2019</a:t>
            </a:fld>
            <a:endParaRPr lang="ko-KR" altLang="en-US" sz="1000" dirty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9" name="바닥글 개체 틀 19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20" name="슬라이드 번호 개체 틀 20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555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38" r:id="rId2"/>
    <p:sldLayoutId id="214748374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 bwMode="auto">
          <a:xfrm>
            <a:off x="480060" y="4704080"/>
            <a:ext cx="2426335" cy="635"/>
          </a:xfrm>
          <a:prstGeom prst="line">
            <a:avLst/>
          </a:prstGeom>
          <a:noFill/>
          <a:ln w="19050" cap="flat" cmpd="sng">
            <a:solidFill>
              <a:srgbClr val="9A897E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 bwMode="auto">
          <a:xfrm>
            <a:off x="480060" y="3678555"/>
            <a:ext cx="2426335" cy="635"/>
          </a:xfrm>
          <a:prstGeom prst="line">
            <a:avLst/>
          </a:prstGeom>
          <a:noFill/>
          <a:ln w="19050" cap="flat" cmpd="sng">
            <a:solidFill>
              <a:srgbClr val="9A897E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0"/>
          <p:cNvSpPr txBox="1">
            <a:spLocks noGrp="1" noChangeArrowheads="1"/>
          </p:cNvSpPr>
          <p:nvPr/>
        </p:nvSpPr>
        <p:spPr bwMode="auto">
          <a:xfrm>
            <a:off x="505460" y="3690620"/>
            <a:ext cx="488315" cy="2152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rgbClr val="413327"/>
                </a:solidFill>
                <a:latin typeface="Arial" charset="0"/>
                <a:ea typeface="Arial" charset="0"/>
              </a:rPr>
              <a:t>황희재</a:t>
            </a:r>
            <a:endParaRPr lang="ko-KR" altLang="en-US" sz="800" b="1">
              <a:solidFill>
                <a:srgbClr val="413327"/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Text Box 20"/>
          <p:cNvSpPr txBox="1">
            <a:spLocks noGrp="1" noChangeArrowheads="1"/>
          </p:cNvSpPr>
          <p:nvPr/>
        </p:nvSpPr>
        <p:spPr bwMode="auto">
          <a:xfrm>
            <a:off x="505460" y="3892550"/>
            <a:ext cx="310515" cy="2152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>
              <a:solidFill>
                <a:srgbClr val="8F7C71"/>
              </a:solidFill>
              <a:latin typeface="Arial" charset="0"/>
              <a:ea typeface="Arial" charset="0"/>
            </a:endParaRPr>
          </a:p>
        </p:txBody>
      </p:sp>
      <p:sp>
        <p:nvSpPr>
          <p:cNvPr id="25" name="Text Box 20"/>
          <p:cNvSpPr txBox="1">
            <a:spLocks noGrp="1" noChangeArrowheads="1"/>
          </p:cNvSpPr>
          <p:nvPr/>
        </p:nvSpPr>
        <p:spPr bwMode="auto">
          <a:xfrm>
            <a:off x="505460" y="4089400"/>
            <a:ext cx="692785" cy="235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dirty="0">
                <a:solidFill>
                  <a:srgbClr val="5B4837"/>
                </a:solidFill>
                <a:latin typeface="Arial" charset="0"/>
                <a:ea typeface="Arial" charset="0"/>
              </a:rPr>
              <a:t>Email    </a:t>
            </a:r>
            <a:endParaRPr lang="ko-KR" altLang="en-US" sz="800" b="1" dirty="0">
              <a:solidFill>
                <a:srgbClr val="5B4837"/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Text Box 20"/>
          <p:cNvSpPr txBox="1">
            <a:spLocks noGrp="1" noChangeArrowheads="1"/>
          </p:cNvSpPr>
          <p:nvPr/>
        </p:nvSpPr>
        <p:spPr bwMode="auto">
          <a:xfrm>
            <a:off x="505460" y="4291965"/>
            <a:ext cx="659765" cy="235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dirty="0">
                <a:solidFill>
                  <a:srgbClr val="5B4837"/>
                </a:solidFill>
                <a:latin typeface="Arial" charset="0"/>
                <a:ea typeface="Arial" charset="0"/>
              </a:rPr>
              <a:t>Mobile </a:t>
            </a:r>
            <a:endParaRPr lang="ko-KR" altLang="en-US" sz="800" b="1" dirty="0">
              <a:solidFill>
                <a:srgbClr val="5B4837"/>
              </a:solidFill>
              <a:latin typeface="Arial" charset="0"/>
              <a:ea typeface="Arial" charset="0"/>
            </a:endParaRPr>
          </a:p>
        </p:txBody>
      </p:sp>
      <p:sp>
        <p:nvSpPr>
          <p:cNvPr id="27" name="Text Box 20"/>
          <p:cNvSpPr txBox="1">
            <a:spLocks noGrp="1" noChangeArrowheads="1"/>
          </p:cNvSpPr>
          <p:nvPr/>
        </p:nvSpPr>
        <p:spPr bwMode="auto">
          <a:xfrm>
            <a:off x="505460" y="4494530"/>
            <a:ext cx="310515" cy="2152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>
              <a:solidFill>
                <a:srgbClr val="5B4837"/>
              </a:solidFill>
              <a:latin typeface="Arial" charset="0"/>
              <a:ea typeface="Arial" charset="0"/>
            </a:endParaRPr>
          </a:p>
        </p:txBody>
      </p:sp>
      <p:sp>
        <p:nvSpPr>
          <p:cNvPr id="28" name="Text Box 20"/>
          <p:cNvSpPr txBox="1">
            <a:spLocks noGrp="1" noChangeArrowheads="1"/>
          </p:cNvSpPr>
          <p:nvPr/>
        </p:nvSpPr>
        <p:spPr bwMode="auto">
          <a:xfrm>
            <a:off x="964565" y="4093845"/>
            <a:ext cx="1311910" cy="2152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rgbClr val="8F7C71"/>
                </a:solidFill>
                <a:latin typeface="Arial" charset="0"/>
                <a:ea typeface="Arial" charset="0"/>
              </a:rPr>
              <a:t>Travis9310@gmail.com</a:t>
            </a:r>
            <a:endParaRPr lang="ko-KR" altLang="en-US" sz="800" b="1">
              <a:solidFill>
                <a:srgbClr val="8F7C71"/>
              </a:solidFill>
              <a:latin typeface="Arial" charset="0"/>
              <a:ea typeface="Arial" charset="0"/>
            </a:endParaRPr>
          </a:p>
        </p:txBody>
      </p:sp>
      <p:sp>
        <p:nvSpPr>
          <p:cNvPr id="29" name="Text Box 20"/>
          <p:cNvSpPr txBox="1">
            <a:spLocks noGrp="1" noChangeArrowheads="1"/>
          </p:cNvSpPr>
          <p:nvPr/>
        </p:nvSpPr>
        <p:spPr bwMode="auto">
          <a:xfrm>
            <a:off x="964565" y="4290695"/>
            <a:ext cx="862330" cy="2152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rgbClr val="8F7C71"/>
                </a:solidFill>
                <a:latin typeface="Arial" charset="0"/>
                <a:ea typeface="Arial" charset="0"/>
              </a:rPr>
              <a:t>010 9099 1992</a:t>
            </a:r>
            <a:endParaRPr lang="ko-KR" altLang="en-US" sz="800" b="1">
              <a:solidFill>
                <a:srgbClr val="8F7C71"/>
              </a:solidFill>
              <a:latin typeface="Arial" charset="0"/>
              <a:ea typeface="Arial" charset="0"/>
            </a:endParaRPr>
          </a:p>
        </p:txBody>
      </p:sp>
      <p:sp>
        <p:nvSpPr>
          <p:cNvPr id="30" name="Text Box 20"/>
          <p:cNvSpPr txBox="1">
            <a:spLocks noGrp="1" noChangeArrowheads="1"/>
          </p:cNvSpPr>
          <p:nvPr/>
        </p:nvSpPr>
        <p:spPr bwMode="auto">
          <a:xfrm>
            <a:off x="964565" y="4498340"/>
            <a:ext cx="310515" cy="2152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>
              <a:solidFill>
                <a:srgbClr val="8F7C71"/>
              </a:solidFill>
              <a:latin typeface="Arial" charset="0"/>
              <a:ea typeface="Arial" charset="0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481330" y="3895725"/>
            <a:ext cx="2425065" cy="635"/>
          </a:xfrm>
          <a:prstGeom prst="line">
            <a:avLst/>
          </a:prstGeom>
          <a:ln w="9525" cap="flat" cmpd="sng">
            <a:solidFill>
              <a:srgbClr val="9A897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81330" y="4095750"/>
            <a:ext cx="2425065" cy="635"/>
          </a:xfrm>
          <a:prstGeom prst="line">
            <a:avLst/>
          </a:prstGeom>
          <a:ln w="9525" cap="flat" cmpd="sng">
            <a:solidFill>
              <a:srgbClr val="9A897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81330" y="4296410"/>
            <a:ext cx="2425065" cy="635"/>
          </a:xfrm>
          <a:prstGeom prst="line">
            <a:avLst/>
          </a:prstGeom>
          <a:ln w="9525" cap="flat" cmpd="sng">
            <a:solidFill>
              <a:srgbClr val="9A897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81330" y="4496435"/>
            <a:ext cx="2425065" cy="635"/>
          </a:xfrm>
          <a:prstGeom prst="line">
            <a:avLst/>
          </a:prstGeom>
          <a:ln w="9525" cap="flat" cmpd="sng">
            <a:solidFill>
              <a:srgbClr val="9A897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80695" y="579120"/>
            <a:ext cx="8188960" cy="2373630"/>
          </a:xfrm>
          <a:prstGeom prst="rect">
            <a:avLst/>
          </a:prstGeom>
          <a:noFill/>
          <a:ln w="5715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725805" y="788670"/>
            <a:ext cx="3837305" cy="146621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rgbClr val="0070C0"/>
                </a:solidFill>
                <a:latin typeface="Arial" charset="0"/>
                <a:ea typeface="Arial" charset="0"/>
              </a:rPr>
              <a:t>대전광역시 </a:t>
            </a:r>
            <a:endParaRPr lang="ko-KR" altLang="en-US" sz="3200" b="1">
              <a:solidFill>
                <a:srgbClr val="0070C0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rgbClr val="0070C0"/>
                </a:solidFill>
                <a:latin typeface="Arial" charset="0"/>
                <a:ea typeface="Arial" charset="0"/>
              </a:rPr>
              <a:t>버스정류소 자판기 설치제안</a:t>
            </a:r>
            <a:endParaRPr lang="ko-KR" altLang="en-US" sz="3200" b="1">
              <a:solidFill>
                <a:srgbClr val="0070C0"/>
              </a:solidFill>
              <a:latin typeface="Arial" charset="0"/>
              <a:ea typeface="Arial" charset="0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 bwMode="auto">
          <a:xfrm>
            <a:off x="604520" y="2374265"/>
            <a:ext cx="4107180" cy="270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10922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rgbClr val="00B0F0"/>
                </a:solidFill>
                <a:latin typeface="Arial" charset="0"/>
                <a:ea typeface="Arial" charset="0"/>
              </a:rPr>
              <a:t>승차,환승인원이 많은 정류소 대상으로</a:t>
            </a:r>
            <a:endParaRPr lang="ko-KR" altLang="en-US" sz="16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cxnSp>
        <p:nvCxnSpPr>
          <p:cNvPr id="50" name="직선 연결선 18"/>
          <p:cNvCxnSpPr>
            <a:cxnSpLocks noChangeShapeType="1"/>
          </p:cNvCxnSpPr>
          <p:nvPr/>
        </p:nvCxnSpPr>
        <p:spPr bwMode="auto">
          <a:xfrm flipH="1">
            <a:off x="214630" y="271780"/>
            <a:ext cx="596265" cy="0"/>
          </a:xfrm>
          <a:prstGeom prst="line">
            <a:avLst/>
          </a:prstGeom>
          <a:noFill/>
          <a:ln w="57150" algn="ctr">
            <a:solidFill>
              <a:srgbClr val="FCD9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45268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>
            <a:spLocks/>
          </p:cNvSpPr>
          <p:nvPr/>
        </p:nvSpPr>
        <p:spPr>
          <a:xfrm>
            <a:off x="565150" y="1553210"/>
            <a:ext cx="2917825" cy="2420396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5900" tIns="71755" rIns="215900" bIns="45720" numCol="1" anchor="ctr">
            <a:noAutofit/>
          </a:bodyPr>
          <a:lstStyle/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1" dirty="0"/>
          </a:p>
          <a:p>
            <a:pPr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1" dirty="0"/>
          </a:p>
          <a:p>
            <a:pPr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1" dirty="0"/>
          </a:p>
          <a:p>
            <a:pPr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/>
              <a:t>한달평균 대중교통 비용은 다른 주요도시에 비해 낮고</a:t>
            </a:r>
            <a:r>
              <a:rPr lang="en-US" altLang="ko-KR" b="1" dirty="0"/>
              <a:t>, </a:t>
            </a:r>
            <a:r>
              <a:rPr lang="ko-KR" altLang="en-US" b="1" dirty="0"/>
              <a:t>환승 이동시간과 대기시간이 긴 편이다</a:t>
            </a:r>
            <a:r>
              <a:rPr lang="en-US" altLang="ko-KR" b="1" dirty="0"/>
              <a:t>.</a:t>
            </a:r>
            <a:r>
              <a:rPr lang="ko-KR" altLang="en-US" sz="1200" dirty="0"/>
              <a:t> </a:t>
            </a: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45110" y="69850"/>
            <a:ext cx="4959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4C3C2E"/>
                </a:solidFill>
                <a:latin typeface="Arial" charset="0"/>
                <a:ea typeface="Arial" charset="0"/>
              </a:rPr>
              <a:t>03</a:t>
            </a:r>
            <a:endParaRPr lang="ko-KR" altLang="en-US" sz="1600">
              <a:solidFill>
                <a:srgbClr val="4C3C2E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내용 개체 틀 6"/>
          <p:cNvSpPr txBox="1">
            <a:spLocks/>
          </p:cNvSpPr>
          <p:nvPr/>
        </p:nvSpPr>
        <p:spPr bwMode="auto">
          <a:xfrm>
            <a:off x="457835" y="892175"/>
            <a:ext cx="3235325" cy="3594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623570" indent="-514350" algn="l" defTabSz="914400" fontAlgn="base" latinLnBrk="1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dirty="0">
                <a:solidFill>
                  <a:srgbClr val="00B0F0"/>
                </a:solidFill>
                <a:latin typeface="Arial" charset="0"/>
                <a:ea typeface="Arial" charset="0"/>
              </a:rPr>
              <a:t>타 </a:t>
            </a:r>
            <a:r>
              <a:rPr lang="en-US" altLang="ko-KR" sz="1400" b="1" dirty="0" err="1">
                <a:solidFill>
                  <a:srgbClr val="00B0F0"/>
                </a:solidFill>
                <a:latin typeface="Arial" charset="0"/>
                <a:ea typeface="Arial" charset="0"/>
              </a:rPr>
              <a:t>도시</a:t>
            </a:r>
            <a:r>
              <a:rPr lang="en-US" altLang="ko-KR" sz="1400" b="1" dirty="0">
                <a:solidFill>
                  <a:srgbClr val="00B0F0"/>
                </a:solidFill>
                <a:latin typeface="Arial" charset="0"/>
                <a:ea typeface="Arial" charset="0"/>
              </a:rPr>
              <a:t> </a:t>
            </a:r>
            <a:r>
              <a:rPr lang="ko-KR" altLang="en-US" sz="1400" b="1" dirty="0">
                <a:solidFill>
                  <a:srgbClr val="00B0F0"/>
                </a:solidFill>
                <a:latin typeface="Arial" charset="0"/>
                <a:ea typeface="Arial" charset="0"/>
              </a:rPr>
              <a:t>대비 현황분석</a:t>
            </a:r>
          </a:p>
        </p:txBody>
      </p:sp>
      <p:sp>
        <p:nvSpPr>
          <p:cNvPr id="13" name="텍스트 개체 틀 12"/>
          <p:cNvSpPr txBox="1">
            <a:spLocks noGrp="1"/>
          </p:cNvSpPr>
          <p:nvPr>
            <p:ph type="title" idx="4294967295"/>
          </p:nvPr>
        </p:nvSpPr>
        <p:spPr>
          <a:xfrm>
            <a:off x="908050" y="68580"/>
            <a:ext cx="76333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dirty="0">
                <a:solidFill>
                  <a:srgbClr val="615247"/>
                </a:solidFill>
                <a:latin typeface="맑은 고딕" charset="0"/>
                <a:ea typeface="맑은 고딕" charset="0"/>
              </a:rPr>
              <a:t>타 </a:t>
            </a:r>
            <a:r>
              <a:rPr lang="en-US" altLang="ko-KR" sz="1800" b="1" dirty="0" err="1">
                <a:solidFill>
                  <a:srgbClr val="615247"/>
                </a:solidFill>
                <a:latin typeface="맑은 고딕" charset="0"/>
                <a:ea typeface="맑은 고딕" charset="0"/>
              </a:rPr>
              <a:t>도시</a:t>
            </a:r>
            <a:r>
              <a:rPr lang="en-US" altLang="ko-KR" sz="1800" b="1" dirty="0">
                <a:solidFill>
                  <a:srgbClr val="615247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800" b="1" dirty="0">
                <a:solidFill>
                  <a:srgbClr val="615247"/>
                </a:solidFill>
                <a:latin typeface="맑은 고딕" charset="0"/>
                <a:ea typeface="맑은 고딕" charset="0"/>
              </a:rPr>
              <a:t>대비 장단점</a:t>
            </a:r>
          </a:p>
        </p:txBody>
      </p:sp>
      <p:sp>
        <p:nvSpPr>
          <p:cNvPr id="10" name="타원 9"/>
          <p:cNvSpPr>
            <a:spLocks/>
          </p:cNvSpPr>
          <p:nvPr/>
        </p:nvSpPr>
        <p:spPr>
          <a:xfrm>
            <a:off x="544830" y="1089025"/>
            <a:ext cx="74930" cy="74930"/>
          </a:xfrm>
          <a:prstGeom prst="ellipse">
            <a:avLst/>
          </a:prstGeom>
          <a:ln w="28575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ln w="57150" cap="flat" cmpd="sng">
                <a:solidFill>
                  <a:schemeClr val="tx2">
                    <a:satMod val="155000"/>
                    <a:alpha val="100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8FA8BC-F998-42B4-B780-950E5A59C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886552"/>
              </p:ext>
            </p:extLst>
          </p:nvPr>
        </p:nvGraphicFramePr>
        <p:xfrm>
          <a:off x="3693160" y="1410334"/>
          <a:ext cx="4743451" cy="2724641"/>
        </p:xfrm>
        <a:graphic>
          <a:graphicData uri="http://schemas.openxmlformats.org/drawingml/2006/table">
            <a:tbl>
              <a:tblPr/>
              <a:tblGrid>
                <a:gridCol w="144049">
                  <a:extLst>
                    <a:ext uri="{9D8B030D-6E8A-4147-A177-3AD203B41FA5}">
                      <a16:colId xmlns:a16="http://schemas.microsoft.com/office/drawing/2014/main" val="120279728"/>
                    </a:ext>
                  </a:extLst>
                </a:gridCol>
                <a:gridCol w="1858671">
                  <a:extLst>
                    <a:ext uri="{9D8B030D-6E8A-4147-A177-3AD203B41FA5}">
                      <a16:colId xmlns:a16="http://schemas.microsoft.com/office/drawing/2014/main" val="2534303214"/>
                    </a:ext>
                  </a:extLst>
                </a:gridCol>
                <a:gridCol w="391533">
                  <a:extLst>
                    <a:ext uri="{9D8B030D-6E8A-4147-A177-3AD203B41FA5}">
                      <a16:colId xmlns:a16="http://schemas.microsoft.com/office/drawing/2014/main" val="3930122962"/>
                    </a:ext>
                  </a:extLst>
                </a:gridCol>
                <a:gridCol w="391533">
                  <a:extLst>
                    <a:ext uri="{9D8B030D-6E8A-4147-A177-3AD203B41FA5}">
                      <a16:colId xmlns:a16="http://schemas.microsoft.com/office/drawing/2014/main" val="680527470"/>
                    </a:ext>
                  </a:extLst>
                </a:gridCol>
                <a:gridCol w="391533">
                  <a:extLst>
                    <a:ext uri="{9D8B030D-6E8A-4147-A177-3AD203B41FA5}">
                      <a16:colId xmlns:a16="http://schemas.microsoft.com/office/drawing/2014/main" val="1615358068"/>
                    </a:ext>
                  </a:extLst>
                </a:gridCol>
                <a:gridCol w="391533">
                  <a:extLst>
                    <a:ext uri="{9D8B030D-6E8A-4147-A177-3AD203B41FA5}">
                      <a16:colId xmlns:a16="http://schemas.microsoft.com/office/drawing/2014/main" val="3829920000"/>
                    </a:ext>
                  </a:extLst>
                </a:gridCol>
                <a:gridCol w="391533">
                  <a:extLst>
                    <a:ext uri="{9D8B030D-6E8A-4147-A177-3AD203B41FA5}">
                      <a16:colId xmlns:a16="http://schemas.microsoft.com/office/drawing/2014/main" val="1985571914"/>
                    </a:ext>
                  </a:extLst>
                </a:gridCol>
                <a:gridCol w="391533">
                  <a:extLst>
                    <a:ext uri="{9D8B030D-6E8A-4147-A177-3AD203B41FA5}">
                      <a16:colId xmlns:a16="http://schemas.microsoft.com/office/drawing/2014/main" val="1641225069"/>
                    </a:ext>
                  </a:extLst>
                </a:gridCol>
                <a:gridCol w="391533">
                  <a:extLst>
                    <a:ext uri="{9D8B030D-6E8A-4147-A177-3AD203B41FA5}">
                      <a16:colId xmlns:a16="http://schemas.microsoft.com/office/drawing/2014/main" val="3919418486"/>
                    </a:ext>
                  </a:extLst>
                </a:gridCol>
              </a:tblGrid>
              <a:tr h="249960">
                <a:tc>
                  <a:txBody>
                    <a:bodyPr/>
                    <a:lstStyle/>
                    <a:p>
                      <a:pPr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구분</a:t>
                      </a:r>
                      <a:r>
                        <a:rPr lang="en-US" altLang="ko-KR" sz="900" b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대전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광주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서울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부산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인천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울산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대구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625310"/>
                  </a:ext>
                </a:extLst>
              </a:tr>
              <a:tr h="224971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0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주간 대중교통 이용횟수 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(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회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)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8.46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8.1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10.77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9.36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9.22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8.12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8.84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796034"/>
                  </a:ext>
                </a:extLst>
              </a:tr>
              <a:tr h="224971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한 달 평균 대중교통비용 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(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원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)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43,415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45,385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60,868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52,784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59,351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46,693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45,356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48048"/>
                  </a:ext>
                </a:extLst>
              </a:tr>
              <a:tr h="224971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2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주 이용 교통수단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_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버스 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(%)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79.8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85.6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33.3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58.4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53.2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99.3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62.1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214665"/>
                  </a:ext>
                </a:extLst>
              </a:tr>
              <a:tr h="224971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3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주 이용 교통수단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_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도시철도 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(%)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20.2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14.4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66.7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41.6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46.8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0.7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37.9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942741"/>
                  </a:ext>
                </a:extLst>
              </a:tr>
              <a:tr h="224971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4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교통카드 이용률 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(%)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93.9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96.64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96.77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95.18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96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95.52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94.74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386493"/>
                  </a:ext>
                </a:extLst>
              </a:tr>
              <a:tr h="224971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5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정보제공 서비스 이용률 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(%)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96.95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96.01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97.37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93.96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98.11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97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95.24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66116"/>
                  </a:ext>
                </a:extLst>
              </a:tr>
              <a:tr h="224971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6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접근 소요시간 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(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분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)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8.14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7.94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8.18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8.45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8.34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8.31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8.19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679487"/>
                  </a:ext>
                </a:extLst>
              </a:tr>
              <a:tr h="224971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7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환승 서비스 이용률 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(%)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84.48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78.73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90.66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87.61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87.92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74.14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85.87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943509"/>
                  </a:ext>
                </a:extLst>
              </a:tr>
              <a:tr h="224971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환승횟수 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(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회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)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1.44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1.39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1.55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1.51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1.6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1.37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1.37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659816"/>
                  </a:ext>
                </a:extLst>
              </a:tr>
              <a:tr h="224971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환승 이동시간 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(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분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)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7.29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6.68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6.41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5.69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6.93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5.62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6.81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364114"/>
                  </a:ext>
                </a:extLst>
              </a:tr>
              <a:tr h="224971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10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환승 대기시간 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(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분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)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9.19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9.59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7.11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7.74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8.22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9.03</a:t>
                      </a:r>
                      <a:endParaRPr lang="ko-KR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8.2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60353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>
            <a:spLocks/>
          </p:cNvSpPr>
          <p:nvPr/>
        </p:nvSpPr>
        <p:spPr>
          <a:xfrm>
            <a:off x="565150" y="1410335"/>
            <a:ext cx="2917825" cy="3175112"/>
          </a:xfrm>
          <a:prstGeom prst="roundRect">
            <a:avLst>
              <a:gd name="adj" fmla="val 6821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5900" tIns="71755" rIns="215900" bIns="45720" numCol="1" anchor="ctr">
            <a:noAutofit/>
          </a:bodyPr>
          <a:lstStyle/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Arial" charset="0"/>
              </a:rPr>
              <a:t>혼잡도는 일정 규모이상의 도시에선</a:t>
            </a:r>
            <a:endParaRPr lang="en-US" altLang="ko-KR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맑은 고딕" charset="0"/>
              </a:rPr>
              <a:t>모두 최하위에 위치</a:t>
            </a:r>
            <a:endParaRPr lang="en-US" altLang="ko-KR" sz="1200" dirty="0">
              <a:solidFill>
                <a:srgbClr val="FFFFFF"/>
              </a:solidFill>
              <a:latin typeface="Arial" charset="0"/>
              <a:ea typeface="맑은 고딕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맑은 고딕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맑은 고딕" charset="0"/>
              </a:rPr>
              <a:t>대전의 만족도 데이터에서 </a:t>
            </a:r>
            <a:endParaRPr lang="en-US" altLang="ko-KR" sz="1200" dirty="0">
              <a:solidFill>
                <a:srgbClr val="FFFFFF"/>
              </a:solidFill>
              <a:latin typeface="Arial" charset="0"/>
              <a:ea typeface="맑은 고딕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latin typeface="맑은 고딕" charset="0"/>
                <a:ea typeface="맑은 고딕" charset="0"/>
              </a:rPr>
              <a:t>혼잡도를 제외하면 배차시간간격이</a:t>
            </a:r>
            <a:endParaRPr lang="en-US" altLang="ko-KR" sz="1200" dirty="0">
              <a:latin typeface="맑은 고딕" charset="0"/>
              <a:ea typeface="맑은 고딕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latin typeface="맑은 고딕" charset="0"/>
                <a:ea typeface="맑은 고딕" charset="0"/>
              </a:rPr>
              <a:t>가장 만족도가 낮음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.</a:t>
            </a: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latin typeface="맑은 고딕" charset="0"/>
              <a:ea typeface="맑은 고딕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latin typeface="맑은 고딕" charset="0"/>
                <a:ea typeface="맑은 고딕" charset="0"/>
              </a:rPr>
              <a:t>배차시간간격 만족도 개선방안</a:t>
            </a:r>
            <a:endParaRPr lang="en-US" altLang="ko-KR" sz="1200" dirty="0">
              <a:latin typeface="맑은 고딕" charset="0"/>
              <a:ea typeface="맑은 고딕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latin typeface="맑은 고딕" charset="0"/>
                <a:ea typeface="맑은 고딕" charset="0"/>
              </a:rPr>
              <a:t>버스의 수를 늘린다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?</a:t>
            </a: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latin typeface="맑은 고딕" charset="0"/>
                <a:ea typeface="맑은 고딕" charset="0"/>
              </a:rPr>
              <a:t>노선을 변경한다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?</a:t>
            </a: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latin typeface="맑은 고딕" charset="0"/>
                <a:ea typeface="맑은 고딕" charset="0"/>
              </a:rPr>
              <a:t>대기시간을 활용</a:t>
            </a:r>
            <a:r>
              <a:rPr lang="en-US" altLang="ko-KR" sz="1200" dirty="0">
                <a:latin typeface="맑은 고딕" charset="0"/>
                <a:ea typeface="맑은 고딕" charset="0"/>
              </a:rPr>
              <a:t>!</a:t>
            </a: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45110" y="69850"/>
            <a:ext cx="4959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4C3C2E"/>
                </a:solidFill>
                <a:latin typeface="Arial" charset="0"/>
                <a:ea typeface="Arial" charset="0"/>
              </a:rPr>
              <a:t>03</a:t>
            </a:r>
            <a:endParaRPr lang="ko-KR" altLang="en-US" sz="1600">
              <a:solidFill>
                <a:srgbClr val="4C3C2E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내용 개체 틀 6"/>
          <p:cNvSpPr txBox="1">
            <a:spLocks/>
          </p:cNvSpPr>
          <p:nvPr/>
        </p:nvSpPr>
        <p:spPr bwMode="auto">
          <a:xfrm>
            <a:off x="457835" y="892175"/>
            <a:ext cx="3235325" cy="3594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623570" indent="-514350" algn="l" defTabSz="914400" fontAlgn="base" latinLnBrk="1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rgbClr val="00B0F0"/>
                </a:solidFill>
                <a:latin typeface="Arial" charset="0"/>
                <a:ea typeface="Arial" charset="0"/>
              </a:rPr>
              <a:t>타 도시의 만족도 하위 항목</a:t>
            </a:r>
            <a:endParaRPr lang="ko-KR" altLang="en-US" sz="14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텍스트 개체 틀 12"/>
          <p:cNvSpPr txBox="1">
            <a:spLocks noGrp="1"/>
          </p:cNvSpPr>
          <p:nvPr>
            <p:ph type="title" idx="4294967295"/>
          </p:nvPr>
        </p:nvSpPr>
        <p:spPr>
          <a:xfrm>
            <a:off x="908050" y="68580"/>
            <a:ext cx="76333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rgbClr val="615247"/>
                </a:solidFill>
                <a:latin typeface="맑은 고딕" charset="0"/>
                <a:ea typeface="맑은 고딕" charset="0"/>
              </a:rPr>
              <a:t>타 도시의 만족도 하위 항목</a:t>
            </a:r>
            <a:endParaRPr lang="ko-KR" altLang="en-US" sz="1800" b="1">
              <a:solidFill>
                <a:srgbClr val="615247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타원 9"/>
          <p:cNvSpPr>
            <a:spLocks/>
          </p:cNvSpPr>
          <p:nvPr/>
        </p:nvSpPr>
        <p:spPr>
          <a:xfrm>
            <a:off x="544830" y="1089025"/>
            <a:ext cx="74930" cy="74930"/>
          </a:xfrm>
          <a:prstGeom prst="ellipse">
            <a:avLst/>
          </a:prstGeom>
          <a:ln w="28575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ln w="57150" cap="flat" cmpd="sng">
                <a:solidFill>
                  <a:schemeClr val="tx2">
                    <a:satMod val="155000"/>
                    <a:alpha val="100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5348605" y="2805430"/>
          <a:ext cx="1377950" cy="106724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3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895">
                <a:tc>
                  <a:txBody>
                    <a:bodyPr/>
                    <a:lstStyle/>
                    <a:p>
                      <a:pPr marL="0" indent="0" algn="r" defTabSz="508000" fontAlgn="base" latinLnBrk="1">
                        <a:lnSpc>
                          <a:spcPct val="139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ker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구분2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광주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1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배차시간간격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4.35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14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(버스)안전운행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4.35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9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정보정확성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4.35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15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(버스)비상시대처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4.23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6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혼잡도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4.05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3811905" y="1503045"/>
          <a:ext cx="1377950" cy="106724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3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895">
                <a:tc>
                  <a:txBody>
                    <a:bodyPr/>
                    <a:lstStyle/>
                    <a:p>
                      <a:pPr marL="0" indent="0" algn="r" defTabSz="508000" fontAlgn="base" latinLnBrk="1">
                        <a:lnSpc>
                          <a:spcPct val="139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ker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구분2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서울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5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교통약자시설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4.55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7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이용시설청결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4.40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14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(버스)안전운행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4.36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15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(버스)비상시대처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4.05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6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혼잡도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3.70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769995" y="2809240"/>
          <a:ext cx="1455420" cy="106724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3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895">
                <a:tc>
                  <a:txBody>
                    <a:bodyPr/>
                    <a:lstStyle/>
                    <a:p>
                      <a:pPr marL="0" indent="0" algn="r" defTabSz="508000" fontAlgn="base" latinLnBrk="1">
                        <a:lnSpc>
                          <a:spcPct val="139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ker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구분2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울산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3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기사/역무원친절도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4.33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15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(버스)비상시대처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4.32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1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배차시간간격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4.29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14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(버스)안전운행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4.28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6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혼잡도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4.12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6870065" y="1503045"/>
          <a:ext cx="1455420" cy="106724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3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895">
                <a:tc>
                  <a:txBody>
                    <a:bodyPr/>
                    <a:lstStyle/>
                    <a:p>
                      <a:pPr marL="0" indent="0" algn="r" defTabSz="508000" fontAlgn="base" latinLnBrk="1">
                        <a:lnSpc>
                          <a:spcPct val="139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ker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구분2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인천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3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기사/역무원친절도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4.35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7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이용시설청결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4.24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15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(버스)비상시대처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3.96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14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(버스)안전운행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3.95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6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혼잡도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3.86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6879590" y="2821940"/>
          <a:ext cx="1455420" cy="106724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3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895">
                <a:tc>
                  <a:txBody>
                    <a:bodyPr/>
                    <a:lstStyle/>
                    <a:p>
                      <a:pPr marL="0" indent="0" algn="r" defTabSz="508000" fontAlgn="base" latinLnBrk="1">
                        <a:lnSpc>
                          <a:spcPct val="139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ker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구분2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대구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시설이용편리성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4.42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3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기사/역무원친절도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4.35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14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(버스)안전운행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4.22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15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(버스)비상시대처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4.17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6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혼잡도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4.15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5342255" y="1496060"/>
          <a:ext cx="1377950" cy="106724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3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895">
                <a:tc>
                  <a:txBody>
                    <a:bodyPr/>
                    <a:lstStyle/>
                    <a:p>
                      <a:pPr marL="0" indent="0" algn="r" defTabSz="508000" fontAlgn="base" latinLnBrk="1">
                        <a:lnSpc>
                          <a:spcPct val="139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ker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구분2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부산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5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교통약자시설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4.52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7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이용시설청결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4.37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15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(버스)비상시대처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4.24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14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(버스)안전운행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4.19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6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혼잡도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3.99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724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19760" y="1836420"/>
            <a:ext cx="6054090" cy="58356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l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latin typeface="Arial" charset="0"/>
                <a:ea typeface="Arial" charset="0"/>
              </a:rPr>
              <a:t>4.</a:t>
            </a:r>
            <a:br>
              <a:rPr lang="en-US" altLang="ko-KR" sz="3600" b="1">
                <a:latin typeface="Arial" charset="0"/>
                <a:ea typeface="Arial" charset="0"/>
              </a:rPr>
            </a:br>
            <a:r>
              <a:rPr lang="en-US" altLang="ko-KR" sz="3600" b="1">
                <a:latin typeface="Arial" charset="0"/>
                <a:ea typeface="Arial" charset="0"/>
              </a:rPr>
              <a:t>정류장 인원현황 분석</a:t>
            </a:r>
            <a:endParaRPr lang="ko-KR" altLang="en-US" sz="3600" b="1"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>
            <a:spLocks/>
          </p:cNvSpPr>
          <p:nvPr/>
        </p:nvSpPr>
        <p:spPr>
          <a:xfrm>
            <a:off x="565150" y="1410335"/>
            <a:ext cx="2917825" cy="3545840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5900" tIns="71755" rIns="215900" bIns="45720" numCol="1" anchor="ctr">
            <a:noAutofit/>
          </a:bodyPr>
          <a:lstStyle/>
          <a:p>
            <a:pPr marL="0" indent="0" algn="l" defTabSz="508000" fontAlgn="base" latinLnBrk="1" hangingPunct="1">
              <a:lnSpc>
                <a:spcPct val="12302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HY견고딕" charset="0"/>
            </a:endParaRPr>
          </a:p>
          <a:p>
            <a:pPr marL="0" indent="0" algn="l" defTabSz="508000" fontAlgn="base" latinLnBrk="1" hangingPunct="1">
              <a:lnSpc>
                <a:spcPct val="12302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HY견고딕" charset="0"/>
            </a:endParaRPr>
          </a:p>
          <a:p>
            <a:pPr marL="0" indent="0" algn="l" defTabSz="508000" fontAlgn="base" latinLnBrk="1" hangingPunct="1">
              <a:lnSpc>
                <a:spcPct val="12302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HY견고딕" charset="0"/>
            </a:endParaRPr>
          </a:p>
          <a:p>
            <a:pPr marL="0" indent="0" algn="l" defTabSz="508000" fontAlgn="base" latinLnBrk="1" hangingPunct="1">
              <a:lnSpc>
                <a:spcPct val="12302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HY견고딕" charset="0"/>
            </a:endParaRPr>
          </a:p>
          <a:p>
            <a:pPr marL="0" indent="0" algn="l" defTabSz="508000" fontAlgn="base" latinLnBrk="1" hangingPunct="1">
              <a:lnSpc>
                <a:spcPct val="12302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HY견고딕" charset="0"/>
            </a:endParaRPr>
          </a:p>
          <a:p>
            <a:pPr marL="0" indent="0" algn="l" defTabSz="508000" fontAlgn="base" latinLnBrk="1" hangingPunct="1">
              <a:lnSpc>
                <a:spcPct val="12302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HY견고딕" charset="0"/>
            </a:endParaRPr>
          </a:p>
          <a:p>
            <a:pPr marL="0" indent="0" algn="l" defTabSz="508000" fontAlgn="base" latinLnBrk="1" hangingPunct="1">
              <a:lnSpc>
                <a:spcPct val="12302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HY견고딕" charset="0"/>
            </a:endParaRPr>
          </a:p>
          <a:p>
            <a:pPr marL="0" indent="0" algn="l" defTabSz="508000" fontAlgn="base" latinLnBrk="1" hangingPunct="1">
              <a:lnSpc>
                <a:spcPct val="12302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HY견고딕" charset="0"/>
              </a:rPr>
              <a:t>* </a:t>
            </a: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HY견고딕" charset="0"/>
              </a:rPr>
              <a:t>환승인원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HY견고딕" charset="0"/>
              </a:rPr>
              <a:t>, </a:t>
            </a: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HY견고딕" charset="0"/>
              </a:rPr>
              <a:t>승차인원 많은 정류장</a:t>
            </a:r>
            <a:endParaRPr lang="en-US" altLang="ko-KR" sz="1200" dirty="0">
              <a:solidFill>
                <a:srgbClr val="FFFFFF"/>
              </a:solidFill>
              <a:latin typeface="Arial" charset="0"/>
              <a:ea typeface="HY견고딕" charset="0"/>
            </a:endParaRPr>
          </a:p>
          <a:p>
            <a:pPr marL="0" indent="0" algn="l" defTabSz="508000" fontAlgn="base" latinLnBrk="1" hangingPunct="1">
              <a:lnSpc>
                <a:spcPct val="12302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i="0" dirty="0">
                <a:solidFill>
                  <a:srgbClr val="FFFFFF"/>
                </a:solidFill>
                <a:latin typeface="Arial" charset="0"/>
                <a:ea typeface="HY견고딕" charset="0"/>
              </a:rPr>
              <a:t>상위 </a:t>
            </a:r>
            <a:r>
              <a:rPr lang="en-US" altLang="ko-KR" sz="1200" b="0" i="0" dirty="0">
                <a:solidFill>
                  <a:srgbClr val="FFFFFF"/>
                </a:solidFill>
                <a:latin typeface="Arial" charset="0"/>
                <a:ea typeface="HY견고딕" charset="0"/>
              </a:rPr>
              <a:t>9</a:t>
            </a:r>
            <a:r>
              <a:rPr lang="ko-KR" altLang="en-US" sz="1200" b="0" i="0" dirty="0">
                <a:solidFill>
                  <a:srgbClr val="FFFFFF"/>
                </a:solidFill>
                <a:latin typeface="Arial" charset="0"/>
                <a:ea typeface="HY견고딕" charset="0"/>
              </a:rPr>
              <a:t>개</a:t>
            </a:r>
            <a:endParaRPr lang="en-US" altLang="ko-KR" sz="1200" b="0" i="0" dirty="0">
              <a:solidFill>
                <a:srgbClr val="FFFFFF"/>
              </a:solidFill>
              <a:latin typeface="Arial" charset="0"/>
              <a:ea typeface="HY견고딕" charset="0"/>
            </a:endParaRPr>
          </a:p>
          <a:p>
            <a:pPr marL="0" indent="0" algn="l" defTabSz="508000" fontAlgn="base" latinLnBrk="1" hangingPunct="1">
              <a:lnSpc>
                <a:spcPct val="12302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HY견고딕" charset="0"/>
            </a:endParaRPr>
          </a:p>
          <a:p>
            <a:pPr marL="171450" indent="-171450" algn="l" defTabSz="508000" fontAlgn="base" latinLnBrk="1" hangingPunct="1">
              <a:lnSpc>
                <a:spcPct val="123029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HY견고딕" charset="0"/>
              </a:rPr>
              <a:t>상위 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HY견고딕" charset="0"/>
              </a:rPr>
              <a:t>9</a:t>
            </a: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HY견고딕" charset="0"/>
              </a:rPr>
              <a:t>개 정류장에 자판기 설치제안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HY견고딕" charset="0"/>
              </a:rPr>
              <a:t> </a:t>
            </a:r>
          </a:p>
          <a:p>
            <a:pPr marL="171450" indent="-171450" algn="l" defTabSz="508000" fontAlgn="base" latinLnBrk="1" hangingPunct="1">
              <a:lnSpc>
                <a:spcPct val="123029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HY견고딕" charset="0"/>
              </a:rPr>
              <a:t>부채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HY견고딕" charset="0"/>
              </a:rPr>
              <a:t>, </a:t>
            </a: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HY견고딕" charset="0"/>
              </a:rPr>
              <a:t>우산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HY견고딕" charset="0"/>
              </a:rPr>
              <a:t>, </a:t>
            </a: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HY견고딕" charset="0"/>
              </a:rPr>
              <a:t>마스크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HY견고딕" charset="0"/>
              </a:rPr>
              <a:t>,  </a:t>
            </a: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HY견고딕" charset="0"/>
              </a:rPr>
              <a:t>손 난로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HY견고딕" charset="0"/>
              </a:rPr>
              <a:t> </a:t>
            </a:r>
          </a:p>
          <a:p>
            <a:pPr marL="171450" indent="-171450" algn="l" defTabSz="508000" fontAlgn="base" latinLnBrk="1" hangingPunct="1">
              <a:lnSpc>
                <a:spcPct val="123029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HY견고딕" charset="0"/>
              </a:rPr>
              <a:t>하차인원이 많은 정류장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HY견고딕" charset="0"/>
              </a:rPr>
              <a:t>?</a:t>
            </a:r>
          </a:p>
          <a:p>
            <a:pPr marL="171450" indent="-171450" algn="l" defTabSz="508000" fontAlgn="base" latinLnBrk="1" hangingPunct="1">
              <a:lnSpc>
                <a:spcPct val="123029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solidFill>
                  <a:srgbClr val="FFFFFF"/>
                </a:solidFill>
                <a:latin typeface="Arial" charset="0"/>
                <a:ea typeface="HY견고딕" charset="0"/>
              </a:rPr>
              <a:t>대기인원이 많은 정류장에 시범설치</a:t>
            </a:r>
            <a:endParaRPr lang="en-US" altLang="ko-KR" sz="1200" b="0" i="0" dirty="0">
              <a:solidFill>
                <a:srgbClr val="FFFFFF"/>
              </a:solidFill>
              <a:latin typeface="Arial" charset="0"/>
              <a:ea typeface="HY견고딕" charset="0"/>
            </a:endParaRPr>
          </a:p>
          <a:p>
            <a:pPr marL="171450" indent="-171450" algn="l" defTabSz="508000" fontAlgn="base" latinLnBrk="1" hangingPunct="1">
              <a:lnSpc>
                <a:spcPct val="123029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HY견고딕" charset="0"/>
              </a:rPr>
              <a:t>인원이 많아야 하는 이유</a:t>
            </a:r>
            <a:endParaRPr lang="ko-KR" altLang="en-US" sz="900" b="0" i="0" dirty="0">
              <a:solidFill>
                <a:srgbClr val="0611F2"/>
              </a:solidFill>
              <a:latin typeface="HY견고딕" charset="0"/>
              <a:ea typeface="HY견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45110" y="69850"/>
            <a:ext cx="4959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4C3C2E"/>
                </a:solidFill>
                <a:latin typeface="Arial" charset="0"/>
                <a:ea typeface="Arial" charset="0"/>
              </a:rPr>
              <a:t>04</a:t>
            </a:r>
            <a:endParaRPr lang="ko-KR" altLang="en-US" sz="1600">
              <a:solidFill>
                <a:srgbClr val="4C3C2E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내용 개체 틀 6"/>
          <p:cNvSpPr txBox="1">
            <a:spLocks/>
          </p:cNvSpPr>
          <p:nvPr/>
        </p:nvSpPr>
        <p:spPr bwMode="auto">
          <a:xfrm>
            <a:off x="457835" y="892175"/>
            <a:ext cx="3235325" cy="3594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623570" indent="-514350" algn="l" defTabSz="914400" fontAlgn="base" latinLnBrk="1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1" dirty="0">
                <a:solidFill>
                  <a:srgbClr val="00B0F0"/>
                </a:solidFill>
                <a:latin typeface="Arial" charset="0"/>
                <a:ea typeface="Arial" charset="0"/>
              </a:rPr>
              <a:t>환승</a:t>
            </a:r>
            <a:r>
              <a:rPr lang="en-US" altLang="ko-KR" sz="1400" b="1" dirty="0">
                <a:solidFill>
                  <a:srgbClr val="00B0F0"/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sz="1400" b="1" dirty="0">
                <a:solidFill>
                  <a:srgbClr val="00B0F0"/>
                </a:solidFill>
                <a:latin typeface="Arial" charset="0"/>
                <a:ea typeface="Arial" charset="0"/>
              </a:rPr>
              <a:t>승차 </a:t>
            </a:r>
            <a:r>
              <a:rPr lang="en-US" altLang="ko-KR" sz="1400" b="1" dirty="0" err="1">
                <a:solidFill>
                  <a:srgbClr val="00B0F0"/>
                </a:solidFill>
                <a:latin typeface="Arial" charset="0"/>
                <a:ea typeface="Arial" charset="0"/>
              </a:rPr>
              <a:t>인원이</a:t>
            </a:r>
            <a:r>
              <a:rPr lang="en-US" altLang="ko-KR" sz="1400" b="1" dirty="0">
                <a:solidFill>
                  <a:srgbClr val="00B0F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400" b="1" dirty="0" err="1">
                <a:solidFill>
                  <a:srgbClr val="00B0F0"/>
                </a:solidFill>
                <a:latin typeface="Arial" charset="0"/>
                <a:ea typeface="Arial" charset="0"/>
              </a:rPr>
              <a:t>많은</a:t>
            </a:r>
            <a:r>
              <a:rPr lang="en-US" altLang="ko-KR" sz="1400" b="1" dirty="0">
                <a:solidFill>
                  <a:srgbClr val="00B0F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400" b="1" dirty="0" err="1">
                <a:solidFill>
                  <a:srgbClr val="00B0F0"/>
                </a:solidFill>
                <a:latin typeface="Arial" charset="0"/>
                <a:ea typeface="Arial" charset="0"/>
              </a:rPr>
              <a:t>정류장</a:t>
            </a:r>
            <a:endParaRPr lang="ko-KR" altLang="en-US" sz="1400" b="1" dirty="0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텍스트 개체 틀 12"/>
          <p:cNvSpPr txBox="1">
            <a:spLocks noGrp="1"/>
          </p:cNvSpPr>
          <p:nvPr>
            <p:ph type="title" idx="4294967295"/>
          </p:nvPr>
        </p:nvSpPr>
        <p:spPr>
          <a:xfrm>
            <a:off x="908050" y="68580"/>
            <a:ext cx="76333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rgbClr val="615247"/>
                </a:solidFill>
                <a:latin typeface="맑은 고딕" charset="0"/>
                <a:ea typeface="맑은 고딕" charset="0"/>
              </a:rPr>
              <a:t>정류장 인원현황 분석</a:t>
            </a:r>
            <a:endParaRPr lang="ko-KR" altLang="en-US" sz="1800" b="1">
              <a:solidFill>
                <a:srgbClr val="615247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타원 9"/>
          <p:cNvSpPr>
            <a:spLocks/>
          </p:cNvSpPr>
          <p:nvPr/>
        </p:nvSpPr>
        <p:spPr>
          <a:xfrm>
            <a:off x="544830" y="1089025"/>
            <a:ext cx="74930" cy="74930"/>
          </a:xfrm>
          <a:prstGeom prst="ellipse">
            <a:avLst/>
          </a:prstGeom>
          <a:ln w="28575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ln w="57150" cap="flat" cmpd="sng">
                <a:solidFill>
                  <a:schemeClr val="tx2">
                    <a:satMod val="155000"/>
                    <a:alpha val="100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895055"/>
              </p:ext>
            </p:extLst>
          </p:nvPr>
        </p:nvGraphicFramePr>
        <p:xfrm>
          <a:off x="3889375" y="1478280"/>
          <a:ext cx="2597785" cy="12776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8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3995">
                <a:tc>
                  <a:txBody>
                    <a:bodyPr/>
                    <a:lstStyle/>
                    <a:p>
                      <a:pPr marL="0" indent="0" algn="r" defTabSz="508000" fontAlgn="base" latinLnBrk="1">
                        <a:lnSpc>
                          <a:spcPct val="139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ker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정류장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 dirty="0" err="1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환승</a:t>
                      </a:r>
                      <a:endParaRPr kumimoji="1" lang="ko-KR" altLang="en-US" sz="900" b="1" i="0" kern="0" dirty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536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대전역(12400)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377311.0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1249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서대전네거리역3번출구(21410)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332531.0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1888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유성온천역7번출구(41330)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331584.0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1032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복합터미널(12010)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324045.0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1929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은하수네거리(32080)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 dirty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320044.0</a:t>
                      </a:r>
                      <a:endParaRPr kumimoji="1" lang="ko-KR" altLang="en-US" sz="900" b="0" i="0" kern="0" dirty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628451"/>
              </p:ext>
            </p:extLst>
          </p:nvPr>
        </p:nvGraphicFramePr>
        <p:xfrm>
          <a:off x="3896360" y="3021965"/>
          <a:ext cx="2419350" cy="12242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29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7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030">
                <a:tc>
                  <a:txBody>
                    <a:bodyPr/>
                    <a:lstStyle/>
                    <a:p>
                      <a:pPr marL="0" indent="0" algn="r" defTabSz="508000" fontAlgn="base" latinLnBrk="1">
                        <a:lnSpc>
                          <a:spcPct val="139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ker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정류장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승차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1031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복합터미널(11830)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1404498.0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536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대전역(12400)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905921.0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1032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복합터미널(12010)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894950.0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1907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으능정이거리(20050)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725305.0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1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1929</a:t>
                      </a:r>
                      <a:endParaRPr kumimoji="1" lang="ko-KR" altLang="en-US" sz="900" b="1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은하수네거리(32080)</a:t>
                      </a:r>
                      <a:endParaRPr kumimoji="1" lang="ko-KR" altLang="en-US" sz="900" b="0" i="0" kern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i="0" kern="0" dirty="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</a:rPr>
                        <a:t>659542.0</a:t>
                      </a:r>
                      <a:endParaRPr kumimoji="1" lang="ko-KR" altLang="en-US" sz="900" b="0" i="0" kern="0" dirty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19760" y="1836420"/>
            <a:ext cx="6054090" cy="58356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l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latin typeface="Arial" charset="0"/>
                <a:ea typeface="Arial" charset="0"/>
              </a:rPr>
              <a:t>5.</a:t>
            </a:r>
            <a:br>
              <a:rPr lang="en-US" altLang="ko-KR" sz="3600" b="1" dirty="0">
                <a:latin typeface="Arial" charset="0"/>
                <a:ea typeface="Arial" charset="0"/>
              </a:rPr>
            </a:br>
            <a:r>
              <a:rPr lang="ko-KR" altLang="en-US" sz="3600" b="1" dirty="0">
                <a:latin typeface="Arial" charset="0"/>
                <a:ea typeface="Arial" charset="0"/>
              </a:rPr>
              <a:t>정류장 활용 사례</a:t>
            </a:r>
          </a:p>
        </p:txBody>
      </p:sp>
    </p:spTree>
    <p:extLst>
      <p:ext uri="{BB962C8B-B14F-4D97-AF65-F5344CB8AC3E}">
        <p14:creationId xmlns:p14="http://schemas.microsoft.com/office/powerpoint/2010/main" val="10493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688022" y="1470977"/>
            <a:ext cx="3735705" cy="3300095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내용 개체 틀 1"/>
          <p:cNvSpPr txBox="1">
            <a:spLocks/>
          </p:cNvSpPr>
          <p:nvPr/>
        </p:nvSpPr>
        <p:spPr bwMode="auto">
          <a:xfrm>
            <a:off x="4959985" y="2425065"/>
            <a:ext cx="3110865" cy="506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solidFill>
                  <a:srgbClr val="FFFFFF"/>
                </a:solidFill>
                <a:latin typeface="Arial" charset="0"/>
              </a:rPr>
              <a:t>Aenean tempus velit vel lectus</a:t>
            </a:r>
            <a:endParaRPr lang="ko-KR" altLang="en-US" sz="1000" b="1" dirty="0">
              <a:latin typeface="Arial" charset="0"/>
            </a:endParaRPr>
          </a:p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solidFill>
                  <a:srgbClr val="FFFFFF"/>
                </a:solidFill>
                <a:latin typeface="Arial" charset="0"/>
              </a:rPr>
              <a:t>fermentum tristique. </a:t>
            </a:r>
            <a:endParaRPr lang="ko-KR" altLang="en-US" sz="1000" b="1" dirty="0">
              <a:latin typeface="Arial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08050" y="68580"/>
            <a:ext cx="76333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dirty="0" err="1">
                <a:solidFill>
                  <a:srgbClr val="615247"/>
                </a:solidFill>
                <a:latin typeface="맑은 고딕" charset="0"/>
                <a:ea typeface="맑은 고딕" charset="0"/>
              </a:rPr>
              <a:t>자판기</a:t>
            </a:r>
            <a:r>
              <a:rPr lang="en-US" altLang="ko-KR" sz="1800" b="1" dirty="0">
                <a:solidFill>
                  <a:srgbClr val="615247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1" dirty="0" err="1">
                <a:solidFill>
                  <a:srgbClr val="615247"/>
                </a:solidFill>
                <a:latin typeface="맑은 고딕" charset="0"/>
                <a:ea typeface="맑은 고딕" charset="0"/>
              </a:rPr>
              <a:t>설치</a:t>
            </a:r>
            <a:r>
              <a:rPr lang="en-US" altLang="ko-KR" sz="1800" b="1" dirty="0">
                <a:solidFill>
                  <a:srgbClr val="615247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800" b="1" dirty="0">
                <a:solidFill>
                  <a:srgbClr val="615247"/>
                </a:solidFill>
                <a:latin typeface="맑은 고딕" charset="0"/>
                <a:ea typeface="맑은 고딕" charset="0"/>
              </a:rPr>
              <a:t>사례</a:t>
            </a:r>
          </a:p>
        </p:txBody>
      </p:sp>
      <p:sp>
        <p:nvSpPr>
          <p:cNvPr id="17" name="내용 개체 틀 1"/>
          <p:cNvSpPr txBox="1">
            <a:spLocks/>
          </p:cNvSpPr>
          <p:nvPr/>
        </p:nvSpPr>
        <p:spPr bwMode="auto">
          <a:xfrm>
            <a:off x="1159510" y="1638300"/>
            <a:ext cx="2792730" cy="28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l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1" dirty="0">
                <a:solidFill>
                  <a:srgbClr val="FFFFFF"/>
                </a:solidFill>
                <a:latin typeface="Arial" charset="0"/>
              </a:rPr>
              <a:t>수서역</a:t>
            </a:r>
            <a:r>
              <a:rPr lang="en-US" altLang="ko-KR" sz="1200" b="1" dirty="0">
                <a:solidFill>
                  <a:srgbClr val="FFFFFF"/>
                </a:solidFill>
                <a:latin typeface="Arial" charset="0"/>
              </a:rPr>
              <a:t>(SRT)</a:t>
            </a:r>
            <a:r>
              <a:rPr lang="ko-KR" altLang="en-US" sz="1200" b="1" dirty="0">
                <a:solidFill>
                  <a:srgbClr val="FFFFFF"/>
                </a:solidFill>
                <a:latin typeface="Arial" charset="0"/>
              </a:rPr>
              <a:t>앞 정류장</a:t>
            </a:r>
            <a:endParaRPr lang="ko-KR" altLang="en-US" sz="1200" b="1" dirty="0">
              <a:latin typeface="Arial" charset="0"/>
            </a:endParaRPr>
          </a:p>
        </p:txBody>
      </p:sp>
      <p:sp>
        <p:nvSpPr>
          <p:cNvPr id="19" name="내용 개체 틀 1"/>
          <p:cNvSpPr txBox="1">
            <a:spLocks/>
          </p:cNvSpPr>
          <p:nvPr/>
        </p:nvSpPr>
        <p:spPr bwMode="auto">
          <a:xfrm>
            <a:off x="1000760" y="2425065"/>
            <a:ext cx="3110865" cy="506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1" dirty="0">
                <a:solidFill>
                  <a:srgbClr val="FFFFFF"/>
                </a:solidFill>
                <a:latin typeface="Arial" charset="0"/>
              </a:rPr>
              <a:t>용돈 봉투 무료자판기</a:t>
            </a:r>
            <a:endParaRPr lang="ko-KR" altLang="en-US" sz="1000" b="1" dirty="0">
              <a:latin typeface="Arial" charset="0"/>
            </a:endParaRPr>
          </a:p>
        </p:txBody>
      </p:sp>
      <p:cxnSp>
        <p:nvCxnSpPr>
          <p:cNvPr id="21" name="직선 연결선 20"/>
          <p:cNvCxnSpPr/>
          <p:nvPr/>
        </p:nvCxnSpPr>
        <p:spPr bwMode="auto">
          <a:xfrm>
            <a:off x="1159510" y="3121025"/>
            <a:ext cx="2792730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/>
          <p:cNvCxnSpPr/>
          <p:nvPr/>
        </p:nvCxnSpPr>
        <p:spPr bwMode="auto">
          <a:xfrm>
            <a:off x="1159510" y="3855085"/>
            <a:ext cx="2792730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내용 개체 틀 1"/>
          <p:cNvSpPr txBox="1">
            <a:spLocks/>
          </p:cNvSpPr>
          <p:nvPr/>
        </p:nvSpPr>
        <p:spPr bwMode="auto">
          <a:xfrm>
            <a:off x="1000760" y="3172460"/>
            <a:ext cx="3110865" cy="633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1" dirty="0">
                <a:solidFill>
                  <a:srgbClr val="FFFFFF"/>
                </a:solidFill>
                <a:latin typeface="Arial" charset="0"/>
              </a:rPr>
              <a:t>옥션에서 운영</a:t>
            </a:r>
            <a:endParaRPr lang="ko-KR" altLang="en-US" sz="1000" b="1" dirty="0">
              <a:latin typeface="Arial" charset="0"/>
            </a:endParaRPr>
          </a:p>
        </p:txBody>
      </p:sp>
      <p:sp>
        <p:nvSpPr>
          <p:cNvPr id="25" name="내용 개체 틀 1"/>
          <p:cNvSpPr txBox="1">
            <a:spLocks/>
          </p:cNvSpPr>
          <p:nvPr/>
        </p:nvSpPr>
        <p:spPr bwMode="auto">
          <a:xfrm>
            <a:off x="1000760" y="3940175"/>
            <a:ext cx="311086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solidFill>
                  <a:srgbClr val="FFFFFF"/>
                </a:solidFill>
                <a:latin typeface="Arial" charset="0"/>
              </a:rPr>
              <a:t>Why </a:t>
            </a:r>
            <a:r>
              <a:rPr lang="ko-KR" altLang="en-US" sz="1000" b="1" dirty="0">
                <a:solidFill>
                  <a:srgbClr val="FFFFFF"/>
                </a:solidFill>
                <a:latin typeface="Arial" charset="0"/>
              </a:rPr>
              <a:t>무료</a:t>
            </a:r>
            <a:r>
              <a:rPr lang="en-US" altLang="ko-KR" sz="1000" b="1" dirty="0">
                <a:solidFill>
                  <a:srgbClr val="FFFFFF"/>
                </a:solidFill>
                <a:latin typeface="Arial" charset="0"/>
              </a:rPr>
              <a:t>?</a:t>
            </a:r>
            <a:endParaRPr lang="ko-KR" altLang="en-US" sz="1000" b="1" dirty="0">
              <a:latin typeface="Arial" charset="0"/>
            </a:endParaRPr>
          </a:p>
        </p:txBody>
      </p:sp>
      <p:cxnSp>
        <p:nvCxnSpPr>
          <p:cNvPr id="33" name="직선 연결선 32"/>
          <p:cNvCxnSpPr/>
          <p:nvPr/>
        </p:nvCxnSpPr>
        <p:spPr bwMode="auto">
          <a:xfrm>
            <a:off x="804330" y="2024996"/>
            <a:ext cx="3432175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내용 개체 틀 1"/>
          <p:cNvSpPr txBox="1">
            <a:spLocks/>
          </p:cNvSpPr>
          <p:nvPr/>
        </p:nvSpPr>
        <p:spPr bwMode="auto">
          <a:xfrm>
            <a:off x="5216525" y="1638300"/>
            <a:ext cx="2792730" cy="28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l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 err="1">
                <a:solidFill>
                  <a:srgbClr val="FFFFFF"/>
                </a:solidFill>
                <a:latin typeface="Arial" charset="0"/>
              </a:rPr>
              <a:t>Lorem</a:t>
            </a:r>
            <a:r>
              <a:rPr lang="en-US" altLang="ko-KR" sz="1200" b="1" dirty="0">
                <a:solidFill>
                  <a:srgbClr val="FFFFFF"/>
                </a:solidFill>
                <a:latin typeface="Arial" charset="0"/>
              </a:rPr>
              <a:t> IPSUM DOLOR SIT AMET</a:t>
            </a:r>
            <a:endParaRPr lang="ko-KR" altLang="en-US" sz="1200" b="1" dirty="0">
              <a:latin typeface="Arial" charset="0"/>
            </a:endParaRPr>
          </a:p>
        </p:txBody>
      </p:sp>
      <p:cxnSp>
        <p:nvCxnSpPr>
          <p:cNvPr id="39" name="직선 연결선 38"/>
          <p:cNvCxnSpPr/>
          <p:nvPr/>
        </p:nvCxnSpPr>
        <p:spPr bwMode="auto">
          <a:xfrm>
            <a:off x="5216525" y="3121025"/>
            <a:ext cx="2792730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/>
          <p:cNvCxnSpPr/>
          <p:nvPr/>
        </p:nvCxnSpPr>
        <p:spPr bwMode="auto">
          <a:xfrm>
            <a:off x="5216525" y="3855085"/>
            <a:ext cx="2792730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내용 개체 틀 1"/>
          <p:cNvSpPr txBox="1">
            <a:spLocks/>
          </p:cNvSpPr>
          <p:nvPr/>
        </p:nvSpPr>
        <p:spPr bwMode="auto">
          <a:xfrm>
            <a:off x="5005069" y="3172460"/>
            <a:ext cx="3110865" cy="633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solidFill>
                  <a:srgbClr val="FFFFFF"/>
                </a:solidFill>
                <a:latin typeface="Arial" charset="0"/>
              </a:rPr>
              <a:t>Morbi aliquam sapien nunc, vel adipiscing</a:t>
            </a:r>
            <a:endParaRPr lang="ko-KR" altLang="en-US" sz="1000" b="1" dirty="0">
              <a:latin typeface="Arial" charset="0"/>
            </a:endParaRPr>
          </a:p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solidFill>
                  <a:srgbClr val="FFFFFF"/>
                </a:solidFill>
                <a:latin typeface="Arial" charset="0"/>
              </a:rPr>
              <a:t>turpis dapibus nec. </a:t>
            </a:r>
            <a:endParaRPr lang="ko-KR" altLang="en-US" sz="1000" b="1" dirty="0">
              <a:latin typeface="Arial" charset="0"/>
            </a:endParaRPr>
          </a:p>
        </p:txBody>
      </p:sp>
      <p:sp>
        <p:nvSpPr>
          <p:cNvPr id="42" name="내용 개체 틀 1"/>
          <p:cNvSpPr txBox="1">
            <a:spLocks/>
          </p:cNvSpPr>
          <p:nvPr/>
        </p:nvSpPr>
        <p:spPr bwMode="auto">
          <a:xfrm>
            <a:off x="5057775" y="3940175"/>
            <a:ext cx="311086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solidFill>
                  <a:srgbClr val="FFFFFF"/>
                </a:solidFill>
                <a:latin typeface="Arial" charset="0"/>
              </a:rPr>
              <a:t>Curabitur euismod ac </a:t>
            </a:r>
            <a:r>
              <a:rPr lang="en-US" altLang="ko-KR" sz="1000" b="1" dirty="0" err="1">
                <a:solidFill>
                  <a:srgbClr val="FFFFFF"/>
                </a:solidFill>
                <a:latin typeface="Arial" charset="0"/>
              </a:rPr>
              <a:t>Lorem</a:t>
            </a:r>
            <a:r>
              <a:rPr lang="en-US" altLang="ko-KR" sz="1000" b="1" dirty="0">
                <a:solidFill>
                  <a:srgbClr val="FFFFFF"/>
                </a:solidFill>
                <a:latin typeface="Arial" charset="0"/>
              </a:rPr>
              <a:t> at vehicula. </a:t>
            </a:r>
            <a:endParaRPr lang="ko-KR" altLang="en-US" sz="1000" b="1" dirty="0">
              <a:latin typeface="Arial" charset="0"/>
            </a:endParaRPr>
          </a:p>
        </p:txBody>
      </p:sp>
      <p:cxnSp>
        <p:nvCxnSpPr>
          <p:cNvPr id="43" name="직선 연결선 42"/>
          <p:cNvCxnSpPr/>
          <p:nvPr/>
        </p:nvCxnSpPr>
        <p:spPr bwMode="auto">
          <a:xfrm>
            <a:off x="4897120" y="2025015"/>
            <a:ext cx="3432175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제목 3"/>
          <p:cNvSpPr txBox="1">
            <a:spLocks/>
          </p:cNvSpPr>
          <p:nvPr/>
        </p:nvSpPr>
        <p:spPr>
          <a:xfrm>
            <a:off x="245110" y="69850"/>
            <a:ext cx="4959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4C3C2E"/>
                </a:solidFill>
                <a:latin typeface="Arial" charset="0"/>
                <a:ea typeface="Arial" charset="0"/>
              </a:rPr>
              <a:t>05</a:t>
            </a:r>
            <a:endParaRPr lang="ko-KR" altLang="en-US" sz="1600">
              <a:solidFill>
                <a:srgbClr val="4C3C2E"/>
              </a:solidFill>
              <a:latin typeface="Arial" charset="0"/>
              <a:ea typeface="Arial" charset="0"/>
            </a:endParaRPr>
          </a:p>
        </p:txBody>
      </p:sp>
      <p:sp>
        <p:nvSpPr>
          <p:cNvPr id="45" name="내용 개체 틀 1"/>
          <p:cNvSpPr txBox="1">
            <a:spLocks/>
          </p:cNvSpPr>
          <p:nvPr/>
        </p:nvSpPr>
        <p:spPr bwMode="auto">
          <a:xfrm>
            <a:off x="457835" y="892175"/>
            <a:ext cx="323469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l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1" dirty="0">
                <a:solidFill>
                  <a:srgbClr val="00B0F0"/>
                </a:solidFill>
                <a:latin typeface="Arial" charset="0"/>
              </a:rPr>
              <a:t>타 도시 자판기 설치 사례</a:t>
            </a:r>
            <a:endParaRPr lang="ko-KR" altLang="en-US" sz="1400" b="1" dirty="0">
              <a:latin typeface="Arial" charset="0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44830" y="1089025"/>
            <a:ext cx="74295" cy="74295"/>
          </a:xfrm>
          <a:prstGeom prst="ellipse">
            <a:avLst/>
          </a:prstGeom>
          <a:ln w="28575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6146" name="Picture 2" descr="C:\Users\CPB06GameN\AppData\Roaming\PolarisOffice\ETemp\10088_15310160\poclip1\08\image2.jpg">
            <a:extLst>
              <a:ext uri="{FF2B5EF4-FFF2-40B4-BE49-F238E27FC236}">
                <a16:creationId xmlns:a16="http://schemas.microsoft.com/office/drawing/2014/main" id="{46FC69FB-3D93-4957-B5DC-E2EB058F8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09" y="1470977"/>
            <a:ext cx="3235432" cy="330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123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688022" y="1470977"/>
            <a:ext cx="3735705" cy="3300095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내용 개체 틀 1"/>
          <p:cNvSpPr txBox="1">
            <a:spLocks/>
          </p:cNvSpPr>
          <p:nvPr/>
        </p:nvSpPr>
        <p:spPr bwMode="auto">
          <a:xfrm>
            <a:off x="4959985" y="2425065"/>
            <a:ext cx="3110865" cy="506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solidFill>
                  <a:srgbClr val="FFFFFF"/>
                </a:solidFill>
                <a:latin typeface="Arial" charset="0"/>
              </a:rPr>
              <a:t>Aenean tempus velit vel lectus</a:t>
            </a:r>
            <a:endParaRPr lang="ko-KR" altLang="en-US" sz="1000" b="1" dirty="0">
              <a:latin typeface="Arial" charset="0"/>
            </a:endParaRPr>
          </a:p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solidFill>
                  <a:srgbClr val="FFFFFF"/>
                </a:solidFill>
                <a:latin typeface="Arial" charset="0"/>
              </a:rPr>
              <a:t>fermentum tristique. </a:t>
            </a:r>
            <a:endParaRPr lang="ko-KR" altLang="en-US" sz="1000" b="1" dirty="0">
              <a:latin typeface="Arial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08050" y="68580"/>
            <a:ext cx="76333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dirty="0" err="1">
                <a:solidFill>
                  <a:srgbClr val="615247"/>
                </a:solidFill>
                <a:latin typeface="맑은 고딕" charset="0"/>
                <a:ea typeface="맑은 고딕" charset="0"/>
              </a:rPr>
              <a:t>자판기</a:t>
            </a:r>
            <a:r>
              <a:rPr lang="en-US" altLang="ko-KR" sz="1800" b="1" dirty="0">
                <a:solidFill>
                  <a:srgbClr val="615247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1" dirty="0" err="1">
                <a:solidFill>
                  <a:srgbClr val="615247"/>
                </a:solidFill>
                <a:latin typeface="맑은 고딕" charset="0"/>
                <a:ea typeface="맑은 고딕" charset="0"/>
              </a:rPr>
              <a:t>설치</a:t>
            </a:r>
            <a:r>
              <a:rPr lang="en-US" altLang="ko-KR" sz="1800" b="1" dirty="0">
                <a:solidFill>
                  <a:srgbClr val="615247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800" b="1" dirty="0">
                <a:solidFill>
                  <a:srgbClr val="615247"/>
                </a:solidFill>
                <a:latin typeface="맑은 고딕" charset="0"/>
                <a:ea typeface="맑은 고딕" charset="0"/>
              </a:rPr>
              <a:t>사례</a:t>
            </a:r>
          </a:p>
        </p:txBody>
      </p:sp>
      <p:sp>
        <p:nvSpPr>
          <p:cNvPr id="17" name="내용 개체 틀 1"/>
          <p:cNvSpPr txBox="1">
            <a:spLocks/>
          </p:cNvSpPr>
          <p:nvPr/>
        </p:nvSpPr>
        <p:spPr bwMode="auto">
          <a:xfrm>
            <a:off x="1159510" y="1638300"/>
            <a:ext cx="2792730" cy="28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l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1" dirty="0">
                <a:solidFill>
                  <a:srgbClr val="FFFFFF"/>
                </a:solidFill>
                <a:latin typeface="Arial" charset="0"/>
              </a:rPr>
              <a:t>서울대공원 인근 정류장</a:t>
            </a:r>
            <a:endParaRPr lang="ko-KR" altLang="en-US" sz="1200" b="1" dirty="0">
              <a:latin typeface="Arial" charset="0"/>
            </a:endParaRPr>
          </a:p>
        </p:txBody>
      </p:sp>
      <p:sp>
        <p:nvSpPr>
          <p:cNvPr id="19" name="내용 개체 틀 1"/>
          <p:cNvSpPr txBox="1">
            <a:spLocks/>
          </p:cNvSpPr>
          <p:nvPr/>
        </p:nvSpPr>
        <p:spPr bwMode="auto">
          <a:xfrm>
            <a:off x="1000760" y="2425065"/>
            <a:ext cx="3110865" cy="506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1" dirty="0">
                <a:solidFill>
                  <a:srgbClr val="FFFFFF"/>
                </a:solidFill>
                <a:latin typeface="Arial" charset="0"/>
              </a:rPr>
              <a:t>배변 봉투 무료자판기</a:t>
            </a:r>
            <a:endParaRPr lang="ko-KR" altLang="en-US" sz="1000" b="1" dirty="0">
              <a:latin typeface="Arial" charset="0"/>
            </a:endParaRPr>
          </a:p>
        </p:txBody>
      </p:sp>
      <p:cxnSp>
        <p:nvCxnSpPr>
          <p:cNvPr id="21" name="직선 연결선 20"/>
          <p:cNvCxnSpPr/>
          <p:nvPr/>
        </p:nvCxnSpPr>
        <p:spPr bwMode="auto">
          <a:xfrm>
            <a:off x="1159510" y="3121025"/>
            <a:ext cx="2792730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/>
          <p:cNvCxnSpPr/>
          <p:nvPr/>
        </p:nvCxnSpPr>
        <p:spPr bwMode="auto">
          <a:xfrm>
            <a:off x="1159510" y="3855085"/>
            <a:ext cx="2792730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내용 개체 틀 1"/>
          <p:cNvSpPr txBox="1">
            <a:spLocks/>
          </p:cNvSpPr>
          <p:nvPr/>
        </p:nvSpPr>
        <p:spPr bwMode="auto">
          <a:xfrm>
            <a:off x="1000760" y="3172460"/>
            <a:ext cx="3110865" cy="633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1" dirty="0">
                <a:solidFill>
                  <a:srgbClr val="FFFFFF"/>
                </a:solidFill>
                <a:latin typeface="Arial" charset="0"/>
              </a:rPr>
              <a:t>옥션에서 운영</a:t>
            </a:r>
            <a:endParaRPr lang="ko-KR" altLang="en-US" sz="1000" b="1" dirty="0">
              <a:latin typeface="Arial" charset="0"/>
            </a:endParaRPr>
          </a:p>
        </p:txBody>
      </p:sp>
      <p:cxnSp>
        <p:nvCxnSpPr>
          <p:cNvPr id="33" name="직선 연결선 32"/>
          <p:cNvCxnSpPr/>
          <p:nvPr/>
        </p:nvCxnSpPr>
        <p:spPr bwMode="auto">
          <a:xfrm>
            <a:off x="804330" y="2024996"/>
            <a:ext cx="3432175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내용 개체 틀 1"/>
          <p:cNvSpPr txBox="1">
            <a:spLocks/>
          </p:cNvSpPr>
          <p:nvPr/>
        </p:nvSpPr>
        <p:spPr bwMode="auto">
          <a:xfrm>
            <a:off x="5216525" y="1638300"/>
            <a:ext cx="2792730" cy="28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l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 err="1">
                <a:solidFill>
                  <a:srgbClr val="FFFFFF"/>
                </a:solidFill>
                <a:latin typeface="Arial" charset="0"/>
              </a:rPr>
              <a:t>Lorem</a:t>
            </a:r>
            <a:r>
              <a:rPr lang="en-US" altLang="ko-KR" sz="1200" b="1" dirty="0">
                <a:solidFill>
                  <a:srgbClr val="FFFFFF"/>
                </a:solidFill>
                <a:latin typeface="Arial" charset="0"/>
              </a:rPr>
              <a:t> IPSUM DOLOR SIT AMET</a:t>
            </a:r>
            <a:endParaRPr lang="ko-KR" altLang="en-US" sz="1200" b="1" dirty="0">
              <a:latin typeface="Arial" charset="0"/>
            </a:endParaRPr>
          </a:p>
        </p:txBody>
      </p:sp>
      <p:cxnSp>
        <p:nvCxnSpPr>
          <p:cNvPr id="39" name="직선 연결선 38"/>
          <p:cNvCxnSpPr/>
          <p:nvPr/>
        </p:nvCxnSpPr>
        <p:spPr bwMode="auto">
          <a:xfrm>
            <a:off x="5216525" y="3121025"/>
            <a:ext cx="2792730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/>
          <p:cNvCxnSpPr/>
          <p:nvPr/>
        </p:nvCxnSpPr>
        <p:spPr bwMode="auto">
          <a:xfrm>
            <a:off x="5216525" y="3855085"/>
            <a:ext cx="2792730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내용 개체 틀 1"/>
          <p:cNvSpPr txBox="1">
            <a:spLocks/>
          </p:cNvSpPr>
          <p:nvPr/>
        </p:nvSpPr>
        <p:spPr bwMode="auto">
          <a:xfrm>
            <a:off x="5005069" y="3172460"/>
            <a:ext cx="3110865" cy="633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solidFill>
                  <a:srgbClr val="FFFFFF"/>
                </a:solidFill>
                <a:latin typeface="Arial" charset="0"/>
              </a:rPr>
              <a:t>Morbi aliquam sapien nunc, vel adipiscing</a:t>
            </a:r>
            <a:endParaRPr lang="ko-KR" altLang="en-US" sz="1000" b="1" dirty="0">
              <a:latin typeface="Arial" charset="0"/>
            </a:endParaRPr>
          </a:p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solidFill>
                  <a:srgbClr val="FFFFFF"/>
                </a:solidFill>
                <a:latin typeface="Arial" charset="0"/>
              </a:rPr>
              <a:t>turpis dapibus nec. </a:t>
            </a:r>
            <a:endParaRPr lang="ko-KR" altLang="en-US" sz="1000" b="1" dirty="0">
              <a:latin typeface="Arial" charset="0"/>
            </a:endParaRPr>
          </a:p>
        </p:txBody>
      </p:sp>
      <p:sp>
        <p:nvSpPr>
          <p:cNvPr id="42" name="내용 개체 틀 1"/>
          <p:cNvSpPr txBox="1">
            <a:spLocks/>
          </p:cNvSpPr>
          <p:nvPr/>
        </p:nvSpPr>
        <p:spPr bwMode="auto">
          <a:xfrm>
            <a:off x="5057775" y="3940175"/>
            <a:ext cx="311086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solidFill>
                  <a:srgbClr val="FFFFFF"/>
                </a:solidFill>
                <a:latin typeface="Arial" charset="0"/>
              </a:rPr>
              <a:t>Curabitur euismod ac </a:t>
            </a:r>
            <a:r>
              <a:rPr lang="en-US" altLang="ko-KR" sz="1000" b="1" dirty="0" err="1">
                <a:solidFill>
                  <a:srgbClr val="FFFFFF"/>
                </a:solidFill>
                <a:latin typeface="Arial" charset="0"/>
              </a:rPr>
              <a:t>Lorem</a:t>
            </a:r>
            <a:r>
              <a:rPr lang="en-US" altLang="ko-KR" sz="1000" b="1" dirty="0">
                <a:solidFill>
                  <a:srgbClr val="FFFFFF"/>
                </a:solidFill>
                <a:latin typeface="Arial" charset="0"/>
              </a:rPr>
              <a:t> at vehicula. </a:t>
            </a:r>
            <a:endParaRPr lang="ko-KR" altLang="en-US" sz="1000" b="1" dirty="0">
              <a:latin typeface="Arial" charset="0"/>
            </a:endParaRPr>
          </a:p>
        </p:txBody>
      </p:sp>
      <p:cxnSp>
        <p:nvCxnSpPr>
          <p:cNvPr id="43" name="직선 연결선 42"/>
          <p:cNvCxnSpPr/>
          <p:nvPr/>
        </p:nvCxnSpPr>
        <p:spPr bwMode="auto">
          <a:xfrm>
            <a:off x="4897120" y="2025015"/>
            <a:ext cx="3432175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제목 3"/>
          <p:cNvSpPr txBox="1">
            <a:spLocks/>
          </p:cNvSpPr>
          <p:nvPr/>
        </p:nvSpPr>
        <p:spPr>
          <a:xfrm>
            <a:off x="245110" y="69850"/>
            <a:ext cx="4959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4C3C2E"/>
                </a:solidFill>
                <a:latin typeface="Arial" charset="0"/>
                <a:ea typeface="Arial" charset="0"/>
              </a:rPr>
              <a:t>05</a:t>
            </a:r>
            <a:endParaRPr lang="ko-KR" altLang="en-US" sz="1600">
              <a:solidFill>
                <a:srgbClr val="4C3C2E"/>
              </a:solidFill>
              <a:latin typeface="Arial" charset="0"/>
              <a:ea typeface="Arial" charset="0"/>
            </a:endParaRPr>
          </a:p>
        </p:txBody>
      </p:sp>
      <p:sp>
        <p:nvSpPr>
          <p:cNvPr id="45" name="내용 개체 틀 1"/>
          <p:cNvSpPr txBox="1">
            <a:spLocks/>
          </p:cNvSpPr>
          <p:nvPr/>
        </p:nvSpPr>
        <p:spPr bwMode="auto">
          <a:xfrm>
            <a:off x="457835" y="892175"/>
            <a:ext cx="323469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l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1" dirty="0">
                <a:solidFill>
                  <a:srgbClr val="00B0F0"/>
                </a:solidFill>
                <a:latin typeface="Arial" charset="0"/>
              </a:rPr>
              <a:t>타 도시 자판기 설치 사례</a:t>
            </a:r>
            <a:endParaRPr lang="ko-KR" altLang="en-US" sz="1400" b="1" dirty="0">
              <a:latin typeface="Arial" charset="0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44830" y="1089025"/>
            <a:ext cx="74295" cy="74295"/>
          </a:xfrm>
          <a:prstGeom prst="ellipse">
            <a:avLst/>
          </a:prstGeom>
          <a:ln w="28575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7170" name="Picture 2" descr="C:\Users\CPB06GameN\AppData\Roaming\PolarisOffice\ETemp\10088_15310160\poclip1\17\image5.jpg">
            <a:extLst>
              <a:ext uri="{FF2B5EF4-FFF2-40B4-BE49-F238E27FC236}">
                <a16:creationId xmlns:a16="http://schemas.microsoft.com/office/drawing/2014/main" id="{B9623F3F-B9A4-4296-AB82-B999CEE11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635" y="1470977"/>
            <a:ext cx="3215005" cy="325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612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688022" y="1470977"/>
            <a:ext cx="3735705" cy="3300095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내용 개체 틀 1"/>
          <p:cNvSpPr txBox="1">
            <a:spLocks/>
          </p:cNvSpPr>
          <p:nvPr/>
        </p:nvSpPr>
        <p:spPr bwMode="auto">
          <a:xfrm>
            <a:off x="4959985" y="2425065"/>
            <a:ext cx="3110865" cy="506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solidFill>
                  <a:srgbClr val="FFFFFF"/>
                </a:solidFill>
                <a:latin typeface="Arial" charset="0"/>
              </a:rPr>
              <a:t>Aenean tempus velit vel lectus</a:t>
            </a:r>
            <a:endParaRPr lang="ko-KR" altLang="en-US" sz="1000" b="1" dirty="0">
              <a:latin typeface="Arial" charset="0"/>
            </a:endParaRPr>
          </a:p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solidFill>
                  <a:srgbClr val="FFFFFF"/>
                </a:solidFill>
                <a:latin typeface="Arial" charset="0"/>
              </a:rPr>
              <a:t>fermentum tristique. </a:t>
            </a:r>
            <a:endParaRPr lang="ko-KR" altLang="en-US" sz="1000" b="1" dirty="0">
              <a:latin typeface="Arial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08050" y="68580"/>
            <a:ext cx="76333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dirty="0">
                <a:solidFill>
                  <a:srgbClr val="615247"/>
                </a:solidFill>
                <a:latin typeface="맑은 고딕" charset="0"/>
                <a:ea typeface="맑은 고딕" charset="0"/>
              </a:rPr>
              <a:t>대기시간 활용</a:t>
            </a:r>
            <a:r>
              <a:rPr lang="en-US" altLang="ko-KR" sz="1800" b="1" dirty="0">
                <a:solidFill>
                  <a:srgbClr val="615247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800" b="1" dirty="0">
                <a:solidFill>
                  <a:srgbClr val="615247"/>
                </a:solidFill>
                <a:latin typeface="맑은 고딕" charset="0"/>
                <a:ea typeface="맑은 고딕" charset="0"/>
              </a:rPr>
              <a:t>사례</a:t>
            </a:r>
          </a:p>
        </p:txBody>
      </p:sp>
      <p:sp>
        <p:nvSpPr>
          <p:cNvPr id="17" name="내용 개체 틀 1"/>
          <p:cNvSpPr txBox="1">
            <a:spLocks/>
          </p:cNvSpPr>
          <p:nvPr/>
        </p:nvSpPr>
        <p:spPr bwMode="auto">
          <a:xfrm>
            <a:off x="1159510" y="1638300"/>
            <a:ext cx="2792730" cy="28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l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dirty="0">
              <a:latin typeface="Arial" charset="0"/>
            </a:endParaRPr>
          </a:p>
        </p:txBody>
      </p:sp>
      <p:sp>
        <p:nvSpPr>
          <p:cNvPr id="19" name="내용 개체 틀 1"/>
          <p:cNvSpPr txBox="1">
            <a:spLocks/>
          </p:cNvSpPr>
          <p:nvPr/>
        </p:nvSpPr>
        <p:spPr bwMode="auto">
          <a:xfrm>
            <a:off x="1000760" y="2425065"/>
            <a:ext cx="3110865" cy="506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latin typeface="Arial" charset="0"/>
              </a:rPr>
              <a:t>ATM </a:t>
            </a:r>
            <a:r>
              <a:rPr lang="ko-KR" altLang="en-US" sz="1000" b="1" dirty="0">
                <a:latin typeface="Arial" charset="0"/>
              </a:rPr>
              <a:t>기기 설치</a:t>
            </a:r>
          </a:p>
        </p:txBody>
      </p:sp>
      <p:cxnSp>
        <p:nvCxnSpPr>
          <p:cNvPr id="21" name="직선 연결선 20"/>
          <p:cNvCxnSpPr/>
          <p:nvPr/>
        </p:nvCxnSpPr>
        <p:spPr bwMode="auto">
          <a:xfrm>
            <a:off x="1159510" y="3121025"/>
            <a:ext cx="2792730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/>
          <p:cNvCxnSpPr/>
          <p:nvPr/>
        </p:nvCxnSpPr>
        <p:spPr bwMode="auto">
          <a:xfrm>
            <a:off x="1159510" y="3855085"/>
            <a:ext cx="2792730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내용 개체 틀 1"/>
          <p:cNvSpPr txBox="1">
            <a:spLocks/>
          </p:cNvSpPr>
          <p:nvPr/>
        </p:nvSpPr>
        <p:spPr bwMode="auto">
          <a:xfrm>
            <a:off x="1000760" y="3172460"/>
            <a:ext cx="3110865" cy="633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1" dirty="0">
                <a:solidFill>
                  <a:srgbClr val="FFFFFF"/>
                </a:solidFill>
                <a:latin typeface="Arial" charset="0"/>
              </a:rPr>
              <a:t>기업은행 운영</a:t>
            </a:r>
            <a:endParaRPr lang="ko-KR" altLang="en-US" sz="1000" b="1" dirty="0">
              <a:latin typeface="Arial" charset="0"/>
            </a:endParaRPr>
          </a:p>
        </p:txBody>
      </p:sp>
      <p:cxnSp>
        <p:nvCxnSpPr>
          <p:cNvPr id="33" name="직선 연결선 32"/>
          <p:cNvCxnSpPr/>
          <p:nvPr/>
        </p:nvCxnSpPr>
        <p:spPr bwMode="auto">
          <a:xfrm>
            <a:off x="804330" y="2024996"/>
            <a:ext cx="3432175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내용 개체 틀 1"/>
          <p:cNvSpPr txBox="1">
            <a:spLocks/>
          </p:cNvSpPr>
          <p:nvPr/>
        </p:nvSpPr>
        <p:spPr bwMode="auto">
          <a:xfrm>
            <a:off x="5216525" y="1638300"/>
            <a:ext cx="2792730" cy="28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l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 err="1">
                <a:solidFill>
                  <a:srgbClr val="FFFFFF"/>
                </a:solidFill>
                <a:latin typeface="Arial" charset="0"/>
              </a:rPr>
              <a:t>Lorem</a:t>
            </a:r>
            <a:r>
              <a:rPr lang="en-US" altLang="ko-KR" sz="1200" b="1" dirty="0">
                <a:solidFill>
                  <a:srgbClr val="FFFFFF"/>
                </a:solidFill>
                <a:latin typeface="Arial" charset="0"/>
              </a:rPr>
              <a:t> IPSUM DOLOR SIT AMET</a:t>
            </a:r>
            <a:endParaRPr lang="ko-KR" altLang="en-US" sz="1200" b="1" dirty="0">
              <a:latin typeface="Arial" charset="0"/>
            </a:endParaRPr>
          </a:p>
        </p:txBody>
      </p:sp>
      <p:cxnSp>
        <p:nvCxnSpPr>
          <p:cNvPr id="39" name="직선 연결선 38"/>
          <p:cNvCxnSpPr/>
          <p:nvPr/>
        </p:nvCxnSpPr>
        <p:spPr bwMode="auto">
          <a:xfrm>
            <a:off x="5216525" y="3121025"/>
            <a:ext cx="2792730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/>
          <p:cNvCxnSpPr/>
          <p:nvPr/>
        </p:nvCxnSpPr>
        <p:spPr bwMode="auto">
          <a:xfrm>
            <a:off x="5216525" y="3855085"/>
            <a:ext cx="2792730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내용 개체 틀 1"/>
          <p:cNvSpPr txBox="1">
            <a:spLocks/>
          </p:cNvSpPr>
          <p:nvPr/>
        </p:nvSpPr>
        <p:spPr bwMode="auto">
          <a:xfrm>
            <a:off x="5005069" y="3172460"/>
            <a:ext cx="3110865" cy="633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solidFill>
                  <a:srgbClr val="FFFFFF"/>
                </a:solidFill>
                <a:latin typeface="Arial" charset="0"/>
              </a:rPr>
              <a:t>Morbi aliquam sapien nunc, vel adipiscing</a:t>
            </a:r>
            <a:endParaRPr lang="ko-KR" altLang="en-US" sz="1000" b="1" dirty="0">
              <a:latin typeface="Arial" charset="0"/>
            </a:endParaRPr>
          </a:p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solidFill>
                  <a:srgbClr val="FFFFFF"/>
                </a:solidFill>
                <a:latin typeface="Arial" charset="0"/>
              </a:rPr>
              <a:t>turpis dapibus nec. </a:t>
            </a:r>
            <a:endParaRPr lang="ko-KR" altLang="en-US" sz="1000" b="1" dirty="0">
              <a:latin typeface="Arial" charset="0"/>
            </a:endParaRPr>
          </a:p>
        </p:txBody>
      </p:sp>
      <p:sp>
        <p:nvSpPr>
          <p:cNvPr id="42" name="내용 개체 틀 1"/>
          <p:cNvSpPr txBox="1">
            <a:spLocks/>
          </p:cNvSpPr>
          <p:nvPr/>
        </p:nvSpPr>
        <p:spPr bwMode="auto">
          <a:xfrm>
            <a:off x="5057775" y="3940175"/>
            <a:ext cx="311086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solidFill>
                  <a:srgbClr val="FFFFFF"/>
                </a:solidFill>
                <a:latin typeface="Arial" charset="0"/>
              </a:rPr>
              <a:t>Curabitur euismod ac </a:t>
            </a:r>
            <a:r>
              <a:rPr lang="en-US" altLang="ko-KR" sz="1000" b="1" dirty="0" err="1">
                <a:solidFill>
                  <a:srgbClr val="FFFFFF"/>
                </a:solidFill>
                <a:latin typeface="Arial" charset="0"/>
              </a:rPr>
              <a:t>Lorem</a:t>
            </a:r>
            <a:r>
              <a:rPr lang="en-US" altLang="ko-KR" sz="1000" b="1" dirty="0">
                <a:solidFill>
                  <a:srgbClr val="FFFFFF"/>
                </a:solidFill>
                <a:latin typeface="Arial" charset="0"/>
              </a:rPr>
              <a:t> at vehicula. </a:t>
            </a:r>
            <a:endParaRPr lang="ko-KR" altLang="en-US" sz="1000" b="1" dirty="0">
              <a:latin typeface="Arial" charset="0"/>
            </a:endParaRPr>
          </a:p>
        </p:txBody>
      </p:sp>
      <p:cxnSp>
        <p:nvCxnSpPr>
          <p:cNvPr id="43" name="직선 연결선 42"/>
          <p:cNvCxnSpPr/>
          <p:nvPr/>
        </p:nvCxnSpPr>
        <p:spPr bwMode="auto">
          <a:xfrm>
            <a:off x="4897120" y="2025015"/>
            <a:ext cx="3432175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제목 3"/>
          <p:cNvSpPr txBox="1">
            <a:spLocks/>
          </p:cNvSpPr>
          <p:nvPr/>
        </p:nvSpPr>
        <p:spPr>
          <a:xfrm>
            <a:off x="245110" y="69850"/>
            <a:ext cx="4959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4C3C2E"/>
                </a:solidFill>
                <a:latin typeface="Arial" charset="0"/>
                <a:ea typeface="Arial" charset="0"/>
              </a:rPr>
              <a:t>05</a:t>
            </a:r>
            <a:endParaRPr lang="ko-KR" altLang="en-US" sz="1600">
              <a:solidFill>
                <a:srgbClr val="4C3C2E"/>
              </a:solidFill>
              <a:latin typeface="Arial" charset="0"/>
              <a:ea typeface="Arial" charset="0"/>
            </a:endParaRPr>
          </a:p>
        </p:txBody>
      </p:sp>
      <p:sp>
        <p:nvSpPr>
          <p:cNvPr id="45" name="내용 개체 틀 1"/>
          <p:cNvSpPr txBox="1">
            <a:spLocks/>
          </p:cNvSpPr>
          <p:nvPr/>
        </p:nvSpPr>
        <p:spPr bwMode="auto">
          <a:xfrm>
            <a:off x="457835" y="892175"/>
            <a:ext cx="323469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l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1" dirty="0">
                <a:solidFill>
                  <a:srgbClr val="00B0F0"/>
                </a:solidFill>
                <a:latin typeface="Arial" charset="0"/>
              </a:rPr>
              <a:t>정류장 대기시간 활용</a:t>
            </a:r>
            <a:endParaRPr lang="ko-KR" altLang="en-US" sz="1400" b="1" dirty="0">
              <a:latin typeface="Arial" charset="0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44830" y="1089025"/>
            <a:ext cx="74295" cy="74295"/>
          </a:xfrm>
          <a:prstGeom prst="ellipse">
            <a:avLst/>
          </a:prstGeom>
          <a:ln w="28575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8194" name="Picture 2" descr="C:\Users\CPB06GameN\AppData\Roaming\PolarisOffice\ETemp\10088_15310160\poclip1\20\image6.jpg">
            <a:extLst>
              <a:ext uri="{FF2B5EF4-FFF2-40B4-BE49-F238E27FC236}">
                <a16:creationId xmlns:a16="http://schemas.microsoft.com/office/drawing/2014/main" id="{7F157823-DA4A-4CBA-80C7-77DA3C7E9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572" y="971550"/>
            <a:ext cx="4359593" cy="330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157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19760" y="1836420"/>
            <a:ext cx="6054090" cy="58356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l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latin typeface="Arial" charset="0"/>
                <a:ea typeface="Arial" charset="0"/>
              </a:rPr>
              <a:t>6.</a:t>
            </a:r>
            <a:br>
              <a:rPr lang="en-US" altLang="ko-KR" sz="3600" b="1" dirty="0">
                <a:latin typeface="Arial" charset="0"/>
                <a:ea typeface="Arial" charset="0"/>
              </a:rPr>
            </a:br>
            <a:r>
              <a:rPr lang="ko-KR" altLang="en-US" sz="3600" b="1" dirty="0">
                <a:latin typeface="Arial" charset="0"/>
                <a:ea typeface="Arial" charset="0"/>
              </a:rPr>
              <a:t>어떻게 자판기를 설치할까</a:t>
            </a:r>
            <a:r>
              <a:rPr lang="en-US" altLang="ko-KR" sz="3600" b="1" dirty="0">
                <a:latin typeface="Arial" charset="0"/>
                <a:ea typeface="Arial" charset="0"/>
              </a:rPr>
              <a:t>?</a:t>
            </a:r>
            <a:r>
              <a:rPr lang="ko-KR" altLang="en-US" sz="3600" b="1" dirty="0">
                <a:latin typeface="Arial" charset="0"/>
                <a:ea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0225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08050" y="68580"/>
            <a:ext cx="76333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dirty="0">
                <a:solidFill>
                  <a:srgbClr val="615247"/>
                </a:solidFill>
                <a:latin typeface="맑은 고딕" charset="0"/>
                <a:ea typeface="맑은 고딕" charset="0"/>
              </a:rPr>
              <a:t>이렇게</a:t>
            </a:r>
          </a:p>
        </p:txBody>
      </p:sp>
      <p:sp>
        <p:nvSpPr>
          <p:cNvPr id="17" name="내용 개체 틀 1"/>
          <p:cNvSpPr txBox="1">
            <a:spLocks/>
          </p:cNvSpPr>
          <p:nvPr/>
        </p:nvSpPr>
        <p:spPr bwMode="auto">
          <a:xfrm>
            <a:off x="1159510" y="1638300"/>
            <a:ext cx="2792730" cy="28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l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dirty="0">
              <a:latin typeface="Arial" charset="0"/>
            </a:endParaRPr>
          </a:p>
        </p:txBody>
      </p:sp>
      <p:sp>
        <p:nvSpPr>
          <p:cNvPr id="19" name="내용 개체 틀 1"/>
          <p:cNvSpPr txBox="1">
            <a:spLocks/>
          </p:cNvSpPr>
          <p:nvPr/>
        </p:nvSpPr>
        <p:spPr bwMode="auto">
          <a:xfrm>
            <a:off x="981038" y="590550"/>
            <a:ext cx="6946003" cy="285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1" dirty="0">
                <a:latin typeface="Arial" charset="0"/>
              </a:rPr>
              <a:t>**공유재산의 개념</a:t>
            </a:r>
          </a:p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1" dirty="0">
                <a:latin typeface="Arial" charset="0"/>
              </a:rPr>
              <a:t> 공유재산이란 지방자치단체의 소유로 된</a:t>
            </a:r>
          </a:p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1" dirty="0">
                <a:latin typeface="Arial" charset="0"/>
              </a:rPr>
              <a:t> 「공유재산 및 물품 관리법」 제</a:t>
            </a:r>
            <a:r>
              <a:rPr lang="en-US" altLang="ko-KR" sz="1000" b="1" dirty="0">
                <a:latin typeface="Arial" charset="0"/>
              </a:rPr>
              <a:t>4</a:t>
            </a:r>
            <a:r>
              <a:rPr lang="ko-KR" altLang="en-US" sz="1000" b="1" dirty="0">
                <a:latin typeface="Arial" charset="0"/>
              </a:rPr>
              <a:t>조제</a:t>
            </a:r>
            <a:r>
              <a:rPr lang="en-US" altLang="ko-KR" sz="1000" b="1" dirty="0">
                <a:latin typeface="Arial" charset="0"/>
              </a:rPr>
              <a:t>1</a:t>
            </a:r>
            <a:r>
              <a:rPr lang="ko-KR" altLang="en-US" sz="1000" b="1" dirty="0">
                <a:latin typeface="Arial" charset="0"/>
              </a:rPr>
              <a:t>항 각 호의재산을 말합니다</a:t>
            </a:r>
            <a:r>
              <a:rPr lang="en-US" altLang="ko-KR" sz="1000" b="1" dirty="0">
                <a:latin typeface="Arial" charset="0"/>
              </a:rPr>
              <a:t>(</a:t>
            </a:r>
            <a:r>
              <a:rPr lang="ko-KR" altLang="en-US" sz="1000" b="1" dirty="0">
                <a:latin typeface="Arial" charset="0"/>
              </a:rPr>
              <a:t>「공유재산 및 물품 관리법」 제</a:t>
            </a:r>
            <a:r>
              <a:rPr lang="en-US" altLang="ko-KR" sz="1000" b="1" dirty="0">
                <a:latin typeface="Arial" charset="0"/>
              </a:rPr>
              <a:t>4</a:t>
            </a:r>
            <a:r>
              <a:rPr lang="ko-KR" altLang="en-US" sz="1000" b="1" dirty="0">
                <a:latin typeface="Arial" charset="0"/>
              </a:rPr>
              <a:t>조제</a:t>
            </a:r>
            <a:r>
              <a:rPr lang="en-US" altLang="ko-KR" sz="1000" b="1" dirty="0">
                <a:latin typeface="Arial" charset="0"/>
              </a:rPr>
              <a:t>1</a:t>
            </a:r>
            <a:r>
              <a:rPr lang="ko-KR" altLang="en-US" sz="1000" b="1" dirty="0">
                <a:latin typeface="Arial" charset="0"/>
              </a:rPr>
              <a:t>항</a:t>
            </a:r>
            <a:r>
              <a:rPr lang="en-US" altLang="ko-KR" sz="1000" b="1" dirty="0">
                <a:latin typeface="Arial" charset="0"/>
              </a:rPr>
              <a:t>).</a:t>
            </a:r>
          </a:p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latin typeface="Arial" charset="0"/>
              </a:rPr>
              <a:t> </a:t>
            </a:r>
            <a:r>
              <a:rPr lang="ko-KR" altLang="en-US" sz="1000" b="1" dirty="0">
                <a:latin typeface="Arial" charset="0"/>
              </a:rPr>
              <a:t>공유재산은 그 용도에 따라 행정재산과 일반재산으로 구분합니다</a:t>
            </a:r>
            <a:r>
              <a:rPr lang="en-US" altLang="ko-KR" sz="1000" b="1" dirty="0">
                <a:latin typeface="Arial" charset="0"/>
              </a:rPr>
              <a:t>(</a:t>
            </a:r>
            <a:r>
              <a:rPr lang="ko-KR" altLang="en-US" sz="1000" b="1" dirty="0">
                <a:latin typeface="Arial" charset="0"/>
              </a:rPr>
              <a:t>「공유재산 및 물품 관리법」 제</a:t>
            </a:r>
            <a:r>
              <a:rPr lang="en-US" altLang="ko-KR" sz="1000" b="1" dirty="0">
                <a:latin typeface="Arial" charset="0"/>
              </a:rPr>
              <a:t>5</a:t>
            </a:r>
            <a:r>
              <a:rPr lang="ko-KR" altLang="en-US" sz="1000" b="1" dirty="0">
                <a:latin typeface="Arial" charset="0"/>
              </a:rPr>
              <a:t>조제</a:t>
            </a:r>
            <a:r>
              <a:rPr lang="en-US" altLang="ko-KR" sz="1000" b="1" dirty="0">
                <a:latin typeface="Arial" charset="0"/>
              </a:rPr>
              <a:t>1</a:t>
            </a:r>
            <a:r>
              <a:rPr lang="ko-KR" altLang="en-US" sz="1000" b="1" dirty="0">
                <a:latin typeface="Arial" charset="0"/>
              </a:rPr>
              <a:t>항</a:t>
            </a:r>
            <a:r>
              <a:rPr lang="en-US" altLang="ko-KR" sz="1000" b="1" dirty="0">
                <a:latin typeface="Arial" charset="0"/>
              </a:rPr>
              <a:t>).</a:t>
            </a:r>
          </a:p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000" b="1" dirty="0">
              <a:latin typeface="Arial" charset="0"/>
            </a:endParaRPr>
          </a:p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latin typeface="Arial" charset="0"/>
              </a:rPr>
              <a:t>**</a:t>
            </a:r>
            <a:r>
              <a:rPr lang="ko-KR" altLang="en-US" sz="1000" b="1" dirty="0">
                <a:latin typeface="Arial" charset="0"/>
              </a:rPr>
              <a:t>행정재산에 자동판매기를 설치하려는 경우</a:t>
            </a:r>
          </a:p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1" dirty="0">
                <a:latin typeface="Arial" charset="0"/>
              </a:rPr>
              <a:t> 지방자치단체의 장은 행정재산의 사용</a:t>
            </a:r>
            <a:r>
              <a:rPr lang="en-US" altLang="ko-KR" sz="1000" b="1" dirty="0">
                <a:latin typeface="Arial" charset="0"/>
              </a:rPr>
              <a:t>·</a:t>
            </a:r>
            <a:r>
              <a:rPr lang="ko-KR" altLang="en-US" sz="1000" b="1" dirty="0">
                <a:latin typeface="Arial" charset="0"/>
              </a:rPr>
              <a:t>수익을 허가하려면 원칙적으로 일반입찰로 하여야 합니다</a:t>
            </a:r>
            <a:r>
              <a:rPr lang="en-US" altLang="ko-KR" sz="1000" b="1" dirty="0">
                <a:latin typeface="Arial" charset="0"/>
              </a:rPr>
              <a:t>(</a:t>
            </a:r>
            <a:r>
              <a:rPr lang="ko-KR" altLang="en-US" sz="1000" b="1" dirty="0" err="1">
                <a:latin typeface="Arial" charset="0"/>
              </a:rPr>
              <a:t>규제「공유재산</a:t>
            </a:r>
            <a:r>
              <a:rPr lang="ko-KR" altLang="en-US" sz="1000" b="1" dirty="0">
                <a:latin typeface="Arial" charset="0"/>
              </a:rPr>
              <a:t> 및 물품 관리법」 제</a:t>
            </a:r>
            <a:r>
              <a:rPr lang="en-US" altLang="ko-KR" sz="1000" b="1" dirty="0">
                <a:latin typeface="Arial" charset="0"/>
              </a:rPr>
              <a:t>20</a:t>
            </a:r>
            <a:r>
              <a:rPr lang="ko-KR" altLang="en-US" sz="1000" b="1" dirty="0">
                <a:latin typeface="Arial" charset="0"/>
              </a:rPr>
              <a:t>조제</a:t>
            </a:r>
            <a:r>
              <a:rPr lang="en-US" altLang="ko-KR" sz="1000" b="1" dirty="0">
                <a:latin typeface="Arial" charset="0"/>
              </a:rPr>
              <a:t>2</a:t>
            </a:r>
            <a:r>
              <a:rPr lang="ko-KR" altLang="en-US" sz="1000" b="1" dirty="0">
                <a:latin typeface="Arial" charset="0"/>
              </a:rPr>
              <a:t>항 본문</a:t>
            </a:r>
            <a:r>
              <a:rPr lang="en-US" altLang="ko-KR" sz="1000" b="1" dirty="0">
                <a:latin typeface="Arial" charset="0"/>
              </a:rPr>
              <a:t>).</a:t>
            </a:r>
          </a:p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latin typeface="Arial" charset="0"/>
              </a:rPr>
              <a:t> </a:t>
            </a:r>
            <a:r>
              <a:rPr lang="ko-KR" altLang="en-US" sz="1000" b="1" dirty="0">
                <a:latin typeface="Arial" charset="0"/>
              </a:rPr>
              <a:t>다만 예외적 경우에는 지명경쟁에 부치거나 수의</a:t>
            </a:r>
            <a:r>
              <a:rPr lang="en-US" altLang="ko-KR" sz="1000" b="1" dirty="0">
                <a:latin typeface="Arial" charset="0"/>
              </a:rPr>
              <a:t>(</a:t>
            </a:r>
            <a:r>
              <a:rPr lang="ko-KR" altLang="en-US" sz="1000" b="1" dirty="0">
                <a:latin typeface="Arial" charset="0"/>
              </a:rPr>
              <a:t>隨意</a:t>
            </a:r>
            <a:r>
              <a:rPr lang="en-US" altLang="ko-KR" sz="1000" b="1" dirty="0">
                <a:latin typeface="Arial" charset="0"/>
              </a:rPr>
              <a:t>)</a:t>
            </a:r>
            <a:r>
              <a:rPr lang="ko-KR" altLang="en-US" sz="1000" b="1" dirty="0">
                <a:latin typeface="Arial" charset="0"/>
              </a:rPr>
              <a:t>의 방법으로 사용</a:t>
            </a:r>
            <a:r>
              <a:rPr lang="en-US" altLang="ko-KR" sz="1000" b="1" dirty="0">
                <a:latin typeface="Arial" charset="0"/>
              </a:rPr>
              <a:t>·</a:t>
            </a:r>
            <a:r>
              <a:rPr lang="ko-KR" altLang="en-US" sz="1000" b="1" dirty="0">
                <a:latin typeface="Arial" charset="0"/>
              </a:rPr>
              <a:t>수익을 허가할 수 있습니다</a:t>
            </a:r>
            <a:r>
              <a:rPr lang="en-US" altLang="ko-KR" sz="1000" b="1" dirty="0">
                <a:latin typeface="Arial" charset="0"/>
              </a:rPr>
              <a:t>(</a:t>
            </a:r>
            <a:r>
              <a:rPr lang="ko-KR" altLang="en-US" sz="1000" b="1" dirty="0" err="1">
                <a:latin typeface="Arial" charset="0"/>
              </a:rPr>
              <a:t>규제「공유재산</a:t>
            </a:r>
            <a:r>
              <a:rPr lang="ko-KR" altLang="en-US" sz="1000" b="1" dirty="0">
                <a:latin typeface="Arial" charset="0"/>
              </a:rPr>
              <a:t> 및 물품 관리법」 제</a:t>
            </a:r>
            <a:r>
              <a:rPr lang="en-US" altLang="ko-KR" sz="1000" b="1" dirty="0">
                <a:latin typeface="Arial" charset="0"/>
              </a:rPr>
              <a:t>20</a:t>
            </a:r>
            <a:r>
              <a:rPr lang="ko-KR" altLang="en-US" sz="1000" b="1" dirty="0">
                <a:latin typeface="Arial" charset="0"/>
              </a:rPr>
              <a:t>조제</a:t>
            </a:r>
            <a:r>
              <a:rPr lang="en-US" altLang="ko-KR" sz="1000" b="1" dirty="0">
                <a:latin typeface="Arial" charset="0"/>
              </a:rPr>
              <a:t>2</a:t>
            </a:r>
            <a:r>
              <a:rPr lang="ko-KR" altLang="en-US" sz="1000" b="1" dirty="0">
                <a:latin typeface="Arial" charset="0"/>
              </a:rPr>
              <a:t>항 단서</a:t>
            </a:r>
            <a:r>
              <a:rPr lang="en-US" altLang="ko-KR" sz="1000" b="1" dirty="0">
                <a:latin typeface="Arial" charset="0"/>
              </a:rPr>
              <a:t>).</a:t>
            </a:r>
          </a:p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latin typeface="Arial" charset="0"/>
              </a:rPr>
              <a:t> </a:t>
            </a:r>
            <a:r>
              <a:rPr lang="ko-KR" altLang="en-US" sz="1000" b="1" dirty="0">
                <a:latin typeface="Arial" charset="0"/>
              </a:rPr>
              <a:t>위에 따라 일반입찰에 부치는 경우에는 지정정보처리장치를 이용하여 입찰공고 및 개찰</a:t>
            </a:r>
            <a:r>
              <a:rPr lang="en-US" altLang="ko-KR" sz="1000" b="1" dirty="0">
                <a:latin typeface="Arial" charset="0"/>
              </a:rPr>
              <a:t>·</a:t>
            </a:r>
            <a:r>
              <a:rPr lang="ko-KR" altLang="en-US" sz="1000" b="1" dirty="0">
                <a:latin typeface="Arial" charset="0"/>
              </a:rPr>
              <a:t>낙찰 선언을 하여야 합니다</a:t>
            </a:r>
            <a:r>
              <a:rPr lang="en-US" altLang="ko-KR" sz="1000" b="1" dirty="0">
                <a:latin typeface="Arial" charset="0"/>
              </a:rPr>
              <a:t>(</a:t>
            </a:r>
            <a:r>
              <a:rPr lang="ko-KR" altLang="en-US" sz="1000" b="1" dirty="0">
                <a:latin typeface="Arial" charset="0"/>
              </a:rPr>
              <a:t>「공유재산 및 물품 관리법 시행령」 제</a:t>
            </a:r>
            <a:r>
              <a:rPr lang="en-US" altLang="ko-KR" sz="1000" b="1" dirty="0">
                <a:latin typeface="Arial" charset="0"/>
              </a:rPr>
              <a:t>13</a:t>
            </a:r>
            <a:r>
              <a:rPr lang="ko-KR" altLang="en-US" sz="1000" b="1" dirty="0">
                <a:latin typeface="Arial" charset="0"/>
              </a:rPr>
              <a:t>조제</a:t>
            </a:r>
            <a:r>
              <a:rPr lang="en-US" altLang="ko-KR" sz="1000" b="1" dirty="0">
                <a:latin typeface="Arial" charset="0"/>
              </a:rPr>
              <a:t>1</a:t>
            </a:r>
            <a:r>
              <a:rPr lang="ko-KR" altLang="en-US" sz="1000" b="1" dirty="0">
                <a:latin typeface="Arial" charset="0"/>
              </a:rPr>
              <a:t>항</a:t>
            </a:r>
            <a:r>
              <a:rPr lang="en-US" altLang="ko-KR" sz="1000" b="1" dirty="0">
                <a:latin typeface="Arial" charset="0"/>
              </a:rPr>
              <a:t>).</a:t>
            </a:r>
          </a:p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000" b="1" dirty="0">
              <a:latin typeface="Arial" charset="0"/>
            </a:endParaRPr>
          </a:p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latin typeface="Arial" charset="0"/>
              </a:rPr>
              <a:t>**</a:t>
            </a:r>
            <a:r>
              <a:rPr lang="ko-KR" altLang="en-US" sz="1000" b="1" dirty="0">
                <a:latin typeface="Arial" charset="0"/>
              </a:rPr>
              <a:t>일반재산에 자동판매기를 설치하려는 경우</a:t>
            </a:r>
          </a:p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1" dirty="0">
                <a:latin typeface="Arial" charset="0"/>
              </a:rPr>
              <a:t> 일반재산을 대부하는 계약을 체결할 때에는 원칙적으로 일반입찰에 부쳐야 합니다</a:t>
            </a:r>
            <a:r>
              <a:rPr lang="en-US" altLang="ko-KR" sz="1000" b="1" dirty="0">
                <a:latin typeface="Arial" charset="0"/>
              </a:rPr>
              <a:t>(</a:t>
            </a:r>
            <a:r>
              <a:rPr lang="ko-KR" altLang="en-US" sz="1000" b="1" dirty="0">
                <a:latin typeface="Arial" charset="0"/>
              </a:rPr>
              <a:t>「공유재산 및 물품 관리법」 제</a:t>
            </a:r>
            <a:r>
              <a:rPr lang="en-US" altLang="ko-KR" sz="1000" b="1" dirty="0">
                <a:latin typeface="Arial" charset="0"/>
              </a:rPr>
              <a:t>29</a:t>
            </a:r>
            <a:r>
              <a:rPr lang="ko-KR" altLang="en-US" sz="1000" b="1" dirty="0">
                <a:latin typeface="Arial" charset="0"/>
              </a:rPr>
              <a:t>조제</a:t>
            </a:r>
            <a:r>
              <a:rPr lang="en-US" altLang="ko-KR" sz="1000" b="1" dirty="0">
                <a:latin typeface="Arial" charset="0"/>
              </a:rPr>
              <a:t>1</a:t>
            </a:r>
            <a:r>
              <a:rPr lang="ko-KR" altLang="en-US" sz="1000" b="1" dirty="0">
                <a:latin typeface="Arial" charset="0"/>
              </a:rPr>
              <a:t>항 본문</a:t>
            </a:r>
            <a:r>
              <a:rPr lang="en-US" altLang="ko-KR" sz="1000" b="1" dirty="0">
                <a:latin typeface="Arial" charset="0"/>
              </a:rPr>
              <a:t>).</a:t>
            </a:r>
          </a:p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latin typeface="Arial" charset="0"/>
              </a:rPr>
              <a:t> </a:t>
            </a:r>
            <a:r>
              <a:rPr lang="ko-KR" altLang="en-US" sz="1000" b="1" dirty="0">
                <a:latin typeface="Arial" charset="0"/>
              </a:rPr>
              <a:t>일반입찰로 대부하는 경우에는 지정정보처리장치를 이용하여 입찰공고 및 개찰</a:t>
            </a:r>
            <a:r>
              <a:rPr lang="en-US" altLang="ko-KR" sz="1000" b="1" dirty="0">
                <a:latin typeface="Arial" charset="0"/>
              </a:rPr>
              <a:t>·</a:t>
            </a:r>
            <a:r>
              <a:rPr lang="ko-KR" altLang="en-US" sz="1000" b="1" dirty="0">
                <a:latin typeface="Arial" charset="0"/>
              </a:rPr>
              <a:t>낙찰 선언을 하여야 합니다</a:t>
            </a:r>
            <a:r>
              <a:rPr lang="en-US" altLang="ko-KR" sz="1000" b="1" dirty="0">
                <a:latin typeface="Arial" charset="0"/>
              </a:rPr>
              <a:t>(</a:t>
            </a:r>
            <a:r>
              <a:rPr lang="ko-KR" altLang="en-US" sz="1000" b="1" dirty="0">
                <a:latin typeface="Arial" charset="0"/>
              </a:rPr>
              <a:t>「공유재산 및 물품 관리법 시행령」 제</a:t>
            </a:r>
            <a:r>
              <a:rPr lang="en-US" altLang="ko-KR" sz="1000" b="1" dirty="0">
                <a:latin typeface="Arial" charset="0"/>
              </a:rPr>
              <a:t>26</a:t>
            </a:r>
            <a:r>
              <a:rPr lang="ko-KR" altLang="en-US" sz="1000" b="1" dirty="0">
                <a:latin typeface="Arial" charset="0"/>
              </a:rPr>
              <a:t>조제</a:t>
            </a:r>
            <a:r>
              <a:rPr lang="en-US" altLang="ko-KR" sz="1000" b="1" dirty="0">
                <a:latin typeface="Arial" charset="0"/>
              </a:rPr>
              <a:t>1</a:t>
            </a:r>
            <a:r>
              <a:rPr lang="ko-KR" altLang="en-US" sz="1000" b="1" dirty="0">
                <a:latin typeface="Arial" charset="0"/>
              </a:rPr>
              <a:t>항</a:t>
            </a:r>
            <a:r>
              <a:rPr lang="en-US" altLang="ko-KR" sz="1000" b="1" dirty="0">
                <a:latin typeface="Arial" charset="0"/>
              </a:rPr>
              <a:t>).</a:t>
            </a:r>
            <a:endParaRPr lang="ko-KR" altLang="en-US" sz="1000" b="1" dirty="0">
              <a:latin typeface="Arial" charset="0"/>
            </a:endParaRPr>
          </a:p>
        </p:txBody>
      </p:sp>
      <p:sp>
        <p:nvSpPr>
          <p:cNvPr id="44" name="제목 3"/>
          <p:cNvSpPr txBox="1">
            <a:spLocks/>
          </p:cNvSpPr>
          <p:nvPr/>
        </p:nvSpPr>
        <p:spPr>
          <a:xfrm>
            <a:off x="245110" y="69850"/>
            <a:ext cx="4959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rgbClr val="4C3C2E"/>
                </a:solidFill>
                <a:latin typeface="Arial" charset="0"/>
                <a:ea typeface="Arial" charset="0"/>
              </a:rPr>
              <a:t>06</a:t>
            </a:r>
            <a:endParaRPr lang="ko-KR" altLang="en-US" sz="1600" dirty="0">
              <a:solidFill>
                <a:srgbClr val="4C3C2E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28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 bwMode="auto">
          <a:xfrm>
            <a:off x="313690" y="1452880"/>
            <a:ext cx="6306185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제목 1"/>
          <p:cNvSpPr txBox="1">
            <a:spLocks/>
          </p:cNvSpPr>
          <p:nvPr/>
        </p:nvSpPr>
        <p:spPr>
          <a:xfrm>
            <a:off x="5290820" y="1452880"/>
            <a:ext cx="2044700" cy="582295"/>
          </a:xfrm>
          <a:prstGeom prst="rect">
            <a:avLst/>
          </a:prstGeom>
        </p:spPr>
        <p:txBody>
          <a:bodyPr wrap="square" lIns="91440" tIns="45720" rIns="91440" bIns="45720" anchor="t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dirty="0">
                <a:solidFill>
                  <a:srgbClr val="0070C0"/>
                </a:solidFill>
                <a:latin typeface="Arial" charset="0"/>
              </a:rPr>
              <a:t>INDEX</a:t>
            </a:r>
            <a:endParaRPr lang="ko-KR" altLang="en-US" sz="3200" b="1" dirty="0">
              <a:latin typeface="Arial" charset="0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5665470" y="2163445"/>
            <a:ext cx="3295650" cy="273685"/>
          </a:xfrm>
          <a:prstGeom prst="rect">
            <a:avLst/>
          </a:prstGeom>
          <a:ln>
            <a:noFill/>
          </a:ln>
          <a:effectLst/>
        </p:spPr>
        <p:txBody>
          <a:bodyPr wrap="square" lIns="91440" tIns="45720" rIns="91440" bIns="45720" anchor="b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rgbClr val="8F7C71"/>
                </a:solidFill>
                <a:latin typeface="Arial" charset="0"/>
              </a:rPr>
              <a:t>01 / </a:t>
            </a:r>
            <a:r>
              <a:rPr lang="ko-KR" altLang="en-US" sz="1200" dirty="0">
                <a:solidFill>
                  <a:srgbClr val="8F7C71"/>
                </a:solidFill>
                <a:latin typeface="Arial" charset="0"/>
              </a:rPr>
              <a:t>대전시 대중교통 현황</a:t>
            </a:r>
            <a:endParaRPr lang="ko-KR" altLang="en-US" sz="1200" dirty="0">
              <a:latin typeface="Arial" charset="0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5665470" y="2429510"/>
            <a:ext cx="3295650" cy="273685"/>
          </a:xfrm>
          <a:prstGeom prst="rect">
            <a:avLst/>
          </a:prstGeom>
          <a:ln>
            <a:noFill/>
          </a:ln>
          <a:effectLst/>
        </p:spPr>
        <p:txBody>
          <a:bodyPr wrap="square" lIns="91440" tIns="45720" rIns="91440" bIns="45720" anchor="b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rgbClr val="8F7C71"/>
                </a:solidFill>
                <a:latin typeface="Arial" charset="0"/>
              </a:rPr>
              <a:t>02 / </a:t>
            </a:r>
            <a:r>
              <a:rPr lang="ko-KR" altLang="en-US" sz="1200" dirty="0">
                <a:solidFill>
                  <a:srgbClr val="8F7C71"/>
                </a:solidFill>
                <a:latin typeface="Arial" charset="0"/>
              </a:rPr>
              <a:t>대전시 대중교통 만족도 분석</a:t>
            </a:r>
            <a:r>
              <a:rPr lang="en-US" altLang="ko-KR" sz="1200" dirty="0">
                <a:solidFill>
                  <a:srgbClr val="8F7C71"/>
                </a:solidFill>
                <a:latin typeface="Arial" charset="0"/>
              </a:rPr>
              <a:t>  </a:t>
            </a:r>
            <a:endParaRPr lang="ko-KR" altLang="en-US" sz="1200" dirty="0">
              <a:latin typeface="Arial" charset="0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5665470" y="2695575"/>
            <a:ext cx="3295650" cy="273685"/>
          </a:xfrm>
          <a:prstGeom prst="rect">
            <a:avLst/>
          </a:prstGeom>
          <a:ln>
            <a:noFill/>
          </a:ln>
          <a:effectLst/>
        </p:spPr>
        <p:txBody>
          <a:bodyPr wrap="square" lIns="91440" tIns="45720" rIns="91440" bIns="45720" anchor="b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rgbClr val="8F7C71"/>
                </a:solidFill>
                <a:latin typeface="Arial" charset="0"/>
              </a:rPr>
              <a:t>03 /  </a:t>
            </a:r>
            <a:r>
              <a:rPr lang="ko-KR" altLang="en-US" sz="1200" dirty="0">
                <a:solidFill>
                  <a:srgbClr val="8F7C71"/>
                </a:solidFill>
                <a:latin typeface="Arial" charset="0"/>
              </a:rPr>
              <a:t>타 도시에 대비한 대중교통의 장단점</a:t>
            </a:r>
            <a:endParaRPr lang="ko-KR" altLang="en-US" sz="1200" dirty="0">
              <a:latin typeface="Arial" charset="0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5665470" y="2961640"/>
            <a:ext cx="3295650" cy="273685"/>
          </a:xfrm>
          <a:prstGeom prst="rect">
            <a:avLst/>
          </a:prstGeom>
          <a:ln>
            <a:noFill/>
          </a:ln>
          <a:effectLst/>
        </p:spPr>
        <p:txBody>
          <a:bodyPr wrap="square" lIns="91440" tIns="45720" rIns="91440" bIns="45720" anchor="b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rgbClr val="8F7C71"/>
                </a:solidFill>
                <a:latin typeface="Arial" charset="0"/>
              </a:rPr>
              <a:t>04 /  </a:t>
            </a:r>
            <a:r>
              <a:rPr lang="ko-KR" altLang="en-US" sz="1200" dirty="0">
                <a:solidFill>
                  <a:srgbClr val="8F7C71"/>
                </a:solidFill>
                <a:latin typeface="Arial" charset="0"/>
              </a:rPr>
              <a:t>정류장 이용인원현황 분석 </a:t>
            </a:r>
            <a:endParaRPr lang="ko-KR" altLang="en-US" sz="1200" dirty="0">
              <a:latin typeface="Arial" charset="0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5665470" y="3228340"/>
            <a:ext cx="3295650" cy="273685"/>
          </a:xfrm>
          <a:prstGeom prst="rect">
            <a:avLst/>
          </a:prstGeom>
          <a:ln>
            <a:noFill/>
          </a:ln>
          <a:effectLst/>
        </p:spPr>
        <p:txBody>
          <a:bodyPr wrap="square" lIns="91440" tIns="45720" rIns="91440" bIns="45720" anchor="b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rgbClr val="8F7C71"/>
                </a:solidFill>
                <a:latin typeface="Arial" charset="0"/>
              </a:rPr>
              <a:t>05 /  </a:t>
            </a:r>
            <a:r>
              <a:rPr lang="ko-KR" altLang="en-US" sz="1200" dirty="0">
                <a:solidFill>
                  <a:srgbClr val="8F7C71"/>
                </a:solidFill>
                <a:latin typeface="Arial" charset="0"/>
              </a:rPr>
              <a:t>정류장 활용사례</a:t>
            </a:r>
            <a:endParaRPr lang="ko-KR" altLang="en-US" sz="1200" dirty="0">
              <a:latin typeface="Arial" charset="0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5665470" y="3494405"/>
            <a:ext cx="3295650" cy="273685"/>
          </a:xfrm>
          <a:prstGeom prst="rect">
            <a:avLst/>
          </a:prstGeom>
          <a:ln>
            <a:noFill/>
          </a:ln>
          <a:effectLst/>
        </p:spPr>
        <p:txBody>
          <a:bodyPr wrap="square" lIns="91440" tIns="45720" rIns="91440" bIns="45720" anchor="b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rgbClr val="8F7C71"/>
                </a:solidFill>
                <a:latin typeface="Arial" charset="0"/>
              </a:rPr>
              <a:t>06 /  </a:t>
            </a:r>
            <a:r>
              <a:rPr lang="ko-KR" altLang="en-US" sz="1200" dirty="0">
                <a:solidFill>
                  <a:srgbClr val="8F7C71"/>
                </a:solidFill>
                <a:latin typeface="Arial" charset="0"/>
              </a:rPr>
              <a:t>자판기 설치 방법</a:t>
            </a:r>
            <a:endParaRPr lang="ko-KR" altLang="en-US" sz="1200" dirty="0">
              <a:latin typeface="Arial" charset="0"/>
            </a:endParaRPr>
          </a:p>
        </p:txBody>
      </p:sp>
      <p:cxnSp>
        <p:nvCxnSpPr>
          <p:cNvPr id="24" name="직선 연결선 18"/>
          <p:cNvCxnSpPr>
            <a:cxnSpLocks noChangeShapeType="1"/>
          </p:cNvCxnSpPr>
          <p:nvPr/>
        </p:nvCxnSpPr>
        <p:spPr bwMode="auto">
          <a:xfrm flipH="1">
            <a:off x="214630" y="271780"/>
            <a:ext cx="596265" cy="0"/>
          </a:xfrm>
          <a:prstGeom prst="line">
            <a:avLst/>
          </a:prstGeom>
          <a:noFill/>
          <a:ln w="57150" algn="ctr">
            <a:solidFill>
              <a:srgbClr val="FCD9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25603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8"/>
          <p:cNvSpPr>
            <a:spLocks noChangeArrowheads="1"/>
          </p:cNvSpPr>
          <p:nvPr/>
        </p:nvSpPr>
        <p:spPr bwMode="auto">
          <a:xfrm>
            <a:off x="712470" y="481965"/>
            <a:ext cx="2713990" cy="2713990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endParaRPr lang="ko-KR" altLang="en-US" b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1166495" y="1608455"/>
            <a:ext cx="180721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en-US" sz="2400" b="1" dirty="0">
                <a:solidFill>
                  <a:srgbClr val="A1968B"/>
                </a:solidFill>
                <a:latin typeface="Arial" pitchFamily="34" charset="0"/>
                <a:ea typeface="+mn-ea"/>
                <a:cs typeface="Arial" pitchFamily="34" charset="0"/>
              </a:rPr>
              <a:t>Thank you.</a:t>
            </a:r>
          </a:p>
        </p:txBody>
      </p:sp>
      <p:cxnSp>
        <p:nvCxnSpPr>
          <p:cNvPr id="25" name="직선 연결선 24"/>
          <p:cNvCxnSpPr/>
          <p:nvPr/>
        </p:nvCxnSpPr>
        <p:spPr bwMode="auto">
          <a:xfrm>
            <a:off x="6106795" y="4685030"/>
            <a:ext cx="2425700" cy="0"/>
          </a:xfrm>
          <a:prstGeom prst="line">
            <a:avLst/>
          </a:prstGeom>
          <a:noFill/>
          <a:ln w="19050" cap="flat" cmpd="sng" algn="ctr">
            <a:solidFill>
              <a:srgbClr val="9A897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/>
          <p:cNvCxnSpPr/>
          <p:nvPr/>
        </p:nvCxnSpPr>
        <p:spPr bwMode="auto">
          <a:xfrm>
            <a:off x="6106795" y="3317875"/>
            <a:ext cx="2425700" cy="0"/>
          </a:xfrm>
          <a:prstGeom prst="line">
            <a:avLst/>
          </a:prstGeom>
          <a:noFill/>
          <a:ln w="19050" cap="flat" cmpd="sng" algn="ctr">
            <a:solidFill>
              <a:srgbClr val="9A897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6131560" y="3367405"/>
            <a:ext cx="4924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/>
            <a:r>
              <a:rPr lang="ko-KR" altLang="en-US" sz="800" b="1" dirty="0" err="1">
                <a:solidFill>
                  <a:srgbClr val="413327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황희재</a:t>
            </a:r>
            <a:endParaRPr lang="en-US" altLang="en-US" sz="800" b="1" dirty="0">
              <a:solidFill>
                <a:srgbClr val="413327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6131560" y="3637280"/>
            <a:ext cx="59503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800" b="1" dirty="0">
                <a:solidFill>
                  <a:srgbClr val="8F7C7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발표자료</a:t>
            </a:r>
            <a:endParaRPr lang="en-US" altLang="en-US" sz="800" b="1" dirty="0">
              <a:solidFill>
                <a:srgbClr val="8F7C7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6131560" y="3900170"/>
            <a:ext cx="575945" cy="21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en-US" sz="800" b="1" dirty="0">
                <a:solidFill>
                  <a:srgbClr val="5B4837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Email    </a:t>
            </a:r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6131560" y="4170045"/>
            <a:ext cx="542290" cy="21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en-US" sz="800" b="1" dirty="0">
                <a:solidFill>
                  <a:srgbClr val="5B4837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Mobile </a:t>
            </a:r>
          </a:p>
        </p:txBody>
      </p:sp>
      <p:sp>
        <p:nvSpPr>
          <p:cNvPr id="31" name="Text Box 20"/>
          <p:cNvSpPr txBox="1">
            <a:spLocks noChangeArrowheads="1"/>
          </p:cNvSpPr>
          <p:nvPr/>
        </p:nvSpPr>
        <p:spPr bwMode="auto">
          <a:xfrm>
            <a:off x="6131560" y="4439920"/>
            <a:ext cx="505460" cy="21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en-US" sz="800" b="1" dirty="0">
                <a:solidFill>
                  <a:srgbClr val="5B4837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Office </a:t>
            </a:r>
          </a:p>
        </p:txBody>
      </p:sp>
      <p:sp>
        <p:nvSpPr>
          <p:cNvPr id="32" name="Text Box 20"/>
          <p:cNvSpPr txBox="1">
            <a:spLocks noChangeArrowheads="1"/>
          </p:cNvSpPr>
          <p:nvPr/>
        </p:nvSpPr>
        <p:spPr bwMode="auto">
          <a:xfrm>
            <a:off x="6590665" y="3905250"/>
            <a:ext cx="1692910" cy="21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en-US" sz="800" b="1" dirty="0">
                <a:solidFill>
                  <a:srgbClr val="8F7C7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thomaslee@emailaccount.com</a:t>
            </a:r>
          </a:p>
        </p:txBody>
      </p: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6590665" y="4168140"/>
            <a:ext cx="876935" cy="21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en-US" sz="800" b="1" dirty="0">
                <a:solidFill>
                  <a:srgbClr val="8F7C7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010 9999 9999</a:t>
            </a:r>
          </a:p>
        </p:txBody>
      </p: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6590665" y="4445000"/>
            <a:ext cx="819150" cy="21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en-US" sz="800" b="1" dirty="0">
                <a:solidFill>
                  <a:srgbClr val="8F7C7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02 9999 9999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6108065" y="3607435"/>
            <a:ext cx="2424430" cy="0"/>
          </a:xfrm>
          <a:prstGeom prst="line">
            <a:avLst/>
          </a:prstGeom>
          <a:ln>
            <a:solidFill>
              <a:srgbClr val="9A897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6108065" y="3874770"/>
            <a:ext cx="2424430" cy="0"/>
          </a:xfrm>
          <a:prstGeom prst="line">
            <a:avLst/>
          </a:prstGeom>
          <a:ln>
            <a:solidFill>
              <a:srgbClr val="9A897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108065" y="4141470"/>
            <a:ext cx="2424430" cy="0"/>
          </a:xfrm>
          <a:prstGeom prst="line">
            <a:avLst/>
          </a:prstGeom>
          <a:ln>
            <a:solidFill>
              <a:srgbClr val="9A897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108065" y="4408170"/>
            <a:ext cx="2424430" cy="0"/>
          </a:xfrm>
          <a:prstGeom prst="line">
            <a:avLst/>
          </a:prstGeom>
          <a:ln>
            <a:solidFill>
              <a:srgbClr val="9A897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201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9760" y="1836420"/>
            <a:ext cx="6054090" cy="583565"/>
          </a:xfr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l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latin typeface="Arial" charset="0"/>
                <a:ea typeface="Arial" charset="0"/>
              </a:rPr>
              <a:t>1.</a:t>
            </a:r>
            <a:br>
              <a:rPr lang="en-US" altLang="ko-KR" sz="3600" b="1" dirty="0">
                <a:latin typeface="Arial" charset="0"/>
                <a:ea typeface="Arial" charset="0"/>
              </a:rPr>
            </a:br>
            <a:r>
              <a:rPr lang="ko-KR" altLang="en-US" sz="3600" b="1" dirty="0">
                <a:latin typeface="Arial" charset="0"/>
                <a:ea typeface="Arial" charset="0"/>
              </a:rPr>
              <a:t>대전 </a:t>
            </a:r>
            <a:r>
              <a:rPr lang="en-US" altLang="ko-KR" sz="3600" b="1" dirty="0" err="1">
                <a:latin typeface="Arial" charset="0"/>
                <a:ea typeface="Arial" charset="0"/>
              </a:rPr>
              <a:t>대중교통</a:t>
            </a:r>
            <a:r>
              <a:rPr lang="en-US" altLang="ko-KR" sz="3600" b="1" dirty="0">
                <a:latin typeface="Arial" charset="0"/>
                <a:ea typeface="Arial" charset="0"/>
              </a:rPr>
              <a:t> </a:t>
            </a:r>
            <a:r>
              <a:rPr lang="en-US" altLang="ko-KR" sz="3600" b="1" dirty="0" err="1">
                <a:latin typeface="Arial" charset="0"/>
                <a:ea typeface="Arial" charset="0"/>
              </a:rPr>
              <a:t>이용현황</a:t>
            </a:r>
            <a:endParaRPr lang="ko-KR" altLang="en-US" sz="3600" b="1" dirty="0"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43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>
            <a:spLocks/>
          </p:cNvSpPr>
          <p:nvPr/>
        </p:nvSpPr>
        <p:spPr>
          <a:xfrm>
            <a:off x="3355413" y="1095935"/>
            <a:ext cx="4551457" cy="2931459"/>
          </a:xfrm>
          <a:prstGeom prst="roundRect">
            <a:avLst>
              <a:gd name="adj" fmla="val 9084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5900" tIns="71755" rIns="215900" bIns="45720" numCol="1" anchor="ctr">
            <a:noAutofit/>
          </a:bodyPr>
          <a:lstStyle/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Arial" charset="0"/>
              </a:rPr>
              <a:t>1</a:t>
            </a: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Arial" charset="0"/>
              </a:rPr>
              <a:t>주간 대중교통 이용횟수 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Arial" charset="0"/>
              </a:rPr>
              <a:t>: 8.46</a:t>
            </a: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Arial" charset="0"/>
              </a:rPr>
              <a:t>회</a:t>
            </a:r>
            <a:endParaRPr lang="en-US" altLang="ko-KR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Arial" charset="0"/>
              </a:rPr>
              <a:t>한달평균 비용 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Arial" charset="0"/>
              </a:rPr>
              <a:t>: 43,415</a:t>
            </a: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Arial" charset="0"/>
              </a:rPr>
              <a:t>원</a:t>
            </a:r>
            <a:endParaRPr lang="en-US" altLang="ko-KR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Arial" charset="0"/>
              </a:rPr>
              <a:t>주 교통수단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Arial" charset="0"/>
              </a:rPr>
              <a:t>(</a:t>
            </a: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Arial" charset="0"/>
              </a:rPr>
              <a:t>버스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Arial" charset="0"/>
              </a:rPr>
              <a:t>) : 79.8%</a:t>
            </a: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Arial" charset="0"/>
              </a:rPr>
              <a:t>주 교통수단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Arial" charset="0"/>
              </a:rPr>
              <a:t>(</a:t>
            </a: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Arial" charset="0"/>
              </a:rPr>
              <a:t>도시철도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Arial" charset="0"/>
              </a:rPr>
              <a:t>) : 20.2%</a:t>
            </a: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Arial" charset="0"/>
              </a:rPr>
              <a:t>교통카드 이용률 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Arial" charset="0"/>
              </a:rPr>
              <a:t>: 93.9%</a:t>
            </a: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Arial" charset="0"/>
              </a:rPr>
              <a:t>정보제공 서비스 이용률 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Arial" charset="0"/>
              </a:rPr>
              <a:t>: 96.95%</a:t>
            </a: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Arial" charset="0"/>
              </a:rPr>
              <a:t>접근 소요시간 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Arial" charset="0"/>
              </a:rPr>
              <a:t>: 8.14</a:t>
            </a: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Arial" charset="0"/>
              </a:rPr>
              <a:t>분</a:t>
            </a:r>
            <a:endParaRPr lang="en-US" altLang="ko-KR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Arial" charset="0"/>
              </a:rPr>
              <a:t>환승 서비스 이용률 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Arial" charset="0"/>
              </a:rPr>
              <a:t>: 84.48%</a:t>
            </a: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 err="1">
                <a:solidFill>
                  <a:srgbClr val="FFFFFF"/>
                </a:solidFill>
                <a:latin typeface="Arial" charset="0"/>
                <a:ea typeface="Arial" charset="0"/>
              </a:rPr>
              <a:t>환승횟수</a:t>
            </a: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Arial" charset="0"/>
              </a:rPr>
              <a:t>: 1.44</a:t>
            </a: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Arial" charset="0"/>
              </a:rPr>
              <a:t>회</a:t>
            </a:r>
            <a:endParaRPr lang="en-US" altLang="ko-KR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Arial" charset="0"/>
              </a:rPr>
              <a:t>환승 이동시간 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Arial" charset="0"/>
              </a:rPr>
              <a:t>: 7.29</a:t>
            </a: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Arial" charset="0"/>
              </a:rPr>
              <a:t>분</a:t>
            </a:r>
            <a:endParaRPr lang="en-US" altLang="ko-KR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Arial" charset="0"/>
              </a:rPr>
              <a:t>환승 대기시간 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Arial" charset="0"/>
              </a:rPr>
              <a:t>: 9.19</a:t>
            </a: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Arial" charset="0"/>
              </a:rPr>
              <a:t>분</a:t>
            </a: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45110" y="69850"/>
            <a:ext cx="495300" cy="520065"/>
          </a:xfrm>
          <a:prstGeom prst="rect">
            <a:avLst/>
          </a:prstGeom>
        </p:spPr>
        <p:txBody>
          <a:bodyPr wrap="squar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rgbClr val="4C3C2E"/>
                </a:solidFill>
                <a:latin typeface="Arial" charset="0"/>
              </a:rPr>
              <a:t>01</a:t>
            </a:r>
            <a:endParaRPr lang="ko-KR" altLang="en-US" sz="1600" dirty="0">
              <a:latin typeface="Arial" charset="0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544830" y="1482725"/>
            <a:ext cx="3235325" cy="35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623570" indent="-514350" algn="l" defTabSz="914400" fontAlgn="base" latinLnBrk="1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1" dirty="0">
                <a:solidFill>
                  <a:srgbClr val="00B0F0"/>
                </a:solidFill>
                <a:latin typeface="Arial" charset="0"/>
                <a:ea typeface="Arial" charset="0"/>
              </a:rPr>
              <a:t>대전광역시 대중교통</a:t>
            </a:r>
            <a:r>
              <a:rPr lang="en-US" altLang="ko-KR" sz="1400" b="1" dirty="0">
                <a:solidFill>
                  <a:srgbClr val="00B0F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400" b="1" dirty="0" err="1">
                <a:solidFill>
                  <a:srgbClr val="00B0F0"/>
                </a:solidFill>
                <a:latin typeface="Arial" charset="0"/>
                <a:ea typeface="Arial" charset="0"/>
              </a:rPr>
              <a:t>이용</a:t>
            </a:r>
            <a:r>
              <a:rPr lang="ko-KR" altLang="en-US" sz="1400" b="1" dirty="0">
                <a:solidFill>
                  <a:srgbClr val="00B0F0"/>
                </a:solidFill>
                <a:latin typeface="Arial" charset="0"/>
                <a:ea typeface="Arial" charset="0"/>
              </a:rPr>
              <a:t>실태</a:t>
            </a:r>
          </a:p>
        </p:txBody>
      </p:sp>
      <p:sp>
        <p:nvSpPr>
          <p:cNvPr id="13" name="제목 1"/>
          <p:cNvSpPr>
            <a:spLocks noGrp="1"/>
          </p:cNvSpPr>
          <p:nvPr>
            <p:ph type="title" idx="4294967295"/>
          </p:nvPr>
        </p:nvSpPr>
        <p:spPr>
          <a:xfrm>
            <a:off x="908050" y="68580"/>
            <a:ext cx="76333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rgbClr val="615247"/>
                </a:solidFill>
                <a:latin typeface="맑은 고딕" charset="0"/>
                <a:ea typeface="맑은 고딕" charset="0"/>
              </a:rPr>
              <a:t>대중교통 이용현황</a:t>
            </a:r>
            <a:endParaRPr lang="ko-KR" altLang="en-US" sz="1800" b="1">
              <a:solidFill>
                <a:srgbClr val="615247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26938" y="1662430"/>
            <a:ext cx="74295" cy="74295"/>
          </a:xfrm>
          <a:prstGeom prst="ellipse">
            <a:avLst/>
          </a:prstGeom>
          <a:ln w="28575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553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>
            <a:spLocks/>
          </p:cNvSpPr>
          <p:nvPr/>
        </p:nvSpPr>
        <p:spPr>
          <a:xfrm>
            <a:off x="565150" y="1410335"/>
            <a:ext cx="2917825" cy="3185160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5900" tIns="71755" rIns="215900" bIns="45720" numCol="1" anchor="ctr">
            <a:noAutofit/>
          </a:bodyPr>
          <a:lstStyle/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Arial" charset="0"/>
              </a:rPr>
              <a:t>하루</a:t>
            </a:r>
            <a:endParaRPr lang="en-US" altLang="ko-KR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Arial" charset="0"/>
              </a:rPr>
              <a:t> 총 이용인원이 많은 정류장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Arial" charset="0"/>
              </a:rPr>
              <a:t>10</a:t>
            </a: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Arial" charset="0"/>
              </a:rPr>
              <a:t>곳</a:t>
            </a: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45110" y="69850"/>
            <a:ext cx="495300" cy="520065"/>
          </a:xfrm>
          <a:prstGeom prst="rect">
            <a:avLst/>
          </a:prstGeom>
        </p:spPr>
        <p:txBody>
          <a:bodyPr wrap="squar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rgbClr val="4C3C2E"/>
                </a:solidFill>
                <a:latin typeface="Arial" charset="0"/>
              </a:rPr>
              <a:t>01</a:t>
            </a:r>
            <a:endParaRPr lang="ko-KR" altLang="en-US" sz="1600" dirty="0">
              <a:latin typeface="Arial" charset="0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457835" y="892175"/>
            <a:ext cx="3235325" cy="35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623570" indent="-514350" algn="l" defTabSz="914400" fontAlgn="base" latinLnBrk="1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1" dirty="0">
                <a:solidFill>
                  <a:srgbClr val="00B0F0"/>
                </a:solidFill>
                <a:latin typeface="Arial" charset="0"/>
                <a:ea typeface="Arial" charset="0"/>
              </a:rPr>
              <a:t>이용인원이 많은 정류장</a:t>
            </a:r>
          </a:p>
        </p:txBody>
      </p:sp>
      <p:sp>
        <p:nvSpPr>
          <p:cNvPr id="13" name="제목 1"/>
          <p:cNvSpPr>
            <a:spLocks noGrp="1"/>
          </p:cNvSpPr>
          <p:nvPr>
            <p:ph type="title" idx="4294967295"/>
          </p:nvPr>
        </p:nvSpPr>
        <p:spPr>
          <a:xfrm>
            <a:off x="908050" y="68580"/>
            <a:ext cx="76333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rgbClr val="615247"/>
                </a:solidFill>
                <a:latin typeface="맑은 고딕" charset="0"/>
                <a:ea typeface="맑은 고딕" charset="0"/>
              </a:rPr>
              <a:t>대중교통 이용현황</a:t>
            </a:r>
            <a:endParaRPr lang="ko-KR" altLang="en-US" sz="1800" b="1">
              <a:solidFill>
                <a:srgbClr val="615247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44830" y="1089025"/>
            <a:ext cx="74295" cy="74295"/>
          </a:xfrm>
          <a:prstGeom prst="ellipse">
            <a:avLst/>
          </a:prstGeom>
          <a:ln w="28575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050" name="Picture 2" descr="C:\Users\CPB06GameN\AppData\Roaming\PolarisOffice\ETemp\11612_21261016\poclip1\07\image1.png">
            <a:extLst>
              <a:ext uri="{FF2B5EF4-FFF2-40B4-BE49-F238E27FC236}">
                <a16:creationId xmlns:a16="http://schemas.microsoft.com/office/drawing/2014/main" id="{328370E5-7FAC-4FAD-9FC0-41F283EE5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160" y="960012"/>
            <a:ext cx="5160645" cy="374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220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>
            <a:spLocks/>
          </p:cNvSpPr>
          <p:nvPr/>
        </p:nvSpPr>
        <p:spPr>
          <a:xfrm>
            <a:off x="1076138" y="1553845"/>
            <a:ext cx="2917825" cy="3185160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5900" tIns="71755" rIns="215900" bIns="45720" numCol="1" anchor="ctr">
            <a:noAutofit/>
          </a:bodyPr>
          <a:lstStyle/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맑은 고딕" charset="0"/>
              </a:rPr>
              <a:t>대전시 대중교통 이용자들의 유형별</a:t>
            </a:r>
            <a:endParaRPr lang="en-US" altLang="ko-KR" sz="1200" dirty="0">
              <a:solidFill>
                <a:srgbClr val="FFFFFF"/>
              </a:solidFill>
              <a:latin typeface="Arial" charset="0"/>
              <a:ea typeface="맑은 고딕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맑은 고딕" charset="0"/>
              </a:rPr>
              <a:t>비율은 다음과 같음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맑은 고딕" charset="0"/>
              </a:rPr>
              <a:t>.</a:t>
            </a: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45110" y="69850"/>
            <a:ext cx="495300" cy="520065"/>
          </a:xfrm>
          <a:prstGeom prst="rect">
            <a:avLst/>
          </a:prstGeom>
        </p:spPr>
        <p:txBody>
          <a:bodyPr wrap="squar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rgbClr val="4C3C2E"/>
                </a:solidFill>
                <a:latin typeface="Arial" charset="0"/>
              </a:rPr>
              <a:t>01</a:t>
            </a:r>
            <a:endParaRPr lang="ko-KR" altLang="en-US" sz="1600" dirty="0">
              <a:latin typeface="Arial" charset="0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457835" y="892175"/>
            <a:ext cx="3235325" cy="35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623570" indent="-514350" algn="l" defTabSz="914400" fontAlgn="base" latinLnBrk="1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1" dirty="0">
                <a:solidFill>
                  <a:srgbClr val="00B0F0"/>
                </a:solidFill>
                <a:latin typeface="Arial" charset="0"/>
                <a:ea typeface="Arial" charset="0"/>
              </a:rPr>
              <a:t>이용자 유형별 이용현황</a:t>
            </a:r>
          </a:p>
        </p:txBody>
      </p:sp>
      <p:sp>
        <p:nvSpPr>
          <p:cNvPr id="13" name="제목 1"/>
          <p:cNvSpPr>
            <a:spLocks noGrp="1"/>
          </p:cNvSpPr>
          <p:nvPr>
            <p:ph type="title" idx="4294967295"/>
          </p:nvPr>
        </p:nvSpPr>
        <p:spPr>
          <a:xfrm>
            <a:off x="908050" y="68580"/>
            <a:ext cx="76333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rgbClr val="615247"/>
                </a:solidFill>
                <a:latin typeface="맑은 고딕" charset="0"/>
                <a:ea typeface="맑은 고딕" charset="0"/>
              </a:rPr>
              <a:t>대중교통 이용현황</a:t>
            </a:r>
            <a:endParaRPr lang="ko-KR" altLang="en-US" sz="1800" b="1">
              <a:solidFill>
                <a:srgbClr val="615247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44830" y="1089025"/>
            <a:ext cx="74295" cy="74295"/>
          </a:xfrm>
          <a:prstGeom prst="ellipse">
            <a:avLst/>
          </a:prstGeom>
          <a:ln w="28575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FA249E3-92CF-4FA0-96F4-B0A30BC62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155" y="803723"/>
            <a:ext cx="39909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71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19760" y="1836420"/>
            <a:ext cx="6054090" cy="58356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l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latin typeface="Arial" charset="0"/>
                <a:ea typeface="Arial" charset="0"/>
              </a:rPr>
              <a:t>2.</a:t>
            </a:r>
            <a:br>
              <a:rPr lang="en-US" altLang="ko-KR" sz="3600" b="1">
                <a:latin typeface="Arial" charset="0"/>
                <a:ea typeface="Arial" charset="0"/>
              </a:rPr>
            </a:br>
            <a:r>
              <a:rPr lang="en-US" altLang="ko-KR" sz="3600" b="1">
                <a:latin typeface="Arial" charset="0"/>
                <a:ea typeface="Arial" charset="0"/>
              </a:rPr>
              <a:t>대중교통 만족도</a:t>
            </a:r>
            <a:endParaRPr lang="ko-KR" altLang="en-US" sz="3600" b="1"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>
            <a:spLocks/>
          </p:cNvSpPr>
          <p:nvPr/>
        </p:nvSpPr>
        <p:spPr>
          <a:xfrm>
            <a:off x="1076138" y="2598644"/>
            <a:ext cx="2917825" cy="1902759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5900" tIns="71755" rIns="215900" bIns="45720" numCol="1" anchor="ctr">
            <a:noAutofit/>
          </a:bodyPr>
          <a:lstStyle/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맑은 고딕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맑은 고딕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맑은 고딕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맑은 고딕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맑은 고딕" charset="0"/>
              </a:rPr>
              <a:t>환승 요금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맑은 고딕" charset="0"/>
              </a:rPr>
              <a:t>,</a:t>
            </a: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맑은 고딕" charset="0"/>
              </a:rPr>
              <a:t> 도시철도 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맑은 고딕" charset="0"/>
              </a:rPr>
              <a:t>:</a:t>
            </a: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맑은 고딕" charset="0"/>
              </a:rPr>
              <a:t> 상위항목</a:t>
            </a:r>
            <a:endParaRPr lang="en-US" altLang="ko-KR" sz="1200" dirty="0">
              <a:solidFill>
                <a:srgbClr val="FFFFFF"/>
              </a:solidFill>
              <a:latin typeface="Arial" charset="0"/>
              <a:ea typeface="맑은 고딕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  <a:ea typeface="맑은 고딕" charset="0"/>
            </a:endParaRPr>
          </a:p>
          <a:p>
            <a:pPr marL="0" indent="0" algn="l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맑은 고딕" charset="0"/>
              </a:rPr>
              <a:t>배차시간간격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맑은 고딕" charset="0"/>
              </a:rPr>
              <a:t>, </a:t>
            </a: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맑은 고딕" charset="0"/>
              </a:rPr>
              <a:t>혼잡도 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맑은 고딕" charset="0"/>
              </a:rPr>
              <a:t>:</a:t>
            </a:r>
            <a:r>
              <a:rPr lang="ko-KR" altLang="en-US" sz="1200" dirty="0">
                <a:solidFill>
                  <a:srgbClr val="FFFFFF"/>
                </a:solidFill>
                <a:latin typeface="Arial" charset="0"/>
                <a:ea typeface="맑은 고딕" charset="0"/>
              </a:rPr>
              <a:t> 하위항목</a:t>
            </a: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fontAlgn="base" latinLnBrk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45110" y="69850"/>
            <a:ext cx="495300" cy="520065"/>
          </a:xfrm>
          <a:prstGeom prst="rect">
            <a:avLst/>
          </a:prstGeom>
        </p:spPr>
        <p:txBody>
          <a:bodyPr wrap="squar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rgbClr val="4C3C2E"/>
                </a:solidFill>
                <a:latin typeface="Arial" charset="0"/>
              </a:rPr>
              <a:t>02</a:t>
            </a:r>
            <a:endParaRPr lang="ko-KR" altLang="en-US" sz="1600" dirty="0">
              <a:latin typeface="Arial" charset="0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457835" y="892175"/>
            <a:ext cx="3235325" cy="35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623570" indent="-514350" algn="l" defTabSz="914400" fontAlgn="base" latinLnBrk="1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1" dirty="0">
                <a:solidFill>
                  <a:srgbClr val="00B0F0"/>
                </a:solidFill>
                <a:latin typeface="Arial" charset="0"/>
                <a:ea typeface="Arial" charset="0"/>
              </a:rPr>
              <a:t>대중교통 만족도 순위</a:t>
            </a:r>
          </a:p>
        </p:txBody>
      </p:sp>
      <p:sp>
        <p:nvSpPr>
          <p:cNvPr id="13" name="제목 1"/>
          <p:cNvSpPr>
            <a:spLocks noGrp="1"/>
          </p:cNvSpPr>
          <p:nvPr>
            <p:ph type="title" idx="4294967295"/>
          </p:nvPr>
        </p:nvSpPr>
        <p:spPr>
          <a:xfrm>
            <a:off x="908050" y="68580"/>
            <a:ext cx="76333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dirty="0" err="1">
                <a:solidFill>
                  <a:srgbClr val="615247"/>
                </a:solidFill>
                <a:latin typeface="맑은 고딕" charset="0"/>
                <a:ea typeface="맑은 고딕" charset="0"/>
              </a:rPr>
              <a:t>대중교통</a:t>
            </a:r>
            <a:r>
              <a:rPr lang="en-US" altLang="ko-KR" sz="1800" b="1" dirty="0">
                <a:solidFill>
                  <a:srgbClr val="615247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800" b="1" dirty="0">
                <a:solidFill>
                  <a:srgbClr val="615247"/>
                </a:solidFill>
                <a:latin typeface="맑은 고딕" charset="0"/>
                <a:ea typeface="맑은 고딕" charset="0"/>
              </a:rPr>
              <a:t>만족도</a:t>
            </a:r>
          </a:p>
        </p:txBody>
      </p:sp>
      <p:sp>
        <p:nvSpPr>
          <p:cNvPr id="10" name="타원 9"/>
          <p:cNvSpPr/>
          <p:nvPr/>
        </p:nvSpPr>
        <p:spPr>
          <a:xfrm>
            <a:off x="544830" y="1089025"/>
            <a:ext cx="74295" cy="74295"/>
          </a:xfrm>
          <a:prstGeom prst="ellipse">
            <a:avLst/>
          </a:prstGeom>
          <a:ln w="28575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D7A62B-1405-4FBE-99FC-963CED82A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0" y="589915"/>
            <a:ext cx="4770829" cy="369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9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19760" y="1836420"/>
            <a:ext cx="6054090" cy="58356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l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latin typeface="Arial" charset="0"/>
                <a:ea typeface="Arial" charset="0"/>
              </a:rPr>
              <a:t>3.</a:t>
            </a:r>
            <a:br>
              <a:rPr lang="en-US" altLang="ko-KR" sz="3600" b="1" dirty="0">
                <a:latin typeface="Arial" charset="0"/>
                <a:ea typeface="Arial" charset="0"/>
              </a:rPr>
            </a:br>
            <a:r>
              <a:rPr lang="en-US" altLang="ko-KR" sz="3600" b="1" dirty="0">
                <a:latin typeface="Arial" charset="0"/>
                <a:ea typeface="Arial" charset="0"/>
              </a:rPr>
              <a:t>타 </a:t>
            </a:r>
            <a:r>
              <a:rPr lang="en-US" altLang="ko-KR" sz="3600" b="1" dirty="0" err="1">
                <a:latin typeface="Arial" charset="0"/>
                <a:ea typeface="Arial" charset="0"/>
              </a:rPr>
              <a:t>도시</a:t>
            </a:r>
            <a:r>
              <a:rPr lang="en-US" altLang="ko-KR" sz="3600" b="1" dirty="0">
                <a:latin typeface="Arial" charset="0"/>
                <a:ea typeface="Arial" charset="0"/>
              </a:rPr>
              <a:t> </a:t>
            </a:r>
            <a:r>
              <a:rPr lang="ko-KR" altLang="en-US" sz="3600" b="1" dirty="0">
                <a:latin typeface="Arial" charset="0"/>
                <a:ea typeface="Arial" charset="0"/>
              </a:rPr>
              <a:t>대비</a:t>
            </a:r>
            <a:r>
              <a:rPr lang="en-US" altLang="ko-KR" sz="3600" b="1" dirty="0">
                <a:latin typeface="Arial" charset="0"/>
                <a:ea typeface="Arial" charset="0"/>
              </a:rPr>
              <a:t> </a:t>
            </a:r>
            <a:br>
              <a:rPr lang="en-US" altLang="ko-KR" sz="3600" b="1" dirty="0">
                <a:latin typeface="Arial" charset="0"/>
                <a:ea typeface="Arial" charset="0"/>
              </a:rPr>
            </a:br>
            <a:r>
              <a:rPr lang="ko-KR" altLang="en-US" sz="3600" b="1" dirty="0">
                <a:latin typeface="Arial" charset="0"/>
                <a:ea typeface="Arial" charset="0"/>
              </a:rPr>
              <a:t>대중교통 장단점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Pages>12</Pages>
  <Words>980</Words>
  <Characters>0</Characters>
  <Application>Microsoft Office PowerPoint</Application>
  <DocSecurity>0</DocSecurity>
  <PresentationFormat>화면 슬라이드 쇼(16:9)</PresentationFormat>
  <Lines>0</Lines>
  <Paragraphs>503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Helvetica Neue</vt:lpstr>
      <vt:lpstr>HY견고딕</vt:lpstr>
      <vt:lpstr>굴림</vt:lpstr>
      <vt:lpstr>맑은 고딕</vt:lpstr>
      <vt:lpstr>Arial</vt:lpstr>
      <vt:lpstr>오피스 테마</vt:lpstr>
      <vt:lpstr>PowerPoint 프레젠테이션</vt:lpstr>
      <vt:lpstr>PowerPoint 프레젠테이션</vt:lpstr>
      <vt:lpstr>1. 대전 대중교통 이용현황</vt:lpstr>
      <vt:lpstr>대중교통 이용현황</vt:lpstr>
      <vt:lpstr>대중교통 이용현황</vt:lpstr>
      <vt:lpstr>대중교통 이용현황</vt:lpstr>
      <vt:lpstr>2. 대중교통 만족도</vt:lpstr>
      <vt:lpstr>대중교통 만족도</vt:lpstr>
      <vt:lpstr>3. 타 도시 대비  대중교통 장단점</vt:lpstr>
      <vt:lpstr>타 도시 대비 장단점</vt:lpstr>
      <vt:lpstr>타 도시의 만족도 하위 항목</vt:lpstr>
      <vt:lpstr>4. 정류장 인원현황 분석</vt:lpstr>
      <vt:lpstr>정류장 인원현황 분석</vt:lpstr>
      <vt:lpstr>5. 정류장 활용 사례</vt:lpstr>
      <vt:lpstr>자판기 설치 사례</vt:lpstr>
      <vt:lpstr>자판기 설치 사례</vt:lpstr>
      <vt:lpstr>대기시간 활용 사례</vt:lpstr>
      <vt:lpstr>6. 어떻게 자판기를 설치할까? </vt:lpstr>
      <vt:lpstr>이렇게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황 희재</dc:creator>
  <cp:lastModifiedBy>m29327</cp:lastModifiedBy>
  <cp:revision>13</cp:revision>
  <dcterms:modified xsi:type="dcterms:W3CDTF">2019-08-12T05:26:34Z</dcterms:modified>
</cp:coreProperties>
</file>