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20"/>
  </p:notesMasterIdLst>
  <p:sldIdLst>
    <p:sldId id="256" r:id="rId2"/>
    <p:sldId id="315" r:id="rId3"/>
    <p:sldId id="316" r:id="rId4"/>
    <p:sldId id="320" r:id="rId5"/>
    <p:sldId id="317" r:id="rId6"/>
    <p:sldId id="318" r:id="rId7"/>
    <p:sldId id="319" r:id="rId8"/>
    <p:sldId id="321" r:id="rId9"/>
    <p:sldId id="322" r:id="rId10"/>
    <p:sldId id="323" r:id="rId11"/>
    <p:sldId id="324" r:id="rId12"/>
    <p:sldId id="325" r:id="rId13"/>
    <p:sldId id="333" r:id="rId14"/>
    <p:sldId id="327" r:id="rId15"/>
    <p:sldId id="328" r:id="rId16"/>
    <p:sldId id="329" r:id="rId17"/>
    <p:sldId id="33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fang" initials="F" lastIdx="2" clrIdx="0">
    <p:extLst>
      <p:ext uri="{19B8F6BF-5375-455C-9EA6-DF929625EA0E}">
        <p15:presenceInfo xmlns:p15="http://schemas.microsoft.com/office/powerpoint/2012/main" userId="Fangf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9" autoAdjust="0"/>
    <p:restoredTop sz="86451" autoAdjust="0"/>
  </p:normalViewPr>
  <p:slideViewPr>
    <p:cSldViewPr snapToGrid="0">
      <p:cViewPr varScale="1">
        <p:scale>
          <a:sx n="86" d="100"/>
          <a:sy n="86" d="100"/>
        </p:scale>
        <p:origin x="79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17C61-5B81-4EC9-99A0-519E5E4EF50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6A3C-3353-45A5-9D84-0B8A5B26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7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0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3A91-9A67-4826-A446-0D6A8182AF8C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A547-DDA9-4D11-992B-5F9AB584554D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104C-A9B5-477C-B3D2-6847CF5EB3FA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DEEC-67C0-45D9-A7F9-AB90FEBD402D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F6E5-AE3F-498A-8CAA-8971C436DD20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060F-61F7-4608-991D-DCD2B361BBED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7E26-72F6-45D9-99E3-A4E67C485071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C1A5-6D55-43EE-8244-8A42895849B5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A724-1E2D-431A-B7A9-1C295D811F18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1330-25D0-40A5-A4AD-C01045B81112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1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863-84E8-41CF-BF81-D81E6E620177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10C4-9058-4285-9E0F-E7752245FF17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8" y="1200184"/>
            <a:ext cx="983446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Capital Market 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1028" name="Picture 4" descr="http://www.bdlive.co.za/incoming/2013/06/24/global-shares-figures-data-xxx/ALTERNATES/crop_400x250/global+shares+figures+data+x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3781442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4" y="649941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 (Measuring Risk)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167604"/>
            <a:ext cx="9601200" cy="3636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Crazy Cruise Line’s stock returns for the last five years have been +18%, -10%, +22%, -12%, and +12%. What are the variance and standard deviation of returns?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68" y="135057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 (Measuring Risk)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45" y="1474920"/>
            <a:ext cx="6874849" cy="49557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3" y="694546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Historical Return and Risk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06" y="2294604"/>
            <a:ext cx="8724134" cy="288699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8438" y="449220"/>
            <a:ext cx="1007536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Historical Return Distribution (Large-Co)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http://textflow.mheducation.com/figures/1259291855/ros91855_1209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34" y="1868104"/>
            <a:ext cx="7990567" cy="43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78440" y="1595175"/>
            <a:ext cx="8504897" cy="545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8439" y="449220"/>
            <a:ext cx="9605152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Normal Distribution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78440" y="1595175"/>
            <a:ext cx="8504897" cy="545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pic>
        <p:nvPicPr>
          <p:cNvPr id="6146" name="Picture 2" descr="http://textflow.mheducation.com/figures/1259291855/ros91855_1211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05" y="1789083"/>
            <a:ext cx="7959019" cy="44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616811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Capital Market Efficiency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2222408"/>
            <a:ext cx="9601200" cy="363629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Stock prices change on the arrival of new information.</a:t>
            </a:r>
          </a:p>
          <a:p>
            <a:r>
              <a:rPr lang="en-US" sz="3600" dirty="0" smtClean="0"/>
              <a:t>What information should stock prices reflect?</a:t>
            </a:r>
          </a:p>
          <a:p>
            <a:r>
              <a:rPr lang="en-US" sz="3600" dirty="0" smtClean="0"/>
              <a:t>When should information be reflected in stock prices?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8440" y="144498"/>
            <a:ext cx="9605152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Stock Price Reaction to Information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78440" y="1595175"/>
            <a:ext cx="8504897" cy="545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39" y="1484361"/>
            <a:ext cx="6637154" cy="49018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399" y="546753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Efficient Market Hypothesis (EMH)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2002504"/>
            <a:ext cx="9601200" cy="3636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EMH: Well-organized capital markets are efficient markets.</a:t>
            </a:r>
          </a:p>
          <a:p>
            <a:r>
              <a:rPr lang="en-US" sz="3600" dirty="0" smtClean="0"/>
              <a:t>Strong form</a:t>
            </a:r>
          </a:p>
          <a:p>
            <a:r>
              <a:rPr lang="en-US" sz="3600" dirty="0" err="1" smtClean="0"/>
              <a:t>Semistrong</a:t>
            </a:r>
            <a:r>
              <a:rPr lang="en-US" sz="3600" dirty="0" smtClean="0"/>
              <a:t> form</a:t>
            </a:r>
          </a:p>
          <a:p>
            <a:r>
              <a:rPr lang="en-US" sz="3600" dirty="0" smtClean="0"/>
              <a:t>Weak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1005" y="546715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Putting It All Together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52781" y="1946051"/>
            <a:ext cx="9601200" cy="4083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A stock has had returns of 3%, 38%, 21%, -15%, 29%, and -13% over the last six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is stock’s average return?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is the stock’s geometric average return?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the average T-bill return was 2%, what is the stock’s risk premium?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is the stock’s volatility?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5" y="926451"/>
            <a:ext cx="9712325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Can We Learn from History?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472538"/>
            <a:ext cx="9601200" cy="3729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Goal: Return/risk relation</a:t>
            </a:r>
          </a:p>
          <a:p>
            <a:r>
              <a:rPr lang="en-US" sz="3600" dirty="0" smtClean="0"/>
              <a:t>Assess historical relation</a:t>
            </a:r>
          </a:p>
          <a:p>
            <a:r>
              <a:rPr lang="en-US" sz="3600" dirty="0" smtClean="0"/>
              <a:t>Apply it forward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5" y="910444"/>
            <a:ext cx="9750426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Measuring Returns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444763"/>
            <a:ext cx="9601200" cy="2774937"/>
          </a:xfrm>
        </p:spPr>
        <p:txBody>
          <a:bodyPr>
            <a:noAutofit/>
          </a:bodyPr>
          <a:lstStyle/>
          <a:p>
            <a:r>
              <a:rPr lang="en-US" sz="3600" dirty="0" smtClean="0"/>
              <a:t>Dollar</a:t>
            </a:r>
          </a:p>
          <a:p>
            <a:r>
              <a:rPr lang="en-US" sz="3600" dirty="0" smtClean="0"/>
              <a:t>Percentage</a:t>
            </a:r>
          </a:p>
          <a:p>
            <a:r>
              <a:rPr lang="en-US" sz="3600" dirty="0" smtClean="0"/>
              <a:t>Which is more convenient?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4" y="914400"/>
            <a:ext cx="10264827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Average Returns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504154"/>
            <a:ext cx="9601200" cy="3729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Arithmetic (default)</a:t>
            </a:r>
          </a:p>
          <a:p>
            <a:pPr lvl="1"/>
            <a:r>
              <a:rPr lang="en-US" sz="3200" dirty="0" smtClean="0"/>
              <a:t>Risk premium: arithmetic average less risk-free rate</a:t>
            </a:r>
          </a:p>
          <a:p>
            <a:r>
              <a:rPr lang="en-US" sz="3600" dirty="0" smtClean="0"/>
              <a:t>Geometric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verage buy-and-hold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4" y="498811"/>
            <a:ext cx="10264827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1 (Average Returns)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020939"/>
            <a:ext cx="7108826" cy="3729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Listed are the annual returns on the S&amp;P 500 stock index over the past ten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average annual return?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average annual return earned by buy-and-hold investor</a:t>
            </a:r>
            <a:r>
              <a:rPr lang="en-US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is the risk premium if the average T-bill return is 2%?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58" y="1755167"/>
            <a:ext cx="2495828" cy="426084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2637" y="0"/>
            <a:ext cx="9672058" cy="130020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Historical Returns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59" y="1143001"/>
            <a:ext cx="5735415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4104" y="758371"/>
            <a:ext cx="9672058" cy="130020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Historical Average Returns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2" y="2238371"/>
            <a:ext cx="8885002" cy="31501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8440" y="186747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Stock Market Risk Premiums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170" name="Picture 2" descr="http://textflow.mheducation.com/figures/1259291855/ros91855_1213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05" y="1401857"/>
            <a:ext cx="6646669" cy="50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399" y="420420"/>
            <a:ext cx="9601201" cy="13398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Measuring Risk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95400" y="1760283"/>
                <a:ext cx="9601200" cy="4010946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/>
                  <a:t>Risk measures return variability.</a:t>
                </a:r>
              </a:p>
              <a:p>
                <a:r>
                  <a:rPr lang="en-US" sz="3600" dirty="0" smtClean="0"/>
                  <a:t>Variance</a:t>
                </a:r>
              </a:p>
              <a:p>
                <a:pPr lvl="1"/>
                <a:r>
                  <a:rPr lang="en-US" sz="3200" dirty="0" smtClean="0"/>
                  <a:t>Larger variance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3200" dirty="0" smtClean="0"/>
              </a:p>
              <a:p>
                <a:pPr lvl="1"/>
                <a:r>
                  <a:rPr lang="en-US" sz="3200" dirty="0" smtClean="0"/>
                  <a:t>Unit of measurement?</a:t>
                </a:r>
              </a:p>
              <a:p>
                <a:r>
                  <a:rPr lang="en-US" sz="3600" dirty="0" smtClean="0"/>
                  <a:t>Standard deviation (volatility)</a:t>
                </a:r>
              </a:p>
              <a:p>
                <a:pPr lvl="1"/>
                <a:r>
                  <a:rPr lang="en-US" sz="3200" dirty="0" smtClean="0"/>
                  <a:t>Larger standard deviation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 smtClean="0"/>
                  <a:t>Unit of measurement?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95400" y="1760283"/>
                <a:ext cx="9601200" cy="4010946"/>
              </a:xfrm>
              <a:blipFill rotWithShape="0">
                <a:blip r:embed="rId3"/>
                <a:stretch>
                  <a:fillRect l="-1778" t="-3799" b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8573</TotalTime>
  <Words>465</Words>
  <Application>Microsoft Office PowerPoint</Application>
  <PresentationFormat>Widescreen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Capital Market History</vt:lpstr>
      <vt:lpstr>What Can We Learn from History?</vt:lpstr>
      <vt:lpstr>Measuring Returns</vt:lpstr>
      <vt:lpstr>Average Returns</vt:lpstr>
      <vt:lpstr>Example 1 (Average Returns)</vt:lpstr>
      <vt:lpstr>Historical Returns</vt:lpstr>
      <vt:lpstr>Historical Average Returns</vt:lpstr>
      <vt:lpstr>Stock Market Risk Premiums</vt:lpstr>
      <vt:lpstr>Measuring Risk</vt:lpstr>
      <vt:lpstr>Example 2 (Measuring Risk)</vt:lpstr>
      <vt:lpstr>Example 2 (Measuring Risk)</vt:lpstr>
      <vt:lpstr>Historical Return and Risk</vt:lpstr>
      <vt:lpstr>Historical Return Distribution (Large-Co)</vt:lpstr>
      <vt:lpstr>Normal Distribution</vt:lpstr>
      <vt:lpstr>Capital Market Efficiency</vt:lpstr>
      <vt:lpstr>Stock Price Reaction to Information</vt:lpstr>
      <vt:lpstr>Efficient Market Hypothesis (EMH)</vt:lpstr>
      <vt:lpstr>Putting It All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Fangfang</dc:creator>
  <cp:lastModifiedBy>Fangfang</cp:lastModifiedBy>
  <cp:revision>346</cp:revision>
  <dcterms:created xsi:type="dcterms:W3CDTF">2015-12-01T21:28:58Z</dcterms:created>
  <dcterms:modified xsi:type="dcterms:W3CDTF">2017-03-26T23:04:38Z</dcterms:modified>
</cp:coreProperties>
</file>