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</p:sldMasterIdLst>
  <p:notesMasterIdLst>
    <p:notesMasterId r:id="rId15"/>
  </p:notesMasterIdLst>
  <p:sldIdLst>
    <p:sldId id="326" r:id="rId2"/>
    <p:sldId id="256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ngfang" initials="F" lastIdx="2" clrIdx="0">
    <p:extLst>
      <p:ext uri="{19B8F6BF-5375-455C-9EA6-DF929625EA0E}">
        <p15:presenceInfo xmlns:p15="http://schemas.microsoft.com/office/powerpoint/2012/main" userId="Fangf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9" autoAdjust="0"/>
    <p:restoredTop sz="86451" autoAdjust="0"/>
  </p:normalViewPr>
  <p:slideViewPr>
    <p:cSldViewPr snapToGrid="0">
      <p:cViewPr varScale="1">
        <p:scale>
          <a:sx n="100" d="100"/>
          <a:sy n="100" d="100"/>
        </p:scale>
        <p:origin x="82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17C61-5B81-4EC9-99A0-519E5E4EF500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66A3C-3353-45A5-9D84-0B8A5B26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3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66A3C-3353-45A5-9D84-0B8A5B26E3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88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66A3C-3353-45A5-9D84-0B8A5B26E3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13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66A3C-3353-45A5-9D84-0B8A5B26E3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59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66A3C-3353-45A5-9D84-0B8A5B26E3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7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66A3C-3353-45A5-9D84-0B8A5B26E3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10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66A3C-3353-45A5-9D84-0B8A5B26E3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60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66A3C-3353-45A5-9D84-0B8A5B26E3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48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66A3C-3353-45A5-9D84-0B8A5B26E3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5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66A3C-3353-45A5-9D84-0B8A5B26E3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42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66A3C-3353-45A5-9D84-0B8A5B26E3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25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66A3C-3353-45A5-9D84-0B8A5B26E3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37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66A3C-3353-45A5-9D84-0B8A5B26E3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00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66A3C-3353-45A5-9D84-0B8A5B26E3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00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14AD-B180-46F0-BBEA-74415EB0E1EE}" type="datetime1">
              <a:rPr lang="en-US" smtClean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Professor Fang Liu,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20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6728-FB85-4DAC-9E47-9E29B9BEF61B}" type="datetime1">
              <a:rPr lang="en-US" smtClean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Professor Fang Liu,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6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C0E4-A4E4-46B0-A2D0-8F1B2AAE63F4}" type="datetime1">
              <a:rPr lang="en-US" smtClean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Professor Fang Liu,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6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D7DE-7C86-4658-A0B9-7F25A1806E88}" type="datetime1">
              <a:rPr lang="en-US" smtClean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Professor Fang Liu,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76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C865-C0FE-4233-82E2-4A94A4F33F89}" type="datetime1">
              <a:rPr lang="en-US" smtClean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Professor Fang Liu,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1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DEC75-07DB-4B54-B984-9B8CC6AF1E70}" type="datetime1">
              <a:rPr lang="en-US" smtClean="0"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Professor Fang Liu,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7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DC62F-994E-44FA-B764-AB122A371AA4}" type="datetime1">
              <a:rPr lang="en-US" smtClean="0"/>
              <a:t>3/29/2017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Professor Fang Liu, 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73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3810-640F-4AFD-974C-8B663FDF149B}" type="datetime1">
              <a:rPr lang="en-US" smtClean="0"/>
              <a:t>3/29/2017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Professor Fang Liu,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31ED-5BA6-40CB-8F68-9F8BFADA699D}" type="datetime1">
              <a:rPr lang="en-US" smtClean="0"/>
              <a:t>3/29/2017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Professor Fang Liu,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541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05EC-A704-4FEF-B51B-A339EC81731E}" type="datetime1">
              <a:rPr lang="en-US" smtClean="0"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Professor Fang Liu,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1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C1E6-1734-4EAD-994D-358341E00139}" type="datetime1">
              <a:rPr lang="en-US" smtClean="0"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Professor Fang Liu,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84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2A89C-E8C6-49F5-9663-4FDA3C2EB78E}" type="datetime1">
              <a:rPr lang="en-US" smtClean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Professor Fang Liu,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69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477209"/>
            <a:ext cx="9601200" cy="130333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Intuition Check from Last Class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95400" y="1894847"/>
            <a:ext cx="9601200" cy="39288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Suppose that in a capital market, you cannot predict future stock prices based on historical price movements. However, whenever an M&amp;A deal is announced, then during the next day the price of the acquirer decreases, and the price of the target increases. Is the market:</a:t>
            </a:r>
          </a:p>
          <a:p>
            <a:r>
              <a:rPr lang="en-US" sz="3200" dirty="0" smtClean="0"/>
              <a:t>Strong-form efficient?</a:t>
            </a:r>
          </a:p>
          <a:p>
            <a:r>
              <a:rPr lang="en-US" sz="3200" dirty="0" err="1" smtClean="0"/>
              <a:t>Semistrong</a:t>
            </a:r>
            <a:r>
              <a:rPr lang="en-US" sz="3200" dirty="0" smtClean="0"/>
              <a:t>-form efficient?</a:t>
            </a:r>
          </a:p>
          <a:p>
            <a:r>
              <a:rPr lang="en-US" sz="3200" dirty="0" smtClean="0"/>
              <a:t>Weak-form efficient?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Professor Fang Liu,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9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34002" y="790650"/>
            <a:ext cx="9601200" cy="130333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Example 2: Portfolio Return Volatility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34002" y="2388229"/>
            <a:ext cx="9601200" cy="37724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/>
              <a:t>Only one way:</a:t>
            </a:r>
          </a:p>
          <a:p>
            <a:r>
              <a:rPr lang="en-US" sz="3600" dirty="0" smtClean="0"/>
              <a:t>Construct portfolio return in every state and calculate portfolio return volatility directly.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Professor Fang Liu,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49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34002" y="790650"/>
            <a:ext cx="9601200" cy="130333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Example 2: Summary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Professor Fang Liu, 2017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214" y="2244725"/>
            <a:ext cx="100107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2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601296"/>
            <a:ext cx="9601200" cy="130333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Example 2: What Have We Learned?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95400" y="2131054"/>
            <a:ext cx="9601200" cy="3772455"/>
          </a:xfrm>
        </p:spPr>
        <p:txBody>
          <a:bodyPr>
            <a:noAutofit/>
          </a:bodyPr>
          <a:lstStyle/>
          <a:p>
            <a:r>
              <a:rPr lang="en-US" sz="3600" dirty="0" smtClean="0"/>
              <a:t>How does portfolio volatility compare to individual stock volatilities?</a:t>
            </a:r>
          </a:p>
          <a:p>
            <a:r>
              <a:rPr lang="en-US" sz="3600" dirty="0" smtClean="0"/>
              <a:t>How does portfolio volatility compare to weighted average of individual stock volatilities?</a:t>
            </a:r>
          </a:p>
          <a:p>
            <a:r>
              <a:rPr lang="en-US" sz="3600" dirty="0" smtClean="0"/>
              <a:t>Diversification reduces investment risk.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Professor Fang Liu,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43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34002" y="406517"/>
            <a:ext cx="9601200" cy="130333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Putting It All Together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34002" y="1737134"/>
            <a:ext cx="9601200" cy="45273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Consider a portfolio with $1000 invested in IHG and $4000 invested in WEN. Assume a 25% chance of a recession and predicted returns in each state as in Example 1.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What are the portfolio weights for IHG and WEN?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What is the portfolio’s expected return?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What is the portfolio’s volatility?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09000" y="6440487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Professor Fang Liu,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5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8338" y="1200184"/>
            <a:ext cx="9834461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Return, Risk, and the SML 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 descr="http://image.slidesharecdn.com/capitalassetpricingmodel-140910233456-phpapp02/95/capital-asset-pricing-model-1-638.jpg?cb=141039304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400" y="3781873"/>
            <a:ext cx="3429052" cy="257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Professor Fang Liu,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3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85875" y="926451"/>
            <a:ext cx="9712325" cy="130333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History vs. Expectations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85874" y="2472538"/>
            <a:ext cx="9601200" cy="37293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/>
              <a:t>What does history tell us about future returns?</a:t>
            </a:r>
          </a:p>
          <a:p>
            <a:r>
              <a:rPr lang="en-US" sz="3600" dirty="0" smtClean="0"/>
              <a:t>Possible return level</a:t>
            </a:r>
          </a:p>
          <a:p>
            <a:r>
              <a:rPr lang="en-US" sz="3600" dirty="0" smtClean="0"/>
              <a:t>Probability</a:t>
            </a:r>
          </a:p>
          <a:p>
            <a:pPr marL="0" indent="0">
              <a:buNone/>
            </a:pPr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Professor Fang Liu,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8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440465"/>
            <a:ext cx="9750426" cy="130333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Expected Return and Volatility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1295400" y="1899020"/>
                <a:ext cx="9601200" cy="3911588"/>
              </a:xfrm>
            </p:spPr>
            <p:txBody>
              <a:bodyPr>
                <a:noAutofit/>
              </a:bodyPr>
              <a:lstStyle/>
              <a:p>
                <a:r>
                  <a:rPr lang="en-US" sz="3200" dirty="0" smtClean="0"/>
                  <a:t>Expected Return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𝑃𝑟𝑜𝑏𝑎𝑏𝑖𝑙𝑖𝑡𝑦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𝑅𝑒𝑡𝑢𝑟𝑛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sz="3200" dirty="0" smtClean="0"/>
                  <a:t>Variance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𝑃𝑟𝑜𝑏𝑎𝑏𝑖𝑙𝑖𝑡𝑦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𝑅𝑒𝑡𝑢𝑟𝑛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sz="3200" dirty="0" smtClean="0"/>
                  <a:t>Volatility?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sz="36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1295400" y="1899020"/>
                <a:ext cx="9601200" cy="3911588"/>
              </a:xfrm>
              <a:blipFill rotWithShape="0">
                <a:blip r:embed="rId3"/>
                <a:stretch>
                  <a:fillRect l="-1460" t="-3276" b="-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Professor Fang Liu,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9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85873" y="554744"/>
            <a:ext cx="9656763" cy="130333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Example 1 (Expected Return and Vol)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85873" y="1929845"/>
            <a:ext cx="9601200" cy="16980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Two stocks:</a:t>
            </a:r>
          </a:p>
          <a:p>
            <a:r>
              <a:rPr lang="en-US" sz="3200" dirty="0" smtClean="0"/>
              <a:t>Intercontinental Hotels (IHG)</a:t>
            </a:r>
          </a:p>
          <a:p>
            <a:r>
              <a:rPr lang="en-US" sz="3200" dirty="0" smtClean="0"/>
              <a:t>Wendy’s (WEN)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833" y="3794497"/>
            <a:ext cx="8619280" cy="2098286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Professor Fang Liu,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5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34002" y="770687"/>
            <a:ext cx="9601200" cy="130333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Example 1 (Expected Return and Vol)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34002" y="2379760"/>
            <a:ext cx="9601200" cy="3772455"/>
          </a:xfrm>
        </p:spPr>
        <p:txBody>
          <a:bodyPr>
            <a:noAutofit/>
          </a:bodyPr>
          <a:lstStyle/>
          <a:p>
            <a:r>
              <a:rPr lang="en-US" sz="3600" dirty="0" smtClean="0"/>
              <a:t>What are the expected returns of the two stocks?</a:t>
            </a:r>
          </a:p>
          <a:p>
            <a:pPr lvl="1"/>
            <a:r>
              <a:rPr lang="en-US" sz="3200" dirty="0" smtClean="0"/>
              <a:t>If the risk-free rate is 1%, what are their risk premiums?</a:t>
            </a:r>
          </a:p>
          <a:p>
            <a:r>
              <a:rPr lang="en-US" sz="3600" dirty="0"/>
              <a:t>What are the volatilities of the two stocks?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Professor Fang Liu,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7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34002" y="739850"/>
            <a:ext cx="9601200" cy="130333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Example 1: What Have We Learned?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34002" y="2388229"/>
            <a:ext cx="9601200" cy="3772455"/>
          </a:xfrm>
        </p:spPr>
        <p:txBody>
          <a:bodyPr>
            <a:noAutofit/>
          </a:bodyPr>
          <a:lstStyle/>
          <a:p>
            <a:r>
              <a:rPr lang="en-US" sz="3600" dirty="0" smtClean="0"/>
              <a:t>About these two stocks?</a:t>
            </a:r>
          </a:p>
          <a:p>
            <a:r>
              <a:rPr lang="en-US" sz="3600" dirty="0" smtClean="0"/>
              <a:t>About the risk-return tradeoff?</a:t>
            </a:r>
          </a:p>
          <a:p>
            <a:r>
              <a:rPr lang="en-US" sz="3600" dirty="0" smtClean="0"/>
              <a:t>Which stock would you buy?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Professor Fang Liu,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6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34002" y="682258"/>
            <a:ext cx="9601200" cy="130333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Example 2 (What If We Buy Both?)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34002" y="2185029"/>
            <a:ext cx="9601200" cy="37724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Suppose you invest half your money in IHG and half in WEN.  What will be the expected return and expected volatility on your portfolio</a:t>
            </a:r>
            <a:r>
              <a:rPr lang="en-US" sz="3600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Portfolio weights?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Portfolio expected </a:t>
            </a:r>
            <a:r>
              <a:rPr lang="en-US" sz="3600" dirty="0" smtClean="0"/>
              <a:t>return?</a:t>
            </a: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Portfolio volatility?</a:t>
            </a:r>
          </a:p>
          <a:p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Professor Fang Liu,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8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34002" y="790650"/>
            <a:ext cx="9601200" cy="130333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Example 2: Portfolio Expected Return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34002" y="2219995"/>
            <a:ext cx="9601200" cy="37724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/>
              <a:t>Two ways: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Construct portfolio return in every state </a:t>
            </a:r>
            <a:r>
              <a:rPr lang="en-US" sz="3600" dirty="0"/>
              <a:t>and </a:t>
            </a:r>
            <a:r>
              <a:rPr lang="en-US" sz="3600" dirty="0" smtClean="0"/>
              <a:t>calculate portfolio </a:t>
            </a:r>
            <a:r>
              <a:rPr lang="en-US" sz="3600" dirty="0"/>
              <a:t>expected return directly</a:t>
            </a:r>
            <a:r>
              <a:rPr lang="en-US" sz="36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Calculate expected return of each stock and take weighted average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Professor Fang Liu,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80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9205</TotalTime>
  <Words>489</Words>
  <Application>Microsoft Office PowerPoint</Application>
  <PresentationFormat>Widescreen</PresentationFormat>
  <Paragraphs>89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Intuition Check from Last Class</vt:lpstr>
      <vt:lpstr>Return, Risk, and the SML I</vt:lpstr>
      <vt:lpstr>History vs. Expectations</vt:lpstr>
      <vt:lpstr>Expected Return and Volatility</vt:lpstr>
      <vt:lpstr>Example 1 (Expected Return and Vol)</vt:lpstr>
      <vt:lpstr>Example 1 (Expected Return and Vol)</vt:lpstr>
      <vt:lpstr>Example 1: What Have We Learned?</vt:lpstr>
      <vt:lpstr>Example 2 (What If We Buy Both?)</vt:lpstr>
      <vt:lpstr>Example 2: Portfolio Expected Return</vt:lpstr>
      <vt:lpstr>Example 2: Portfolio Return Volatility</vt:lpstr>
      <vt:lpstr>Example 2: Summary</vt:lpstr>
      <vt:lpstr>Example 2: What Have We Learned?</vt:lpstr>
      <vt:lpstr>Putting It All Together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Fangfang</dc:creator>
  <cp:lastModifiedBy>Liu, Fang</cp:lastModifiedBy>
  <cp:revision>375</cp:revision>
  <dcterms:created xsi:type="dcterms:W3CDTF">2015-12-01T21:28:58Z</dcterms:created>
  <dcterms:modified xsi:type="dcterms:W3CDTF">2017-03-29T15:32:42Z</dcterms:modified>
</cp:coreProperties>
</file>