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169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Athleisure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Athleisure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Nike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lululemon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 Armour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adidas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Vuori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22% of Utah Jazz fans spent at Nike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Nike—more than any other top Athleisure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$567 per fan on lululemon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165% more likely to spend on Vuori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Nike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lululemon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 Armour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adidas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Vuori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Quiksilver for a sponsorship based on having the highest composite index of 332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Finance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Finance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47% more likely to spend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84% more purchases per fan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151% More likely to spend on Buy Now Pay Later (BNPL)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$2,285 per fan per year on Payment Wallets &amp; Money Transfers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2% more likely to spend on Payment Wallets &amp; Money Transfers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Finance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Buy Now Pay Later (BNPL)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Payment Wallets &amp; Money Transfers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Investments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Banks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Finance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Finance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Square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PayPal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Venmo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Klarna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Afterpay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81% of Utah Jazz fans spent at Square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28 purchases per year at Venmo—more than any other top Finance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$3,183 per fan on Venmo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105% more likely to spend on PayPal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PayPal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Venmo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Klarna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Afterpay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LevelUp for a sponsorship based on having the highest composite index of 182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Gambling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Gambling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288% more likely to spend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54% more purchases per fan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6.1X more likely to spend on Online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$1,917 per fan per year on Casinos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40% more likely to spend on Casinos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Gambling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Lottery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2%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Casinos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40%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Gambling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Gambling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PrizePicks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DraftKings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FanDuel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Underdog Sports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BetMGM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4% of Utah Jazz fans spent at PrizePicks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27 purchases per year at FanDuel—more than any other top Gambling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$2,272 per fan on BetMGM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79% more likely to spend on Underdog Sports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PrizePicks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DraftKings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FanDuel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Underdog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BetMGM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Hard Rock Sportsbook for a sponsorship based on having the highest composite index of 409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Travel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97% more likely to spend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55% more purchases per fan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84% More likely to spend on Airlines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$3,132 per fan per year on Cruises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16% more likely to spend on Cruises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 Agencies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Rental Cars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Cruises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Travel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Travel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 News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Southwest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American Airlines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19% of Utah Jazz fans spent at Hudson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7 purchases per year at Delta—more than any other top Travel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$2,118 per fan on Delta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186% more likely to spend on Delta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 News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Southwest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American 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Tripadvisor for a sponsorship based on having the highest composite index of 216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Auto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Auto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55% more likely to spend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33% more purchases per fan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127% More likely to spend on Car Washes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$1,515 per fan per year on Car Dealers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98% more likely to spend on Car Washes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Washes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Dealers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Service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10%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Auto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Auto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AutoZone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O'Reilly Auto Parts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Jiffy Lube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Quick Quack Car Wash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Mister Car Wash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16% of Utah Jazz fans spent at AutoZone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8 purchases per year at Quick Quack Car Wash—more than any other top Auto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$279 per fan on O'Reilly Auto Parts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1134% more likely to spend on Quick Quack Car Wash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AutoZone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O'Reilly 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Jiffy Lube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Quick Quack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Mister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Quick Quack Car Wash for a sponsorship based on having the highest composite index of 527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Colleges &amp; Universities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Colleges &amp; Universities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270% more likely to spend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41% more purchases per fan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Sports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$222 per fan per year on Sports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111% more likely to spend on Bookstores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Colleges &amp; Universities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270%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Bookstores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Colleges &amp; Universities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Colleges &amp; Universities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Athletics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Bookstore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Athletics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Bookstore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UCLA Athletics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12% of Utah Jazz fans spent at BYU Athletics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6 purchases per year at BYU Athletics—more than any other top Colleges &amp; Universities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$231 per fan on BYU Athletics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25324% more likely to spend on Utah Athletics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3% Less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UCLA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Athletics for a sponsorship based on having the highest composite index of 6436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Ticketing Platforms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Ticketing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293% more likely to spend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62% more purchases per fan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6.2X more likely to spend on Secondary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$737 per fan per year on Secondary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Ticketing Platforms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293%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Secondary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45%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Primary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Ticketing Platforms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Ticketing Platforms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Ticketmaster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GoFan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AXS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SeatGeek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StubHub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23% of Utah Jazz fans spent at Ticketmaster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GoFan—more than any other top Ticketing Platforms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$739 per fan on Ticketmaster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136% more likely to spend on GoFan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Ticketmaster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GoFan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46%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AXS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SeatGeek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StubHub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TickPick for a sponsorship based on having the highest composite index of 336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predominantly younger (79% Millennials/Gen X), with a significantly higher household income (76% earning $100K+), are mostly male (54%), and largely working professionals (64%), compared to both the Utah general population and NBA average fans."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4114800" cy="2286000"/>
          </a:xfrm>
          <a:prstGeom prst="rect">
            <a:avLst/>
          </a:prstGeom>
        </p:spPr>
      </p:pic>
      <p:pic>
        <p:nvPicPr>
          <p:cNvPr id="10" name="Picture 9" descr="gender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0"/>
            <a:ext cx="4114800" cy="2286000"/>
          </a:xfrm>
          <a:prstGeom prst="rect">
            <a:avLst/>
          </a:prstGeom>
        </p:spPr>
      </p:pic>
      <p:pic>
        <p:nvPicPr>
          <p:cNvPr id="11" name="Picture 10" descr="ethnicity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57600"/>
            <a:ext cx="4572000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7520" y="530352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solidFill>
                  <a:srgbClr val="000000"/>
                </a:solidFill>
                <a:latin typeface="Red Hat Display"/>
              </a:defRPr>
            </a:pPr>
            <a:r>
              <a:t>KEY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Utah Jazz Fans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NBA Fans Total (excluding Jazz fans)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 (continued)</a:t>
            </a:r>
          </a:p>
        </p:txBody>
      </p:sp>
      <p:pic>
        <p:nvPicPr>
          <p:cNvPr id="5" name="Picture 4" descr="income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601200" cy="2560320"/>
          </a:xfrm>
          <a:prstGeom prst="rect">
            <a:avLst/>
          </a:prstGeom>
        </p:spPr>
      </p:pic>
      <p:pic>
        <p:nvPicPr>
          <p:cNvPr id="6" name="Picture 5" descr="occupation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40480"/>
            <a:ext cx="4572000" cy="2560320"/>
          </a:xfrm>
          <a:prstGeom prst="rect">
            <a:avLst/>
          </a:prstGeom>
        </p:spPr>
      </p:pic>
      <p:pic>
        <p:nvPicPr>
          <p:cNvPr id="7" name="Picture 6" descr="children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40480"/>
            <a:ext cx="45720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91440"/>
            <a:ext cx="60652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Behaviors: How Are Utah Jazz Fans Unique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40"/>
            <a:ext cx="4114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Community Fan Purchases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7920" y="10058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Ten Utah Jazz Fan Communities</a:t>
            </a:r>
          </a:p>
        </p:txBody>
      </p:sp>
      <p:pic>
        <p:nvPicPr>
          <p:cNvPr id="7" name="Picture 6" descr="temp_fan_whe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4114800" cy="4114800"/>
          </a:xfrm>
          <a:prstGeom prst="rect">
            <a:avLst/>
          </a:prstGeom>
        </p:spPr>
      </p:pic>
      <p:pic>
        <p:nvPicPr>
          <p:cNvPr id="8" name="Picture 7" descr="temp_community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45920"/>
            <a:ext cx="5486400" cy="3303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600" b="1">
                <a:latin typeface="Red Hat Display"/>
              </a:defRPr>
            </a:pPr>
            <a:r>
              <a:t>Jazz fans are values-driven live entertainment seekers who are sports fans and a good movie!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303520"/>
            <a:ext cx="54864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000">
                <a:latin typeface="Red Hat Display"/>
              </a:defRPr>
            </a:pPr>
            <a:r>
              <a:t>The top ten fan communities are ranked according to a composite index score of likelihood to purchase, likelihood to make more purchases per fan versus the local general population, and likelihood to spend more per fan.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60175" y="91440"/>
            <a:ext cx="6400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Red Hat Display"/>
              </a:defRPr>
            </a:pPr>
            <a:r>
              <a:t>Jazz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Restaurant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Restaurants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22% more likely to spend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152% more purchases per fan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Fine Dining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$2,536 per fan per year on QSR &amp; Fast Casual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1% more likely to spend on QSR &amp; Fast Casual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Restaurants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Fine Dining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328%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QSR &amp; Fast 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76%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 Delivery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Restaurants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Restaurants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McDonald's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Chick-fil-A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Wendy's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Taco Bell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Panda Express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92% of Utah Jazz fans spent at McDonald's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48 purchases per year at McDonald's—more than any other top Restaurants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$546 per fan on McDonald's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158% more likely to spend on Panda Express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McDonald's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Chick-fil-A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Wendy's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Taco Bell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Panda Express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Little Caesars for a sponsorship based on having the highest composite index of 188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Athleisure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Athleisure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187% more likely to spend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50% more purchases per fan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193% More likely to spend on Sneakers Plus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$546 per fan per year on Activewear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11% more likely to spend on Activewear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Athleisure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Sneakers Plus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Activewear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