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x="1219169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81AA5-545A-B34C-92F0-8E176A4C0101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5A290-530B-7747-9D2C-CDF0FB148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930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793237a9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793237a9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08ba3f109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308ba3f109_0_2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0AEB8-03F4-BDC2-0694-E0F39DD3D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DA41FD-B152-CC49-D464-FF4C824C6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9F3E6-B3BE-4FE2-68E5-10D481CA3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995B7-564A-60AF-A2E8-614669D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73192-11D6-8A21-0DB4-FBAC4AF4F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2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112C-6EF7-EE6C-3ABF-F4014F35F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A69B0-71D8-6F55-BFBA-5E4F359C4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56E60-C78B-A650-068A-9F4D6188A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57EC6-2C8F-FD8A-60AD-336067CC4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7D931-188B-45D4-92D2-30FFC46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277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038930-2C92-740C-0AFE-5969067AB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779F-D94B-5BC7-A27E-E9EFCFDE7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7B4-FCA7-65CC-DECD-E68B960C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26A32-FC94-D6F7-1998-8B06BFB1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76A4-E7E1-BBA2-D416-36E220183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07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ement Slide" userDrawn="1">
  <p:cSld name="Statement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2938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ft Title/Body + Right Supporting Image" userDrawn="1">
  <p:cSld name="Left Title/Body + Right Supporting Imag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8" y="6531803"/>
            <a:ext cx="1665967" cy="2269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98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1EC-35BE-6AA0-99AD-8EE129716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FE455-6359-14A3-9F6C-51C2BC367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8E55B-F1A3-F79C-2DE8-876C8A49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3C506-7059-3777-46AA-F1133A63B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BACCB-3F49-37AB-783D-977FB4643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58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430A1-56DF-2B50-53C3-86F33528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B635D-53FC-C201-2059-F0039513F5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4E21A-5DC9-4AF6-5035-65D58B92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3C84-6778-B7BE-5358-BA839D046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F54FB-6ED1-FF88-AF23-594F5096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2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1260-3997-8693-50D9-B92E40C2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4DE2B-401E-3939-5788-9607040F9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BCCEE-C3CD-4D0D-0E27-071A33BCB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2FD0BF-E0C8-85CF-2FD8-09D8B9C1A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D7EA2-54AE-6589-D2A5-F9CF7E94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DD09D-C5CB-2B48-455D-45611CAD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4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B6AD-D189-C70D-BCB6-9A343126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72F2-E76E-4B8B-47DA-5F64F531C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99F26-8ED7-DD7E-13EB-E6B7B48D1C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7687E-4DF0-9C93-E226-C346A833D7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E1B790-AD91-7E33-406D-4E7EC23337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96B4D-B5DF-A9CB-CC48-9696CB0DC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157E-3235-717B-0B4B-ED7C8DFFC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85405-D0A0-C32B-A06F-522F55EE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205C-09C8-C34D-B64C-13D4EE56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039E8F-6AAD-32D2-1CFA-8221C770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6744C9-1529-3672-02A1-544319B6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1E85A-0DA0-80FC-B33F-F3CB7D530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84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D796DB-E621-858E-E23C-9A0668C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2C0F7-7B1D-C098-A191-0B1976B8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90232-771D-0B88-2A3A-FC9CD3A4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45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C3BA-D8E1-63FD-0623-7D4731A3A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DAC64-ED11-E779-C3CD-A37D799C9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AA2D5-1491-A331-D95F-248F213B2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6588-BDC1-0301-F53E-BDDD5FB5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1FA4B-460D-CC10-C7B8-E8E33A67D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9558-345E-0D6F-06ED-92F0F48EE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98988-506A-C699-C5F6-15E939806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59F0CC-95F6-365E-C92D-A1FBA93171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54852-7DCB-EF91-53B4-5B4ACF36C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BC63B-1A8E-89E0-78BF-991CB84D4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565FB-6D53-BEBF-128E-3309E5195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214A9-5A94-356E-4AF4-EEC86C9A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3565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218E1B-46AD-8922-7DB9-914E13F7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4BD8E-5266-EF68-3AD0-58581296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B76B2-68A1-0669-7946-1A027300C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F15043-91C0-B948-9306-70C64EA31C4A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0F0AB-5652-9DFD-6411-05EFBBAA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9AE4F-742C-78AA-3B46-F91C268B4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DE687-3AD7-5741-8041-7F1F69773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2.png"/><Relationship Id="rId3" Type="http://schemas.openxmlformats.org/officeDocument/2006/relationships/image" Target="../media/image28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image" Target="../media/image4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9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Athleisure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Athleisure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Nike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097280"/>
            <a:ext cx="1097280" cy="10972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lululemon</a:t>
            </a:r>
          </a:p>
        </p:txBody>
      </p:sp>
      <p:sp>
        <p:nvSpPr>
          <p:cNvPr id="10" name="Oval 9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Under Armour</a:t>
            </a:r>
          </a:p>
        </p:txBody>
      </p:sp>
      <p:sp>
        <p:nvSpPr>
          <p:cNvPr id="13" name="Oval 12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adidas</a:t>
            </a:r>
          </a:p>
        </p:txBody>
      </p:sp>
      <p:sp>
        <p:nvSpPr>
          <p:cNvPr id="16" name="Oval 15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Vuori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22% of Utah Jazz fans spent at Nike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Nike—more than any other top Athleisure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$567 per fan on lululemon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165% more likely to spend on Vuori than NBA Fans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Nike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lululemon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Under Armour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adidas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Vuori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Quiksilver for a sponsorship based on having the highest composite index of 332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Finance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Finance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47% more likely to spend on Finance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84% more purchases per fan on Finance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151% More likely to spend on Buy Now Pay Later (BNPL)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$2,285 per fan per year on Payment Wallets &amp; Money Transfers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2% more likely to spend on Payment Wallets &amp; Money Transfers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Finance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89%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Buy Now Pay Later (BNPL)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Payment Wallets &amp; Money Transfers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88%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78%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Investments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Banks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0% Less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Finance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Finance Brands for Utah Jazz Fans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Square</a:t>
            </a:r>
          </a:p>
        </p:txBody>
      </p:sp>
      <p:sp>
        <p:nvSpPr>
          <p:cNvPr id="7" name="Oval 6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PayPal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1097280"/>
            <a:ext cx="1097280" cy="109728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Venmo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1097280"/>
            <a:ext cx="1097280" cy="10972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Klarna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40" y="1097280"/>
            <a:ext cx="1097280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Afterpay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81% of Utah Jazz fans spent at Square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28 purchases per year at Venmo—more than any other top Finance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$3,183 per fan on Venmo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105% more likely to spend on PayPal than NBA Fans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81%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PayPal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0% Less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Venmo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Klarna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20%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Afterpay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LevelUp for a sponsorship based on having the highest composite index of 182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Gambling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Gambling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288% more likely to spend on Gambling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54% more purchases per fan on Gambling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6.1X more likely to spend on Online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$1,917 per fan per year on Casinos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40% more likely to spend on Casinos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Gambling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288%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Online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Lottery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2% Less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Casinos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40% Less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Gambling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Gambling Brands for Utah Jazz Fans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PrizePicks</a:t>
            </a:r>
          </a:p>
        </p:txBody>
      </p:sp>
      <p:sp>
        <p:nvSpPr>
          <p:cNvPr id="7" name="Oval 6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DraftKings</a:t>
            </a:r>
          </a:p>
        </p:txBody>
      </p:sp>
      <p:sp>
        <p:nvSpPr>
          <p:cNvPr id="10" name="Oval 9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FanDuel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1097280"/>
            <a:ext cx="1097280" cy="10972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Underdog Sports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5440" y="1097280"/>
            <a:ext cx="1097280" cy="109728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BetMGM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4% of Utah Jazz fans spent at PrizePicks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27 purchases per year at FanDuel—more than any other top Gambling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$2,272 per fan on BetMGM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79% more likely to spend on Underdog Sports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PrizePicks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DraftKings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FanDuel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Underdog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26%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BetMGM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577%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Hard Rock Sportsbook for a sponsorship based on having the highest composite index of 409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Travel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Travel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97% more likely to spend on Travel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55% more purchases per fan on Travel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84% More likely to spend on Airlines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$3,132 per fan per year on Cruises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16% more likely to spend on Cruises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Travel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53%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Airlines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32%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Travel Agencies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31%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Rental Cars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Cruises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Travel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Travel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Hudson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Hudson News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1097280"/>
            <a:ext cx="1097280" cy="109728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Southwest</a:t>
            </a:r>
          </a:p>
        </p:txBody>
      </p:sp>
      <p:sp>
        <p:nvSpPr>
          <p:cNvPr id="16" name="Oval 15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American Airlines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19% of Utah Jazz fans spent at Hudson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7 purchases per year at Delta—more than any other top Travel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$2,118 per fan on Delta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186% more likely to spend on Delta than NBA Fans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Hudson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Hudson News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275%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Southwest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47%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American Airlines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Tripadvisor for a sponsorship based on having the highest composite index of 216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Auto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Auto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55% more likely to spend on Auto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33% more purchases per fan on Auto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127% More likely to spend on Car Washes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$1,515 per fan per year on Car Dealers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98% more likely to spend on Car Washes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63%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Car Washes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Car Dealers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17%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 Service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10% Less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Auto Parts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Auto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Auto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AutoZone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O'Reilly Auto Parts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1097280"/>
            <a:ext cx="1097280" cy="10972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Jiffy Lube</a:t>
            </a:r>
          </a:p>
        </p:txBody>
      </p:sp>
      <p:sp>
        <p:nvSpPr>
          <p:cNvPr id="13" name="Oval 12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Quick Quack Car Wash</a:t>
            </a:r>
          </a:p>
        </p:txBody>
      </p:sp>
      <p:sp>
        <p:nvSpPr>
          <p:cNvPr id="16" name="Oval 15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Mister Car Wash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16% of Utah Jazz fans spent at AutoZone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8 purchases per year at Quick Quack Car Wash—more than any other top Auto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$279 per fan on O'Reilly Auto Parts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1134% more likely to spend on Quick Quack Car Wash than NBA Fans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AutoZone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O'Reilly Auto Parts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Jiffy Lube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Quick Quack Car Wash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Mister Car Wash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126%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Quick Quack Car Wash for a sponsorship based on having the highest composite index of 527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Professional Sports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Professional 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798% more likely to spend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110% more purchases per fan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12.2X more likely to spend on Arenas &amp; Stadiums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$764 per fan per year on Misc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12% more likely to spend on Arenas &amp; Stadiums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Professional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Arenas &amp; Stadiums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1116%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Teams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1080%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Misc Events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Merchandise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Professional Sports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Professional Sports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 Center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Mammoth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Salt Lake Bees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The Ballpark at America First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100% of Utah Jazz fans spent at Delta Center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Salt Lake Bees—more than any other top Professional Sports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$99 per fan on Salt Lake Bees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345622% more likely to spend on Delta Center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 Center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8942%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Mammoth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79566%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Salt Lake Bees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The Ballpark at America First 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Mammoth for a sponsorship based on having the highest composite index of 159150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Colleges &amp; Universities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Colleges &amp; Universities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270% more likely to spend on Colleges &amp; Universities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41% more purchases per fan on Colleges &amp; Universities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4.3X more likely to spend on Sports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$222 per fan per year on Sports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111% more likely to spend on Bookstores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Colleges &amp; Universities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270%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41%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56%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Bookstores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211%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Colleges &amp; Universities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Colleges &amp; Universities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BYU Athletics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BYU Bookstore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Athletics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Bookstore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UCLA Athletics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12% of Utah Jazz fans spent at BYU Athletics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6 purchases per year at BYU Athletics—more than any other top Colleges &amp; Universities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$231 per fan on BYU Athletics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25324% more likely to spend on Utah Athletics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BYU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58%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BYU Bookstore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350%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41%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Bookstore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FF0000"/>
                          </a:solidFill>
                          <a:latin typeface="Red Hat Display"/>
                        </a:defRPr>
                      </a:pPr>
                      <a:r>
                        <a:t>3% Less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UCLA Athletics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Athletics for a sponsorship based on having the highest composite index of 6436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Professional Sports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Professional Sports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798% more likely to spend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110% more purchases per fan on Professional Sports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12.2X more likely to spend on Arenas &amp; Stadiums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$764 per fan per year on Misc Events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12% more likely to spend on Arenas &amp; Stadiums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Professional Sports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798%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Arenas &amp; Stadiums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1116%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Teams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1080%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Misc Events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637%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10%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Merchandise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13%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Professional Sports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Professional Sports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Delta Center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Utah Mammoth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Salt Lake Bees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The Ballpark at America First Square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100% of Utah Jazz fans spent at Delta Center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Salt Lake Bees—more than any other top Professional Sports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$99 per fan on Salt Lake Bees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345622% more likely to spend on Delta Center than NBA Fans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333695" y="2743200"/>
          <a:ext cx="6400800" cy="160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Delta Center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100%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8942%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Utah Mammoth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79566%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65%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Salt Lake Bees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48% More</a:t>
                      </a:r>
                    </a:p>
                  </a:txBody>
                  <a:tcPr anchor="ctr"/>
                </a:tc>
              </a:tr>
              <a:tr h="32004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The Ballpark at America First Square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14%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446%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Utah Mammoth for a sponsorship based on having the highest composite index of 159150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Ticketing Platforms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Ticketing Platforms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293% more likely to spend on Ticketing Platforms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62% more purchases per fan on Ticketing Platforms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6.2X more likely to spend on Secondary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$737 per fan per year on Secondary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Ticketing Platforms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50%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293%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Secondary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518%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45%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Primary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289%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Ticketing Platforms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Ticketing Platforms Brands for Utah Jazz Fans</a:t>
            </a:r>
          </a:p>
        </p:txBody>
      </p:sp>
      <p:sp>
        <p:nvSpPr>
          <p:cNvPr id="5" name="Oval 4"/>
          <p:cNvSpPr/>
          <p:nvPr/>
        </p:nvSpPr>
        <p:spPr>
          <a:xfrm>
            <a:off x="45720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" y="1143000"/>
            <a:ext cx="1005840" cy="10058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Ticketmaster</a:t>
            </a:r>
          </a:p>
        </p:txBody>
      </p:sp>
      <p:sp>
        <p:nvSpPr>
          <p:cNvPr id="8" name="Oval 7"/>
          <p:cNvSpPr/>
          <p:nvPr/>
        </p:nvSpPr>
        <p:spPr>
          <a:xfrm>
            <a:off x="265176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480" y="1143000"/>
            <a:ext cx="1005840" cy="100584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GoFan</a:t>
            </a:r>
          </a:p>
        </p:txBody>
      </p:sp>
      <p:sp>
        <p:nvSpPr>
          <p:cNvPr id="11" name="Oval 10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AXS</a:t>
            </a:r>
          </a:p>
        </p:txBody>
      </p:sp>
      <p:sp>
        <p:nvSpPr>
          <p:cNvPr id="14" name="Oval 13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SeatGeek</a:t>
            </a:r>
          </a:p>
        </p:txBody>
      </p:sp>
      <p:sp>
        <p:nvSpPr>
          <p:cNvPr id="17" name="Oval 16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StubHub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23% of Utah Jazz fans spent at Ticketmaster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 purchases per year at GoFan—more than any other top Ticketing Platforms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$739 per fan on Ticketmaster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136% more likely to spend on GoFan than NBA Fans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Ticketmaster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23%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313%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GoFan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189%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46%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AXS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SeatGeek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542%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16%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StubHub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420%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TickPick for a sponsorship based on having the highest composite index of 336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5779008" y="658368"/>
            <a:ext cx="1243584" cy="1243584"/>
          </a:xfrm>
          <a:prstGeom prst="ellipse">
            <a:avLst/>
          </a:prstGeom>
          <a:solidFill>
            <a:srgbClr val="0027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5852160" y="731520"/>
            <a:ext cx="1097280" cy="109728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852160" y="731520"/>
            <a:ext cx="1097280" cy="109728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3600" b="1">
                <a:solidFill>
                  <a:srgbClr val="002244"/>
                </a:solidFill>
                <a:latin typeface="Red Hat Display"/>
              </a:defRPr>
            </a:pPr>
            <a:r>
              <a:t>UJ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71600" y="2560320"/>
            <a:ext cx="9448495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14800"/>
            <a:ext cx="8534095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FFFFFF"/>
                </a:solidFill>
                <a:latin typeface="Red Hat Display"/>
              </a:defRPr>
            </a:pPr>
            <a:r>
              <a:t>Sponsorship Insights Report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621792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FFFFFF"/>
                </a:solidFill>
                <a:latin typeface="Red Hat Display"/>
              </a:defRPr>
            </a:pPr>
            <a:r>
              <a:t>July 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</a:t>
            </a:r>
          </a:p>
        </p:txBody>
      </p:sp>
      <p:sp>
        <p:nvSpPr>
          <p:cNvPr id="5" name="Oval 4"/>
          <p:cNvSpPr/>
          <p:nvPr/>
        </p:nvSpPr>
        <p:spPr>
          <a:xfrm>
            <a:off x="411480" y="1325880"/>
            <a:ext cx="1737360" cy="173736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457200" y="1371600"/>
            <a:ext cx="1645920" cy="1645920"/>
          </a:xfrm>
          <a:prstGeom prst="ellipse">
            <a:avLst/>
          </a:prstGeom>
          <a:solidFill>
            <a:srgbClr val="1D42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57200" y="1920240"/>
            <a:ext cx="16459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  <a:latin typeface="Red Hat Display"/>
              </a:defRPr>
            </a:pPr>
            <a:r>
              <a:t>Jazz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3474720"/>
            <a:ext cx="3657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400" b="1">
                <a:latin typeface="Red Hat Display"/>
              </a:defRPr>
            </a:pPr>
            <a:r>
              <a:t>"Utah Jazz fans are significantly younger with 79% being Millennials/Gen X, have a higher household income with 76% earning $100K+, are predominantly male at 54%, and are mostly working professionals at 64%, compared to the Utah general population which has 0% in these categories, and they also slightly exceed the NBA average fan percentages."</a:t>
            </a:r>
          </a:p>
        </p:txBody>
      </p:sp>
      <p:pic>
        <p:nvPicPr>
          <p:cNvPr id="9" name="Picture 8" descr="generation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4114800" cy="2286000"/>
          </a:xfrm>
          <a:prstGeom prst="rect">
            <a:avLst/>
          </a:prstGeom>
        </p:spPr>
      </p:pic>
      <p:pic>
        <p:nvPicPr>
          <p:cNvPr id="10" name="Picture 9" descr="gender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914400"/>
            <a:ext cx="4114800" cy="2286000"/>
          </a:xfrm>
          <a:prstGeom prst="rect">
            <a:avLst/>
          </a:prstGeom>
        </p:spPr>
      </p:pic>
      <p:pic>
        <p:nvPicPr>
          <p:cNvPr id="11" name="Picture 10" descr="ethnicity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657600"/>
            <a:ext cx="4572000" cy="2286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017520" y="5303520"/>
            <a:ext cx="4114800" cy="1097280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tIns="91440"/>
          <a:lstStyle/>
          <a:p>
            <a:pPr algn="ctr"/>
          </a:p>
          <a:p>
            <a:pPr>
              <a:defRPr sz="1200" b="1">
                <a:solidFill>
                  <a:srgbClr val="000000"/>
                </a:solidFill>
                <a:latin typeface="Red Hat Display"/>
              </a:defRPr>
            </a:pPr>
            <a:r>
              <a:t>KEY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Utah Jazz Fans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Jazz Gen Pop (state level, excluding Jazz Fans)</a:t>
            </a:r>
          </a:p>
          <a:p>
            <a:pPr>
              <a:defRPr sz="1000">
                <a:solidFill>
                  <a:srgbClr val="000000"/>
                </a:solidFill>
                <a:latin typeface="Red Hat Display"/>
              </a:defRPr>
            </a:pPr>
            <a:r>
              <a:t>- NBA Fans Total (excluding Jazz fans)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91440"/>
            <a:ext cx="65224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Demographics: How Are Utah Jazz Fans Unique (continued)</a:t>
            </a:r>
          </a:p>
        </p:txBody>
      </p:sp>
      <p:pic>
        <p:nvPicPr>
          <p:cNvPr id="5" name="Picture 4" descr="income_chart_hi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914400"/>
            <a:ext cx="9601200" cy="2560320"/>
          </a:xfrm>
          <a:prstGeom prst="rect">
            <a:avLst/>
          </a:prstGeom>
        </p:spPr>
      </p:pic>
      <p:pic>
        <p:nvPicPr>
          <p:cNvPr id="6" name="Picture 5" descr="occupation_chart_h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840480"/>
            <a:ext cx="4572000" cy="2560320"/>
          </a:xfrm>
          <a:prstGeom prst="rect">
            <a:avLst/>
          </a:prstGeom>
        </p:spPr>
      </p:pic>
      <p:pic>
        <p:nvPicPr>
          <p:cNvPr id="7" name="Picture 6" descr="children_chart_hire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3840480"/>
            <a:ext cx="457200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457200"/>
          </a:xfrm>
          <a:prstGeom prst="rect">
            <a:avLst/>
          </a:prstGeom>
          <a:solidFill>
            <a:srgbClr val="F0F0F0"/>
          </a:solidFill>
          <a:ln w="635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" y="9144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91440"/>
            <a:ext cx="606521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latin typeface="Red Hat Display"/>
              </a:defRPr>
            </a:pPr>
            <a:r>
              <a:t>Fan Behaviors: How Are Utah Jazz Fans Unique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005840"/>
            <a:ext cx="4114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latin typeface="Red Hat Display"/>
              </a:defRPr>
            </a:pPr>
            <a:r>
              <a:t>Top Community Fan Purchases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217920" y="1005840"/>
            <a:ext cx="5029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latin typeface="Red Hat Display"/>
              </a:defRPr>
            </a:pPr>
            <a:r>
              <a:t>Top Ten Utah Jazz Fan Communities</a:t>
            </a:r>
          </a:p>
        </p:txBody>
      </p:sp>
      <p:pic>
        <p:nvPicPr>
          <p:cNvPr id="7" name="Picture 6" descr="temp_fan_whe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5920"/>
            <a:ext cx="4114800" cy="4114800"/>
          </a:xfrm>
          <a:prstGeom prst="rect">
            <a:avLst/>
          </a:prstGeom>
        </p:spPr>
      </p:pic>
      <p:pic>
        <p:nvPicPr>
          <p:cNvPr id="8" name="Picture 7" descr="temp_community_char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645920"/>
            <a:ext cx="5486400" cy="330369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576072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1600" b="1">
                <a:latin typeface="Red Hat Display"/>
              </a:defRPr>
            </a:pPr>
            <a:r>
              <a:t>Jazz fans are values-driven live entertainment seekers who are sports fans and a good movie!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43600" y="5303520"/>
            <a:ext cx="54864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defRPr sz="1000">
                <a:latin typeface="Red Hat Display"/>
              </a:defRPr>
            </a:pPr>
            <a:r>
              <a:t>The top ten fan communities are ranked according to a composite index score of likelihood to purchase, likelihood to make more purchases per fan versus the local general population, and likelihood to spend more per fan.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60175" y="91440"/>
            <a:ext cx="64008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latin typeface="Red Hat Display"/>
              </a:defRPr>
            </a:pPr>
            <a:r>
              <a:t>Jazz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Restaurant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Restaurants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22% more likely to spend on Restaurants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152% more purchases per fan on Restaurants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more than 4.3X more likely to spend on Fine Dining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$2,536 per fan per year on QSR &amp; Fast Casual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1% more likely to spend on QSR &amp; Fast Casual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Restaurants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22%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152%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Fine Dining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328%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37%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QSR &amp; Fast Casual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99%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145%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Casual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76%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82%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68% more</a:t>
                      </a:r>
                    </a:p>
                  </a:txBody>
                  <a:tcPr anchor="ctr"/>
                </a:tc>
              </a:tr>
              <a:tr h="27432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Online Delivery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45%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134%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Sponsor Spending Analysis: Restaurants Brands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Top Restaurants Brands for Utah Jazz Fans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288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McDonald's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1760" y="1097280"/>
            <a:ext cx="1097280" cy="1097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744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Chick-fil-A</a:t>
            </a:r>
          </a:p>
        </p:txBody>
      </p:sp>
      <p:sp>
        <p:nvSpPr>
          <p:cNvPr id="9" name="Oval 8"/>
          <p:cNvSpPr/>
          <p:nvPr/>
        </p:nvSpPr>
        <p:spPr>
          <a:xfrm>
            <a:off x="484632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040" y="1143000"/>
            <a:ext cx="1005840" cy="10058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7200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Wendy's</a:t>
            </a:r>
          </a:p>
        </p:txBody>
      </p:sp>
      <p:sp>
        <p:nvSpPr>
          <p:cNvPr id="12" name="Oval 11"/>
          <p:cNvSpPr/>
          <p:nvPr/>
        </p:nvSpPr>
        <p:spPr>
          <a:xfrm>
            <a:off x="704088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143000"/>
            <a:ext cx="1005840" cy="10058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76656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Taco Bell</a:t>
            </a:r>
          </a:p>
        </p:txBody>
      </p:sp>
      <p:sp>
        <p:nvSpPr>
          <p:cNvPr id="15" name="Oval 14"/>
          <p:cNvSpPr/>
          <p:nvPr/>
        </p:nvSpPr>
        <p:spPr>
          <a:xfrm>
            <a:off x="9235440" y="1097280"/>
            <a:ext cx="1097280" cy="1097280"/>
          </a:xfrm>
          <a:prstGeom prst="ellipse">
            <a:avLst/>
          </a:prstGeom>
          <a:solidFill>
            <a:srgbClr val="FFFFFF"/>
          </a:solidFill>
          <a:ln w="12700"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1160" y="1143000"/>
            <a:ext cx="1005840" cy="1005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961120" y="2286000"/>
            <a:ext cx="16459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646464"/>
                </a:solidFill>
                <a:latin typeface="Red Hat Display"/>
              </a:defRPr>
            </a:pPr>
            <a:r>
              <a:t>Panda Express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25603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Insights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2926080"/>
            <a:ext cx="41148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92% of Utah Jazz fans spent at McDonald's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Jazz fans make an average of 48 purchases per year at McDonald's—more than any other top Restaurants brand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spent an average of $546 per fan on McDonald's per year</a:t>
            </a:r>
          </a:p>
          <a:p>
            <a:pPr>
              <a:lnSpc>
                <a:spcPct val="100000"/>
              </a:lnSpc>
              <a:defRPr sz="1000">
                <a:latin typeface="Red Hat Display"/>
              </a:defRPr>
            </a:pPr>
            <a:r>
              <a:t>• Utah Jazz fans are 158% more likely to spend on Panda Express than NBA Fans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333695" y="2743200"/>
          <a:ext cx="6400800" cy="192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</a:tblGrid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Rank (by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Brand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Percent of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Who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How likely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spend vs.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Per Fan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(vs. Local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800" b="1">
                          <a:latin typeface="Red Hat Display"/>
                        </a:defRPr>
                      </a:pPr>
                      <a:r>
                        <a:t>Gen Pop)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1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McDonald's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92%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2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Chick-fil-A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78%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93%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3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Wendy's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77%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55%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49% More</a:t>
                      </a:r>
                    </a:p>
                  </a:txBody>
                  <a:tcPr anchor="ctr"/>
                </a:tc>
              </a:tr>
              <a:tr h="32003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4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Taco Bell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68%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77%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60% More</a:t>
                      </a:r>
                    </a:p>
                  </a:txBody>
                  <a:tcPr anchor="ctr"/>
                </a:tc>
              </a:tr>
              <a:tr h="320044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Panda Express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latin typeface="Red Hat Display"/>
                        </a:defRPr>
                      </a:pPr>
                      <a:r>
                        <a:t>56%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64%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8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33%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57200" y="45720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Top Brand Target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" y="4937760"/>
            <a:ext cx="41148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Utah Jazz should target Little Caesars for a sponsorship based on having the highest composite index of 188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The composite index indicates a brand with significant likelihood for more fans to be spending more frequently, and at a higher spend per fan vs. other brands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Red Hat Display"/>
              </a:defRPr>
            </a:pPr>
            <a:r>
              <a:t>Utah Jazz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90895" y="45720"/>
            <a:ext cx="62179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latin typeface="Red Hat Display"/>
              </a:defRPr>
            </a:pPr>
            <a:r>
              <a:t>Athleisure Sponsor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548640"/>
            <a:ext cx="1127729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55555"/>
                </a:solidFill>
                <a:latin typeface="Red Hat Display"/>
              </a:defRPr>
            </a:pPr>
            <a:r>
              <a:t>Category Analysis: Athleisure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Category Insights: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737360"/>
            <a:ext cx="41148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187% more likely to spend on Athleisure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make an average of 50% more purchases per fan on Athleisure than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are 193% More likely to spend on Sneakers Plus vs. the local gen pop</a:t>
            </a:r>
          </a:p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Jazz fans spend an average of $546 per fan per year on Activewear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4754880"/>
            <a:ext cx="3657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Red Hat Display"/>
              </a:defRPr>
            </a:pPr>
            <a:r>
              <a:t>Jazz Fans vs. NBA Fans: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5120640"/>
            <a:ext cx="4114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defRPr sz="1100">
                <a:latin typeface="Red Hat Display"/>
              </a:defRPr>
            </a:pPr>
            <a:r>
              <a:t>• Utah Jazz fans are 11% more likely to spend on Activewear when compared to the NBA average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303520" y="1371600"/>
          <a:ext cx="6217920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1463040"/>
                <a:gridCol w="1828800"/>
                <a:gridCol w="1737360"/>
              </a:tblGrid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365760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Athleisure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41%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187% More likely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50%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303520" y="2468880"/>
          <a:ext cx="6217920" cy="822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371600"/>
                <a:gridCol w="1737360"/>
                <a:gridCol w="1645920"/>
              </a:tblGrid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Sub-Category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Percent of Fans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Who Spend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likely fans are to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spend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How many more purchases</a:t>
                      </a:r>
                    </a:p>
                    <a:p>
                      <a:pPr algn="ctr">
                        <a:lnSpc>
                          <a:spcPct val="100000"/>
                        </a:lnSpc>
                        <a:defRPr sz="1000" b="1">
                          <a:latin typeface="Red Hat Display"/>
                        </a:defRPr>
                      </a:pPr>
                      <a:r>
                        <a:t>per fan vs. local gen pop</a:t>
                      </a:r>
                    </a:p>
                  </a:txBody>
                  <a:tcPr anchor="ctr">
                    <a:solidFill>
                      <a:srgbClr val="D9D9D9"/>
                    </a:solidFill>
                  </a:tcPr>
                </a:tc>
              </a:tr>
              <a:tr h="274319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Sneakers Plus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29%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193%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52% more</a:t>
                      </a:r>
                    </a:p>
                  </a:txBody>
                  <a:tcPr anchor="ctr"/>
                </a:tc>
              </a:tr>
              <a:tr h="274321"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Activewear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latin typeface="Red Hat Display"/>
                        </a:defRPr>
                      </a:pPr>
                      <a:r>
                        <a:t>26%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236% More</a:t>
                      </a:r>
                    </a:p>
                  </a:txBody>
                  <a:tcPr anchor="ctr"/>
                </a:tc>
                <a:tc>
                  <a:txBody>
                    <a:bodyPr lIns="45720" rIns="45720" tIns="27432" bIns="27432" wrap="square"/>
                    <a:lstStyle/>
                    <a:p>
                      <a:pPr algn="ctr">
                        <a:defRPr sz="1100">
                          <a:solidFill>
                            <a:srgbClr val="00B050"/>
                          </a:solidFill>
                          <a:latin typeface="Red Hat Display"/>
                        </a:defRPr>
                      </a:pPr>
                      <a:r>
                        <a:t>24% more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Macintosh PowerPoint</Application>
  <PresentationFormat>Widescreen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Travis Fleisher</dc:creator>
  <cp:lastModifiedBy>Travis Fleisher</cp:lastModifiedBy>
  <cp:revision>2</cp:revision>
  <dcterms:created xsi:type="dcterms:W3CDTF">2025-07-01T19:53:39Z</dcterms:created>
  <dcterms:modified xsi:type="dcterms:W3CDTF">2025-07-01T20:40:43Z</dcterms:modified>
</cp:coreProperties>
</file>