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58"/>
  </p:normalViewPr>
  <p:slideViewPr>
    <p:cSldViewPr snapToGrid="0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2.xml"/><Relationship Id="rId3" Type="http://schemas.openxmlformats.org/officeDocument/2006/relationships/slide" Target="slides/slide1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781AA5-545A-B34C-92F0-8E176A4C0101}" type="datetimeFigureOut">
              <a:rPr lang="en-US" smtClean="0"/>
              <a:t>7/1/25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35A290-530B-7747-9D2C-CDF0FB148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930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2.png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0AEB8-03F4-BDC2-0694-E0F39DD3DB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DA41FD-B152-CC49-D464-FF4C824C6A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49F3E6-B3BE-4FE2-68E5-10D481CA3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15043-91C0-B948-9306-70C64EA31C4A}" type="datetimeFigureOut">
              <a:rPr lang="en-US" smtClean="0"/>
              <a:t>7/1/25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4995B7-564A-60AF-A2E8-614669DA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773192-11D6-8A21-0DB4-FBAC4AF4F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DE687-3AD7-5741-8041-7F1F69773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24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D112C-6EF7-EE6C-3ABF-F4014F35F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7A69B0-71D8-6F55-BFBA-5E4F359C46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C56E60-C78B-A650-068A-9F4D6188A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15043-91C0-B948-9306-70C64EA31C4A}" type="datetimeFigureOut">
              <a:rPr lang="en-US" smtClean="0"/>
              <a:t>7/1/25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757EC6-2C8F-FD8A-60AD-336067CC4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27D931-188B-45D4-92D2-30FFC4691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DE687-3AD7-5741-8041-7F1F69773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277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038930-2C92-740C-0AFE-5969067ABC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B9779F-D94B-5BC7-A27E-E9EFCFDE7A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C4A7B4-FCA7-65CC-DECD-E68B960C7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15043-91C0-B948-9306-70C64EA31C4A}" type="datetimeFigureOut">
              <a:rPr lang="en-US" smtClean="0"/>
              <a:t>7/1/25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126A32-FC94-D6F7-1998-8B06BFB1C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3176A4-E7E1-BBA2-D416-36E220183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DE687-3AD7-5741-8041-7F1F69773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07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tatement Slide" userDrawn="1">
  <p:cSld name="Statement Slid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698" y="6531803"/>
            <a:ext cx="1665967" cy="2269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629385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eft Title/Body + Right Supporting Image" userDrawn="1">
  <p:cSld name="Left Title/Body + Right Supporting Imag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698" y="6531803"/>
            <a:ext cx="1665967" cy="2269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2998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5D1EC-35BE-6AA0-99AD-8EE129716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CFE455-6359-14A3-9F6C-51C2BC367B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D8E55B-F1A3-F79C-2DE8-876C8A49A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15043-91C0-B948-9306-70C64EA31C4A}" type="datetimeFigureOut">
              <a:rPr lang="en-US" smtClean="0"/>
              <a:t>7/1/25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43C506-7059-3777-46AA-F1133A63B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BBACCB-3F49-37AB-783D-977FB4643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DE687-3AD7-5741-8041-7F1F69773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758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430A1-56DF-2B50-53C3-86F335284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4B635D-53FC-C201-2059-F0039513F5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84E21A-5DC9-4AF6-5035-65D58B921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15043-91C0-B948-9306-70C64EA31C4A}" type="datetimeFigureOut">
              <a:rPr lang="en-US" smtClean="0"/>
              <a:t>7/1/25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BC3C84-6778-B7BE-5358-BA839D046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4F54FB-6ED1-FF88-AF23-594F50962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DE687-3AD7-5741-8041-7F1F69773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126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61260-3997-8693-50D9-B92E40C29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A4DE2B-401E-3939-5788-9607040F9F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CBCCEE-C3CD-4D0D-0E27-071A33BCBB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2FD0BF-E0C8-85CF-2FD8-09D8B9C1A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15043-91C0-B948-9306-70C64EA31C4A}" type="datetimeFigureOut">
              <a:rPr lang="en-US" smtClean="0"/>
              <a:t>7/1/25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8D7EA2-54AE-6589-D2A5-F9CF7E94D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7DD09D-C5CB-2B48-455D-45611CAD2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DE687-3AD7-5741-8041-7F1F69773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445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DB6AD-D189-C70D-BCB6-9A3431266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0272F2-E76E-4B8B-47DA-5F64F531C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699F26-8ED7-DD7E-13EB-E6B7B48D1C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E7687E-4DF0-9C93-E226-C346A833D7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E1B790-AD91-7E33-406D-4E7EC23337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A96B4D-B5DF-A9CB-CC48-9696CB0DC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15043-91C0-B948-9306-70C64EA31C4A}" type="datetimeFigureOut">
              <a:rPr lang="en-US" smtClean="0"/>
              <a:t>7/1/25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4C157E-3235-717B-0B4B-ED7C8DFFC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A85405-D0A0-C32B-A06F-522F55EED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DE687-3AD7-5741-8041-7F1F69773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13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205C-09C8-C34D-B64C-13D4EE562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039E8F-6AAD-32D2-1CFA-8221C7701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15043-91C0-B948-9306-70C64EA31C4A}" type="datetimeFigureOut">
              <a:rPr lang="en-US" smtClean="0"/>
              <a:t>7/1/25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6744C9-1529-3672-02A1-544319B6D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31E85A-0DA0-80FC-B33F-F3CB7D530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DE687-3AD7-5741-8041-7F1F69773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584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D796DB-E621-858E-E23C-9A0668C49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15043-91C0-B948-9306-70C64EA31C4A}" type="datetimeFigureOut">
              <a:rPr lang="en-US" smtClean="0"/>
              <a:t>7/1/25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42C0F7-7B1D-C098-A191-0B1976B83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A90232-771D-0B88-2A3A-FC9CD3A46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DE687-3AD7-5741-8041-7F1F69773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145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7C3BA-D8E1-63FD-0623-7D4731A3A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ADAC64-ED11-E779-C3CD-A37D799C98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1AA2D5-1491-A331-D95F-248F213B20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296588-BDC1-0301-F53E-BDDD5FB5A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15043-91C0-B948-9306-70C64EA31C4A}" type="datetimeFigureOut">
              <a:rPr lang="en-US" smtClean="0"/>
              <a:t>7/1/25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41FA4B-460D-CC10-C7B8-E8E33A67D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2A9558-345E-0D6F-06ED-92F0F48EE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DE687-3AD7-5741-8041-7F1F69773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754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98988-506A-C699-C5F6-15E939806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59F0CC-95F6-365E-C92D-A1FBA93171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A54852-7DCB-EF91-53B4-5B4ACF36C7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ABC63B-1A8E-89E0-78BF-991CB84D4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15043-91C0-B948-9306-70C64EA31C4A}" type="datetimeFigureOut">
              <a:rPr lang="en-US" smtClean="0"/>
              <a:t>7/1/25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9565FB-6D53-BEBF-128E-3309E5195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5214A9-5A94-356E-4AF4-EEC86C9A5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DE687-3AD7-5741-8041-7F1F69773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356564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218E1B-46AD-8922-7DB9-914E13F78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14BD8E-5266-EF68-3AD0-5858129622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5B76B2-68A1-0669-7946-1A027300C1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CF15043-91C0-B948-9306-70C64EA31C4A}" type="datetimeFigureOut">
              <a:rPr lang="en-US" smtClean="0"/>
              <a:t>7/1/25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50F0AB-5652-9DFD-6411-05EFBBAA9B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09AE4F-742C-78AA-3B46-F91C268B43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46DE687-3AD7-5741-8041-7F1F69773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35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Oval 1"/>
          <p:cNvSpPr/>
          <p:nvPr/>
        </p:nvSpPr>
        <p:spPr>
          <a:xfrm>
            <a:off x="5779008" y="658368"/>
            <a:ext cx="1243584" cy="1243584"/>
          </a:xfrm>
          <a:prstGeom prst="ellipse">
            <a:avLst/>
          </a:prstGeom>
          <a:solidFill>
            <a:srgbClr val="00275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Oval 2"/>
          <p:cNvSpPr/>
          <p:nvPr/>
        </p:nvSpPr>
        <p:spPr>
          <a:xfrm>
            <a:off x="5852160" y="731520"/>
            <a:ext cx="1097280" cy="109728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5852160" y="731520"/>
            <a:ext cx="1097280" cy="109728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3600" b="1">
                <a:solidFill>
                  <a:srgbClr val="002244"/>
                </a:solidFill>
                <a:latin typeface="Red Hat Display"/>
              </a:defRPr>
            </a:pPr>
            <a:r>
              <a:t>UJ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71600" y="2560320"/>
            <a:ext cx="9448495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4800" b="1">
                <a:solidFill>
                  <a:srgbClr val="FFFFFF"/>
                </a:solidFill>
                <a:latin typeface="Red Hat Display"/>
              </a:defRPr>
            </a:pPr>
            <a:r>
              <a:t>Utah Jazz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28800" y="4114800"/>
            <a:ext cx="8534095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2800" b="0">
                <a:solidFill>
                  <a:srgbClr val="FFFFFF"/>
                </a:solidFill>
                <a:latin typeface="Red Hat Display"/>
              </a:defRPr>
            </a:pPr>
            <a:r>
              <a:t>Sponsorship Insights Report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601200" y="6217920"/>
            <a:ext cx="2286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400">
                <a:solidFill>
                  <a:srgbClr val="FFFFFF"/>
                </a:solidFill>
                <a:latin typeface="Red Hat Display"/>
              </a:defRPr>
            </a:pPr>
            <a:r>
              <a:t>July 2025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91695" cy="457200"/>
          </a:xfrm>
          <a:prstGeom prst="rect">
            <a:avLst/>
          </a:prstGeom>
          <a:solidFill>
            <a:srgbClr val="F0F0F0"/>
          </a:solidFill>
          <a:ln w="6350"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182880" y="91440"/>
            <a:ext cx="2743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>
                <a:latin typeface="Red Hat Display"/>
              </a:defRPr>
            </a:pPr>
            <a:r>
              <a:t>Utah Jazz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486400" y="91440"/>
            <a:ext cx="6522415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400">
                <a:latin typeface="Red Hat Display"/>
              </a:defRPr>
            </a:pPr>
            <a:r>
              <a:t>Fan Demographics: How Are Utah Jazz Fans Unique</a:t>
            </a:r>
          </a:p>
        </p:txBody>
      </p:sp>
      <p:sp>
        <p:nvSpPr>
          <p:cNvPr id="5" name="Oval 4"/>
          <p:cNvSpPr/>
          <p:nvPr/>
        </p:nvSpPr>
        <p:spPr>
          <a:xfrm>
            <a:off x="411480" y="1325880"/>
            <a:ext cx="1737360" cy="1737360"/>
          </a:xfrm>
          <a:prstGeom prst="ellipse">
            <a:avLst/>
          </a:prstGeom>
          <a:solidFill>
            <a:srgbClr val="FFD7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Oval 5"/>
          <p:cNvSpPr/>
          <p:nvPr/>
        </p:nvSpPr>
        <p:spPr>
          <a:xfrm>
            <a:off x="457200" y="1371600"/>
            <a:ext cx="1645920" cy="1645920"/>
          </a:xfrm>
          <a:prstGeom prst="ellipse">
            <a:avLst/>
          </a:prstGeom>
          <a:solidFill>
            <a:srgbClr val="1D428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/>
          <p:cNvSpPr txBox="1"/>
          <p:nvPr/>
        </p:nvSpPr>
        <p:spPr>
          <a:xfrm>
            <a:off x="457200" y="1920240"/>
            <a:ext cx="164592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 b="1">
                <a:solidFill>
                  <a:srgbClr val="FFFFFF"/>
                </a:solidFill>
                <a:latin typeface="Red Hat Display"/>
              </a:defRPr>
            </a:pPr>
            <a:r>
              <a:t>Jazz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74320" y="3474720"/>
            <a:ext cx="201168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1400" b="1">
                <a:latin typeface="Red Hat Display"/>
              </a:defRPr>
            </a:pPr>
            <a:r>
              <a:t>"Utah Jazz fans are significantly younger with 79% being Millennials/Gen X, have a higher household income with 76% earning $100K+, are more likely to be male at 54%, and majority are working professionals at 64%, compared to the Utah general population and slightly more so than the NBA average fans."</a:t>
            </a:r>
          </a:p>
        </p:txBody>
      </p:sp>
      <p:pic>
        <p:nvPicPr>
          <p:cNvPr id="9" name="Picture 8" descr="generation_chart_hir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0320" y="731520"/>
            <a:ext cx="2286000" cy="1645920"/>
          </a:xfrm>
          <a:prstGeom prst="rect">
            <a:avLst/>
          </a:prstGeom>
        </p:spPr>
      </p:pic>
      <p:pic>
        <p:nvPicPr>
          <p:cNvPr id="10" name="Picture 9" descr="income_chart_hire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731520"/>
            <a:ext cx="2286000" cy="1645920"/>
          </a:xfrm>
          <a:prstGeom prst="rect">
            <a:avLst/>
          </a:prstGeom>
        </p:spPr>
      </p:pic>
      <p:pic>
        <p:nvPicPr>
          <p:cNvPr id="11" name="Picture 10" descr="gender_chart_hire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8079" y="731520"/>
            <a:ext cx="2103120" cy="1645920"/>
          </a:xfrm>
          <a:prstGeom prst="rect">
            <a:avLst/>
          </a:prstGeom>
        </p:spPr>
      </p:pic>
      <p:pic>
        <p:nvPicPr>
          <p:cNvPr id="12" name="Picture 11" descr="occupation_chart_hires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60320" y="2560320"/>
            <a:ext cx="3474720" cy="1645920"/>
          </a:xfrm>
          <a:prstGeom prst="rect">
            <a:avLst/>
          </a:prstGeom>
        </p:spPr>
      </p:pic>
      <p:pic>
        <p:nvPicPr>
          <p:cNvPr id="13" name="Picture 12" descr="children_chart_hires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17920" y="2560320"/>
            <a:ext cx="2560320" cy="164592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274320" y="4572000"/>
            <a:ext cx="4114800" cy="109728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tIns="91440"/>
          <a:lstStyle/>
          <a:p>
            <a:pPr algn="ctr"/>
          </a:p>
          <a:p>
            <a:pPr>
              <a:defRPr sz="1200" b="1">
                <a:latin typeface="Red Hat Display"/>
              </a:defRPr>
            </a:pPr>
            <a:r>
              <a:t>KEY</a:t>
            </a:r>
          </a:p>
          <a:p>
            <a:pPr>
              <a:defRPr sz="1000">
                <a:latin typeface="Red Hat Display"/>
              </a:defRPr>
            </a:pPr>
            <a:r>
              <a:t>-Utah Jazz Fans</a:t>
            </a:r>
          </a:p>
          <a:p>
            <a:pPr>
              <a:defRPr sz="1000">
                <a:latin typeface="Red Hat Display"/>
              </a:defRPr>
            </a:pPr>
            <a:r>
              <a:t>- Jazz Gen Pop (state level, excluding Jazz Fans)</a:t>
            </a:r>
          </a:p>
          <a:p>
            <a:pPr>
              <a:defRPr sz="1000">
                <a:latin typeface="Red Hat Display"/>
              </a:defRPr>
            </a:pPr>
            <a:r>
              <a:t>- NBA Fans Total (excluding Jazz fans)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772400" y="4572000"/>
            <a:ext cx="3200400" cy="1097280"/>
          </a:xfrm>
          <a:prstGeom prst="rect">
            <a:avLst/>
          </a:prstGeom>
          <a:solidFill>
            <a:srgbClr val="F0F0F0"/>
          </a:solidFill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ctr">
              <a:defRPr sz="1600">
                <a:latin typeface="Red Hat Display"/>
              </a:defRPr>
            </a:pPr>
            <a:r>
              <a:t>Ethnicity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Macintosh PowerPoint</Application>
  <PresentationFormat>Widescreen</PresentationFormat>
  <Paragraphs>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Travis Fleisher</dc:creator>
  <cp:lastModifiedBy>Travis Fleisher</cp:lastModifiedBy>
  <cp:revision>2</cp:revision>
  <dcterms:created xsi:type="dcterms:W3CDTF">2025-07-01T19:53:39Z</dcterms:created>
  <dcterms:modified xsi:type="dcterms:W3CDTF">2025-07-01T20:40:43Z</dcterms:modified>
</cp:coreProperties>
</file>