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81AA5-545A-B34C-92F0-8E176A4C0101}" type="datetimeFigureOut">
              <a:rPr lang="en-US" smtClean="0"/>
              <a:t>7/1/25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5A290-530B-7747-9D2C-CDF0FB148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3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793237a92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5793237a92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08ba3f109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08ba3f109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0AEB8-03F4-BDC2-0694-E0F39DD3D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A41FD-B152-CC49-D464-FF4C824C6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9F3E6-B3BE-4FE2-68E5-10D481CA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995B7-564A-60AF-A2E8-614669DA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73192-11D6-8A21-0DB4-FBAC4AF4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2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112C-6EF7-EE6C-3ABF-F4014F35F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A69B0-71D8-6F55-BFBA-5E4F359C4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56E60-C78B-A650-068A-9F4D6188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57EC6-2C8F-FD8A-60AD-336067CC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7D931-188B-45D4-92D2-30FFC469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7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038930-2C92-740C-0AFE-5969067AB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9779F-D94B-5BC7-A27E-E9EFCFDE7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4A7B4-FCA7-65CC-DECD-E68B960C7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26A32-FC94-D6F7-1998-8B06BFB1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176A4-E7E1-BBA2-D416-36E220183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07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 Slide" userDrawn="1">
  <p:cSld name="Statement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98" y="6531803"/>
            <a:ext cx="1665967" cy="226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2938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Title/Body + Right Supporting Image" userDrawn="1">
  <p:cSld name="Left Title/Body + Right Supporting Imag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98" y="6531803"/>
            <a:ext cx="1665967" cy="226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99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D1EC-35BE-6AA0-99AD-8EE12971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FE455-6359-14A3-9F6C-51C2BC367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8E55B-F1A3-F79C-2DE8-876C8A49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3C506-7059-3777-46AA-F1133A63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BACCB-3F49-37AB-783D-977FB464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5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30A1-56DF-2B50-53C3-86F33528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B635D-53FC-C201-2059-F0039513F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4E21A-5DC9-4AF6-5035-65D58B92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3C84-6778-B7BE-5358-BA839D04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F54FB-6ED1-FF88-AF23-594F5096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2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1260-3997-8693-50D9-B92E40C2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4DE2B-401E-3939-5788-9607040F9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BCCEE-C3CD-4D0D-0E27-071A33BCB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FD0BF-E0C8-85CF-2FD8-09D8B9C1A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D7EA2-54AE-6589-D2A5-F9CF7E94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DD09D-C5CB-2B48-455D-45611CAD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4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B6AD-D189-C70D-BCB6-9A343126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272F2-E76E-4B8B-47DA-5F64F531C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99F26-8ED7-DD7E-13EB-E6B7B48D1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E7687E-4DF0-9C93-E226-C346A833D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E1B790-AD91-7E33-406D-4E7EC2333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96B4D-B5DF-A9CB-CC48-9696CB0DC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C157E-3235-717B-0B4B-ED7C8DFF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85405-D0A0-C32B-A06F-522F55EE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205C-09C8-C34D-B64C-13D4EE56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39E8F-6AAD-32D2-1CFA-8221C770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744C9-1529-3672-02A1-544319B6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1E85A-0DA0-80FC-B33F-F3CB7D53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D796DB-E621-858E-E23C-9A0668C4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42C0F7-7B1D-C098-A191-0B1976B8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90232-771D-0B88-2A3A-FC9CD3A4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4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C3BA-D8E1-63FD-0623-7D4731A3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DAC64-ED11-E779-C3CD-A37D799C9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AA2D5-1491-A331-D95F-248F213B2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96588-BDC1-0301-F53E-BDDD5FB5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1FA4B-460D-CC10-C7B8-E8E33A67D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9558-345E-0D6F-06ED-92F0F48E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5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8988-506A-C699-C5F6-15E93980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59F0CC-95F6-365E-C92D-A1FBA9317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54852-7DCB-EF91-53B4-5B4ACF36C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BC63B-1A8E-89E0-78BF-991CB84D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565FB-6D53-BEBF-128E-3309E5195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214A9-5A94-356E-4AF4-EEC86C9A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5656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18E1B-46AD-8922-7DB9-914E13F78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4BD8E-5266-EF68-3AD0-585812962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B76B2-68A1-0669-7946-1A027300C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0F0AB-5652-9DFD-6411-05EFBBAA9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9AE4F-742C-78AA-3B46-F91C268B4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286000"/>
            <a:ext cx="8534095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000" b="1">
                <a:solidFill>
                  <a:srgbClr val="FFFFFF"/>
                </a:solidFill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3840480"/>
            <a:ext cx="8534095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FFFFFF"/>
                </a:solidFill>
                <a:latin typeface="Red Hat Display"/>
              </a:defRPr>
            </a:pPr>
            <a:r>
              <a:t>Sponsorship Insights Report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01200" y="621792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400">
                <a:solidFill>
                  <a:srgbClr val="FFFFFF"/>
                </a:solidFill>
                <a:latin typeface="Red Hat Display"/>
              </a:defRPr>
            </a:pPr>
            <a:r>
              <a:t>July 2025</a:t>
            </a:r>
          </a:p>
        </p:txBody>
      </p:sp>
    </p:spTree>
  </p:cSld>
  <p:clrMapOvr>
    <a:masterClrMapping/>
  </p:clrMapOvr>
</p:sld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286000"/>
            <a:ext cx="8534095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000" b="1">
                <a:solidFill>
                  <a:srgbClr val="FFFFFF"/>
                </a:solidFill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3840480"/>
            <a:ext cx="8534095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FFFFFF"/>
                </a:solidFill>
                <a:latin typeface="Red Hat Display"/>
              </a:defRPr>
            </a:pPr>
            <a:r>
              <a:t>Sponsorship Insights Report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01200" y="621792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400">
                <a:solidFill>
                  <a:srgbClr val="FFFFFF"/>
                </a:solidFill>
                <a:latin typeface="Red Hat Display"/>
              </a:defRPr>
            </a:pPr>
            <a:r>
              <a:t>July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latin typeface="Red Hat Display"/>
              </a:defRPr>
            </a:pPr>
            <a:r>
              <a:t>Fan Demographics: How Are Utah Jazz Fans Unique</a:t>
            </a:r>
          </a:p>
        </p:txBody>
      </p:sp>
      <p:sp>
        <p:nvSpPr>
          <p:cNvPr id="3" name="Oval 2"/>
          <p:cNvSpPr/>
          <p:nvPr/>
        </p:nvSpPr>
        <p:spPr>
          <a:xfrm>
            <a:off x="411480" y="1325880"/>
            <a:ext cx="1737360" cy="1737360"/>
          </a:xfrm>
          <a:prstGeom prst="ellipse">
            <a:avLst/>
          </a:prstGeom>
          <a:solidFill>
            <a:srgbClr val="FFB6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457200" y="1371600"/>
            <a:ext cx="1645920" cy="1645920"/>
          </a:xfrm>
          <a:prstGeom prst="ellipse">
            <a:avLst/>
          </a:prstGeom>
          <a:solidFill>
            <a:srgbClr val="002B5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1920240"/>
            <a:ext cx="16459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  <a:latin typeface="Red Hat Display"/>
              </a:defRPr>
            </a:pPr>
            <a:r>
              <a:t>Jazz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" y="3474720"/>
            <a:ext cx="201168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Jazz fans are younger, and more likely to be parents who are working professionals versus the Utah gen pop.</a:t>
            </a:r>
          </a:p>
        </p:txBody>
      </p:sp>
      <p:sp>
        <p:nvSpPr>
          <p:cNvPr id="7" name="Rectangle 6"/>
          <p:cNvSpPr/>
          <p:nvPr/>
        </p:nvSpPr>
        <p:spPr>
          <a:xfrm>
            <a:off x="2560320" y="731520"/>
            <a:ext cx="2286000" cy="1645920"/>
          </a:xfrm>
          <a:prstGeom prst="rect">
            <a:avLst/>
          </a:prstGeom>
          <a:solidFill>
            <a:srgbClr val="F5F5F5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685800"/>
          <a:lstStyle/>
          <a:p>
            <a:pPr algn="ctr">
              <a:defRPr sz="1800">
                <a:latin typeface="Red Hat Display"/>
              </a:defRPr>
            </a:pPr>
            <a:r>
              <a:t>Generation Chart</a:t>
            </a:r>
          </a:p>
        </p:txBody>
      </p:sp>
      <p:sp>
        <p:nvSpPr>
          <p:cNvPr id="8" name="Rectangle 7"/>
          <p:cNvSpPr/>
          <p:nvPr/>
        </p:nvSpPr>
        <p:spPr>
          <a:xfrm>
            <a:off x="5029200" y="731520"/>
            <a:ext cx="2286000" cy="1645920"/>
          </a:xfrm>
          <a:prstGeom prst="rect">
            <a:avLst/>
          </a:prstGeom>
          <a:solidFill>
            <a:srgbClr val="F5F5F5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685800"/>
          <a:lstStyle/>
          <a:p>
            <a:pPr algn="ctr">
              <a:defRPr sz="1800">
                <a:latin typeface="Red Hat Display"/>
              </a:defRPr>
            </a:pPr>
            <a:r>
              <a:t>Income Chart</a:t>
            </a:r>
          </a:p>
        </p:txBody>
      </p:sp>
      <p:sp>
        <p:nvSpPr>
          <p:cNvPr id="9" name="Rectangle 8"/>
          <p:cNvSpPr/>
          <p:nvPr/>
        </p:nvSpPr>
        <p:spPr>
          <a:xfrm>
            <a:off x="7498079" y="731520"/>
            <a:ext cx="2103120" cy="1645920"/>
          </a:xfrm>
          <a:prstGeom prst="rect">
            <a:avLst/>
          </a:prstGeom>
          <a:solidFill>
            <a:srgbClr val="F5F5F5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685800"/>
          <a:lstStyle/>
          <a:p>
            <a:pPr algn="ctr">
              <a:defRPr sz="1800">
                <a:latin typeface="Red Hat Display"/>
              </a:defRPr>
            </a:pPr>
            <a:r>
              <a:t>Gender Chart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60320" y="2560320"/>
            <a:ext cx="3474720" cy="1645920"/>
          </a:xfrm>
          <a:prstGeom prst="rect">
            <a:avLst/>
          </a:prstGeom>
          <a:solidFill>
            <a:srgbClr val="F5F5F5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685800"/>
          <a:lstStyle/>
          <a:p>
            <a:pPr algn="ctr">
              <a:defRPr sz="1800">
                <a:latin typeface="Red Hat Display"/>
              </a:defRPr>
            </a:pPr>
            <a:r>
              <a:t>Occupation Chart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17920" y="2560320"/>
            <a:ext cx="2560320" cy="1645920"/>
          </a:xfrm>
          <a:prstGeom prst="rect">
            <a:avLst/>
          </a:prstGeom>
          <a:solidFill>
            <a:srgbClr val="F5F5F5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685800"/>
          <a:lstStyle/>
          <a:p>
            <a:pPr algn="ctr">
              <a:defRPr sz="1800">
                <a:latin typeface="Red Hat Display"/>
              </a:defRPr>
            </a:pPr>
            <a:r>
              <a:t>Children Chart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latin typeface="Red Hat Display"/>
              </a:defRPr>
            </a:pPr>
            <a:r>
              <a:t>Fan Demographics: How Are Utah Jazz Fans Unique</a:t>
            </a:r>
          </a:p>
        </p:txBody>
      </p:sp>
      <p:sp>
        <p:nvSpPr>
          <p:cNvPr id="3" name="Oval 2"/>
          <p:cNvSpPr/>
          <p:nvPr/>
        </p:nvSpPr>
        <p:spPr>
          <a:xfrm>
            <a:off x="411480" y="1325880"/>
            <a:ext cx="1737360" cy="1737360"/>
          </a:xfrm>
          <a:prstGeom prst="ellipse">
            <a:avLst/>
          </a:prstGeom>
          <a:solidFill>
            <a:srgbClr val="FFB6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457200" y="1371600"/>
            <a:ext cx="1645920" cy="1645920"/>
          </a:xfrm>
          <a:prstGeom prst="ellipse">
            <a:avLst/>
          </a:prstGeom>
          <a:solidFill>
            <a:srgbClr val="002B5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1920240"/>
            <a:ext cx="16459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  <a:latin typeface="Red Hat Display"/>
              </a:defRPr>
            </a:pPr>
            <a:r>
              <a:t>Jazz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" y="3474720"/>
            <a:ext cx="201168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Jazz fans are younger, and more likely to be parents who are working professionals versus the Utah gen pop.</a:t>
            </a:r>
          </a:p>
        </p:txBody>
      </p:sp>
      <p:sp>
        <p:nvSpPr>
          <p:cNvPr id="7" name="Rectangle 6"/>
          <p:cNvSpPr/>
          <p:nvPr/>
        </p:nvSpPr>
        <p:spPr>
          <a:xfrm>
            <a:off x="2560320" y="731520"/>
            <a:ext cx="2286000" cy="1645920"/>
          </a:xfrm>
          <a:prstGeom prst="rect">
            <a:avLst/>
          </a:prstGeom>
          <a:solidFill>
            <a:srgbClr val="F5F5F5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685800"/>
          <a:lstStyle/>
          <a:p>
            <a:pPr algn="ctr">
              <a:defRPr sz="1800">
                <a:latin typeface="Red Hat Display"/>
              </a:defRPr>
            </a:pPr>
            <a:r>
              <a:t>Generation Chart</a:t>
            </a:r>
          </a:p>
        </p:txBody>
      </p:sp>
      <p:sp>
        <p:nvSpPr>
          <p:cNvPr id="8" name="Rectangle 7"/>
          <p:cNvSpPr/>
          <p:nvPr/>
        </p:nvSpPr>
        <p:spPr>
          <a:xfrm>
            <a:off x="5029200" y="731520"/>
            <a:ext cx="2286000" cy="1645920"/>
          </a:xfrm>
          <a:prstGeom prst="rect">
            <a:avLst/>
          </a:prstGeom>
          <a:solidFill>
            <a:srgbClr val="F5F5F5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685800"/>
          <a:lstStyle/>
          <a:p>
            <a:pPr algn="ctr">
              <a:defRPr sz="1800">
                <a:latin typeface="Red Hat Display"/>
              </a:defRPr>
            </a:pPr>
            <a:r>
              <a:t>Income Chart</a:t>
            </a:r>
          </a:p>
        </p:txBody>
      </p:sp>
      <p:sp>
        <p:nvSpPr>
          <p:cNvPr id="9" name="Rectangle 8"/>
          <p:cNvSpPr/>
          <p:nvPr/>
        </p:nvSpPr>
        <p:spPr>
          <a:xfrm>
            <a:off x="7498079" y="731520"/>
            <a:ext cx="2103120" cy="1645920"/>
          </a:xfrm>
          <a:prstGeom prst="rect">
            <a:avLst/>
          </a:prstGeom>
          <a:solidFill>
            <a:srgbClr val="F5F5F5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685800"/>
          <a:lstStyle/>
          <a:p>
            <a:pPr algn="ctr">
              <a:defRPr sz="1800">
                <a:latin typeface="Red Hat Display"/>
              </a:defRPr>
            </a:pPr>
            <a:r>
              <a:t>Gender Chart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60320" y="2560320"/>
            <a:ext cx="3474720" cy="1645920"/>
          </a:xfrm>
          <a:prstGeom prst="rect">
            <a:avLst/>
          </a:prstGeom>
          <a:solidFill>
            <a:srgbClr val="F5F5F5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685800"/>
          <a:lstStyle/>
          <a:p>
            <a:pPr algn="ctr">
              <a:defRPr sz="1800">
                <a:latin typeface="Red Hat Display"/>
              </a:defRPr>
            </a:pPr>
            <a:r>
              <a:t>Occupation Chart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17920" y="2560320"/>
            <a:ext cx="2560320" cy="1645920"/>
          </a:xfrm>
          <a:prstGeom prst="rect">
            <a:avLst/>
          </a:prstGeom>
          <a:solidFill>
            <a:srgbClr val="F5F5F5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685800"/>
          <a:lstStyle/>
          <a:p>
            <a:pPr algn="ctr">
              <a:defRPr sz="1800">
                <a:latin typeface="Red Hat Display"/>
              </a:defRPr>
            </a:pPr>
            <a:r>
              <a:t>Children Chart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Travis Fleisher</dc:creator>
  <cp:lastModifiedBy>Travis Fleisher</cp:lastModifiedBy>
  <cp:revision>2</cp:revision>
  <dcterms:created xsi:type="dcterms:W3CDTF">2025-07-01T19:53:39Z</dcterms:created>
  <dcterms:modified xsi:type="dcterms:W3CDTF">2025-07-01T20:40:43Z</dcterms:modified>
</cp:coreProperties>
</file>