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
  </p:notesMaster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65"/>
    <p:restoredTop sz="94658"/>
  </p:normalViewPr>
  <p:slideViewPr>
    <p:cSldViewPr snapToGrid="0">
      <p:cViewPr varScale="1">
        <p:scale>
          <a:sx n="120" d="100"/>
          <a:sy n="120" d="100"/>
        </p:scale>
        <p:origin x="9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81AA5-545A-B34C-92F0-8E176A4C0101}" type="datetimeFigureOut">
              <a:rPr lang="en-US" smtClean="0"/>
              <a:t>7/13/25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35A290-530B-7747-9D2C-CDF0FB148D37}" type="slidenum">
              <a:rPr lang="en-US" smtClean="0"/>
              <a:t>‹#›</a:t>
            </a:fld>
            <a:endParaRPr lang="en-US"/>
          </a:p>
        </p:txBody>
      </p:sp>
    </p:spTree>
    <p:extLst>
      <p:ext uri="{BB962C8B-B14F-4D97-AF65-F5344CB8AC3E}">
        <p14:creationId xmlns:p14="http://schemas.microsoft.com/office/powerpoint/2010/main" val="912930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AEB8-03F4-BDC2-0694-E0F39DD3DB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DA41FD-B152-CC49-D464-FF4C824C6A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49F3E6-B3BE-4FE2-68E5-10D481CA3090}"/>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5" name="Footer Placeholder 4">
            <a:extLst>
              <a:ext uri="{FF2B5EF4-FFF2-40B4-BE49-F238E27FC236}">
                <a16:creationId xmlns:a16="http://schemas.microsoft.com/office/drawing/2014/main" id="{334995B7-564A-60AF-A2E8-614669DA5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73192-11D6-8A21-0DB4-FBAC4AF4F377}"/>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2614324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8988-506A-C699-C5F6-15E939806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59F0CC-95F6-365E-C92D-A1FBA93171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A54852-7DCB-EF91-53B4-5B4ACF36C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ABC63B-1A8E-89E0-78BF-991CB84D435F}"/>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6" name="Footer Placeholder 5">
            <a:extLst>
              <a:ext uri="{FF2B5EF4-FFF2-40B4-BE49-F238E27FC236}">
                <a16:creationId xmlns:a16="http://schemas.microsoft.com/office/drawing/2014/main" id="{759565FB-6D53-BEBF-128E-3309E51951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5214A9-5A94-356E-4AF4-EEC86C9A563E}"/>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4173356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112C-6EF7-EE6C-3ABF-F4014F35F0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7A69B0-71D8-6F55-BFBA-5E4F359C46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56E60-C78B-A650-068A-9F4D6188AD76}"/>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5" name="Footer Placeholder 4">
            <a:extLst>
              <a:ext uri="{FF2B5EF4-FFF2-40B4-BE49-F238E27FC236}">
                <a16:creationId xmlns:a16="http://schemas.microsoft.com/office/drawing/2014/main" id="{8D757EC6-2C8F-FD8A-60AD-336067CC4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27D931-188B-45D4-92D2-30FFC4691DD6}"/>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295227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tatement Slide" preserve="1" userDrawn="1">
  <p:cSld name="1_Statement Slide">
    <p:bg>
      <p:bgPr>
        <a:blipFill>
          <a:blip r:embed="rId2">
            <a:alphaModFix/>
          </a:blip>
          <a:stretch>
            <a:fillRect/>
          </a:stretch>
        </a:blipFill>
        <a:effectLst/>
      </p:bgPr>
    </p:bg>
    <p:spTree>
      <p:nvGrpSpPr>
        <p:cNvPr id="1" name="Shape 146"/>
        <p:cNvGrpSpPr/>
        <p:nvPr/>
      </p:nvGrpSpPr>
      <p:grpSpPr>
        <a:xfrm>
          <a:off x="0" y="0"/>
          <a:ext cx="0" cy="0"/>
          <a:chOff x="0" y="0"/>
          <a:chExt cx="0" cy="0"/>
        </a:xfrm>
      </p:grpSpPr>
    </p:spTree>
    <p:extLst>
      <p:ext uri="{BB962C8B-B14F-4D97-AF65-F5344CB8AC3E}">
        <p14:creationId xmlns:p14="http://schemas.microsoft.com/office/powerpoint/2010/main" val="1958149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eft Title/Body + Right Supporting Image" preserve="1" userDrawn="1">
  <p:cSld name="1_Left Title/Body + Right Supporting Image">
    <p:bg>
      <p:bgPr>
        <a:blipFill>
          <a:blip r:embed="rId2">
            <a:alphaModFix/>
          </a:blip>
          <a:stretch>
            <a:fillRect/>
          </a:stretch>
        </a:blipFill>
        <a:effectLst/>
      </p:bgPr>
    </p:bg>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83119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eft Title/Body + Right Supporting Image" preserve="1" userDrawn="1">
  <p:cSld name="1_Left Title/Body + Right Supporting Image">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2" name="Rectangle 1">
            <a:extLst>
              <a:ext uri="{FF2B5EF4-FFF2-40B4-BE49-F238E27FC236}">
                <a16:creationId xmlns:a16="http://schemas.microsoft.com/office/drawing/2014/main" id="{5BBE4975-074B-3975-2840-F1379247722D}"/>
              </a:ext>
            </a:extLst>
          </p:cNvPr>
          <p:cNvSpPr/>
          <p:nvPr userDrawn="1"/>
        </p:nvSpPr>
        <p:spPr>
          <a:xfrm>
            <a:off x="-35560" y="-16476"/>
            <a:ext cx="12263120" cy="457200"/>
          </a:xfrm>
          <a:prstGeom prst="rect">
            <a:avLst/>
          </a:prstGeom>
          <a:solidFill>
            <a:srgbClr val="DBDBDB"/>
          </a:solidFill>
          <a:ln w="38100" cap="sq" cmpd="sng">
            <a:solidFill>
              <a:srgbClr val="DBDBDB"/>
            </a:solidFill>
            <a:prstDash val="sysDo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a:extLst>
              <a:ext uri="{FF2B5EF4-FFF2-40B4-BE49-F238E27FC236}">
                <a16:creationId xmlns:a16="http://schemas.microsoft.com/office/drawing/2014/main" id="{3EF14B51-AA0C-2062-60F3-562269E8C792}"/>
              </a:ext>
            </a:extLst>
          </p:cNvPr>
          <p:cNvSpPr txBox="1"/>
          <p:nvPr userDrawn="1"/>
        </p:nvSpPr>
        <p:spPr>
          <a:xfrm>
            <a:off x="183184" y="59576"/>
            <a:ext cx="3973179" cy="338554"/>
          </a:xfrm>
          <a:prstGeom prst="rect">
            <a:avLst/>
          </a:prstGeom>
          <a:noFill/>
        </p:spPr>
        <p:txBody>
          <a:bodyPr wrap="square" anchor="ctr">
            <a:spAutoFit/>
          </a:bodyPr>
          <a:lstStyle/>
          <a:p>
            <a:pPr>
              <a:defRPr sz="1400" b="1">
                <a:latin typeface="Red Hat Display Black"/>
              </a:defRPr>
            </a:pPr>
            <a:r>
              <a:rPr lang="en-US" sz="1600" dirty="0"/>
              <a:t>Sponsorship Insights Report</a:t>
            </a:r>
            <a:endParaRPr sz="1600" dirty="0"/>
          </a:p>
        </p:txBody>
      </p:sp>
      <p:sp>
        <p:nvSpPr>
          <p:cNvPr id="4" name="TextBox 3">
            <a:extLst>
              <a:ext uri="{FF2B5EF4-FFF2-40B4-BE49-F238E27FC236}">
                <a16:creationId xmlns:a16="http://schemas.microsoft.com/office/drawing/2014/main" id="{1FD8149D-9105-03BD-F818-1AA583A57A43}"/>
              </a:ext>
            </a:extLst>
          </p:cNvPr>
          <p:cNvSpPr txBox="1"/>
          <p:nvPr userDrawn="1"/>
        </p:nvSpPr>
        <p:spPr>
          <a:xfrm>
            <a:off x="5266944" y="121130"/>
            <a:ext cx="6741872" cy="246221"/>
          </a:xfrm>
          <a:prstGeom prst="rect">
            <a:avLst/>
          </a:prstGeom>
          <a:noFill/>
        </p:spPr>
        <p:txBody>
          <a:bodyPr wrap="square" anchor="ctr">
            <a:spAutoFit/>
          </a:bodyPr>
          <a:lstStyle/>
          <a:p>
            <a:pPr algn="r">
              <a:defRPr sz="1400">
                <a:latin typeface="Red Hat Display Medium"/>
              </a:defRPr>
            </a:pPr>
            <a:r>
              <a:rPr lang="en-US" sz="1000" b="1" spc="200" dirty="0">
                <a:latin typeface="Overpass Black" pitchFamily="2" charset="77"/>
              </a:rPr>
              <a:t>HOW TO USE THIS REPORT</a:t>
            </a:r>
          </a:p>
        </p:txBody>
      </p:sp>
      <p:sp>
        <p:nvSpPr>
          <p:cNvPr id="5" name="TextBox 4">
            <a:extLst>
              <a:ext uri="{FF2B5EF4-FFF2-40B4-BE49-F238E27FC236}">
                <a16:creationId xmlns:a16="http://schemas.microsoft.com/office/drawing/2014/main" id="{7DA79522-4CBE-A213-66CA-586D715B2B07}"/>
              </a:ext>
            </a:extLst>
          </p:cNvPr>
          <p:cNvSpPr txBox="1"/>
          <p:nvPr userDrawn="1"/>
        </p:nvSpPr>
        <p:spPr>
          <a:xfrm>
            <a:off x="609216" y="1018593"/>
            <a:ext cx="5170411" cy="970074"/>
          </a:xfrm>
          <a:prstGeom prst="rect">
            <a:avLst/>
          </a:prstGeom>
          <a:noFill/>
        </p:spPr>
        <p:txBody>
          <a:bodyPr wrap="square" anchor="ctr">
            <a:noAutofit/>
          </a:bodyPr>
          <a:lstStyle/>
          <a:p>
            <a:pPr>
              <a:defRPr sz="1400" b="1">
                <a:latin typeface="Red Hat Display Black"/>
              </a:defRPr>
            </a:pPr>
            <a:r>
              <a:rPr lang="en-US" sz="3200" dirty="0"/>
              <a:t>How To Use This Report</a:t>
            </a:r>
            <a:endParaRPr sz="3200" dirty="0"/>
          </a:p>
        </p:txBody>
      </p:sp>
      <p:sp>
        <p:nvSpPr>
          <p:cNvPr id="6" name="TextBox 5">
            <a:extLst>
              <a:ext uri="{FF2B5EF4-FFF2-40B4-BE49-F238E27FC236}">
                <a16:creationId xmlns:a16="http://schemas.microsoft.com/office/drawing/2014/main" id="{D4E4F46D-65B3-1AB2-12E4-60161D0A3FC5}"/>
              </a:ext>
            </a:extLst>
          </p:cNvPr>
          <p:cNvSpPr txBox="1"/>
          <p:nvPr userDrawn="1"/>
        </p:nvSpPr>
        <p:spPr>
          <a:xfrm>
            <a:off x="609216" y="1827967"/>
            <a:ext cx="10363584" cy="738664"/>
          </a:xfrm>
          <a:prstGeom prst="rect">
            <a:avLst/>
          </a:prstGeom>
          <a:noFill/>
        </p:spPr>
        <p:txBody>
          <a:bodyPr wrap="square">
            <a:spAutoFit/>
          </a:bodyPr>
          <a:lstStyle/>
          <a:p>
            <a:pPr fontAlgn="base">
              <a:lnSpc>
                <a:spcPct val="100000"/>
              </a:lnSpc>
              <a:spcAft>
                <a:spcPts val="600"/>
              </a:spcAft>
              <a:defRPr sz="1000">
                <a:latin typeface="Red Hat Display Medium"/>
              </a:defRPr>
            </a:pPr>
            <a:r>
              <a:rPr lang="en-US" sz="1400" b="1" dirty="0">
                <a:latin typeface="Red Hat Display Black" panose="02010303040201060303" pitchFamily="2" charset="0"/>
                <a:ea typeface="Red Hat Display Black" panose="02010303040201060303" pitchFamily="2" charset="0"/>
                <a:cs typeface="Red Hat Display Black" panose="02010303040201060303" pitchFamily="2" charset="0"/>
              </a:rPr>
              <a:t>This report is the definitive playbook for sponsorship strategy—backed by real fan data. </a:t>
            </a:r>
            <a:r>
              <a:rPr lang="en-US" sz="1400" dirty="0">
                <a:latin typeface="Red Hat Display Medium" panose="02010303040201060303" pitchFamily="2" charset="0"/>
                <a:ea typeface="Red Hat Display Medium" panose="02010303040201060303" pitchFamily="2" charset="0"/>
                <a:cs typeface="Red Hat Display Medium" panose="02010303040201060303" pitchFamily="2" charset="0"/>
              </a:rPr>
              <a:t>It reveals exactly who a team’s fans are, from their demographics to the communities they belong to, to the categories and brands they buy. For brands and agencies, it’s the insight you need to decide where to invest. For teams, it’s the proof you need to show why that investment delivers.</a:t>
            </a:r>
            <a:endParaRPr sz="1400" dirty="0">
              <a:latin typeface="Red Hat Display Medium" panose="02010303040201060303" pitchFamily="2" charset="0"/>
              <a:ea typeface="Red Hat Display Medium" panose="02010303040201060303" pitchFamily="2" charset="0"/>
              <a:cs typeface="Red Hat Display Medium" panose="02010303040201060303" pitchFamily="2" charset="0"/>
            </a:endParaRPr>
          </a:p>
        </p:txBody>
      </p:sp>
      <p:sp>
        <p:nvSpPr>
          <p:cNvPr id="7" name="TextBox 6">
            <a:extLst>
              <a:ext uri="{FF2B5EF4-FFF2-40B4-BE49-F238E27FC236}">
                <a16:creationId xmlns:a16="http://schemas.microsoft.com/office/drawing/2014/main" id="{92C2417E-7537-FE8C-880C-891BD10B4A94}"/>
              </a:ext>
            </a:extLst>
          </p:cNvPr>
          <p:cNvSpPr txBox="1"/>
          <p:nvPr userDrawn="1"/>
        </p:nvSpPr>
        <p:spPr>
          <a:xfrm>
            <a:off x="565674" y="3657602"/>
            <a:ext cx="2257473" cy="2492990"/>
          </a:xfrm>
          <a:prstGeom prst="rect">
            <a:avLst/>
          </a:prstGeom>
          <a:noFill/>
        </p:spPr>
        <p:txBody>
          <a:bodyPr wrap="square">
            <a:spAutoFit/>
          </a:bodyPr>
          <a:lstStyle/>
          <a:p>
            <a:pPr algn="ctr"/>
            <a:r>
              <a:rPr lang="en-US" sz="1200" b="1" i="0" u="none" strike="noStrike" dirty="0">
                <a:solidFill>
                  <a:srgbClr val="000000"/>
                </a:solidFill>
                <a:effectLst/>
                <a:latin typeface="Red Hat Display Black" panose="02010303040201060303" pitchFamily="2" charset="0"/>
                <a:ea typeface="Red Hat Display Black" panose="02010303040201060303" pitchFamily="2" charset="0"/>
                <a:cs typeface="Red Hat Display Black" panose="02010303040201060303" pitchFamily="2" charset="0"/>
              </a:rPr>
              <a:t>Pinpoint the Highest-Value Sponsorship Opportunities</a:t>
            </a:r>
          </a:p>
          <a:p>
            <a:br>
              <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rPr>
            </a:br>
            <a:r>
              <a:rPr lang="en-US" sz="1200" b="0" i="0" u="none" strike="noStrike" dirty="0">
                <a:solidFill>
                  <a:srgbClr val="000000"/>
                </a:solidFill>
                <a:effectLst/>
                <a:latin typeface="Red Hat Display Medium" panose="02010303040201060303" pitchFamily="2" charset="0"/>
                <a:ea typeface="Red Hat Display Medium" panose="02010303040201060303" pitchFamily="2" charset="0"/>
                <a:cs typeface="Red Hat Display Medium" panose="02010303040201060303" pitchFamily="2" charset="0"/>
              </a:rPr>
              <a:t>Identify the categories where your fans over-index in actual spending. This report highlights the brand verticals most aligned with your fan base, allowing teams to prioritize outreach and focus sales efforts—and enabling brands to target where the return is highest.</a:t>
            </a:r>
            <a:endPar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endParaRPr>
          </a:p>
        </p:txBody>
      </p:sp>
      <p:sp>
        <p:nvSpPr>
          <p:cNvPr id="8" name="TextBox 7">
            <a:extLst>
              <a:ext uri="{FF2B5EF4-FFF2-40B4-BE49-F238E27FC236}">
                <a16:creationId xmlns:a16="http://schemas.microsoft.com/office/drawing/2014/main" id="{4A654AB0-8ADD-6EF3-6ECB-1B70A4129B39}"/>
              </a:ext>
            </a:extLst>
          </p:cNvPr>
          <p:cNvSpPr txBox="1"/>
          <p:nvPr userDrawn="1"/>
        </p:nvSpPr>
        <p:spPr>
          <a:xfrm>
            <a:off x="3341501" y="3657602"/>
            <a:ext cx="2257473" cy="2492990"/>
          </a:xfrm>
          <a:prstGeom prst="rect">
            <a:avLst/>
          </a:prstGeom>
          <a:noFill/>
        </p:spPr>
        <p:txBody>
          <a:bodyPr wrap="square">
            <a:spAutoFit/>
          </a:bodyPr>
          <a:lstStyle/>
          <a:p>
            <a:pPr algn="ctr"/>
            <a:r>
              <a:rPr lang="en-US" sz="1200" b="1" dirty="0">
                <a:latin typeface="Red Hat Display Black" panose="02010303040201060303" pitchFamily="2" charset="0"/>
                <a:ea typeface="Red Hat Display Black" panose="02010303040201060303" pitchFamily="2" charset="0"/>
                <a:cs typeface="Red Hat Display Black" panose="02010303040201060303" pitchFamily="2" charset="0"/>
              </a:rPr>
              <a:t>Build Data-Driven Collateral That Closes</a:t>
            </a:r>
          </a:p>
          <a:p>
            <a:br>
              <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rPr>
            </a:br>
            <a:r>
              <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rPr>
              <a:t>Leverage brand-level spending insights—including how many fans are buying, how often they buy, and how behavior compares to the local market. Use this data to create tailored sales and marketing materials that resonate with decision-makers and drive results.</a:t>
            </a:r>
          </a:p>
        </p:txBody>
      </p:sp>
      <p:sp>
        <p:nvSpPr>
          <p:cNvPr id="9" name="TextBox 8">
            <a:extLst>
              <a:ext uri="{FF2B5EF4-FFF2-40B4-BE49-F238E27FC236}">
                <a16:creationId xmlns:a16="http://schemas.microsoft.com/office/drawing/2014/main" id="{DB82AEB0-9B68-DB17-4FE5-DB6CE7DE42BE}"/>
              </a:ext>
            </a:extLst>
          </p:cNvPr>
          <p:cNvSpPr txBox="1"/>
          <p:nvPr userDrawn="1"/>
        </p:nvSpPr>
        <p:spPr>
          <a:xfrm>
            <a:off x="6117328" y="3657602"/>
            <a:ext cx="2257473" cy="2492990"/>
          </a:xfrm>
          <a:prstGeom prst="rect">
            <a:avLst/>
          </a:prstGeom>
          <a:noFill/>
        </p:spPr>
        <p:txBody>
          <a:bodyPr wrap="square">
            <a:spAutoFit/>
          </a:bodyPr>
          <a:lstStyle/>
          <a:p>
            <a:pPr algn="ctr"/>
            <a:r>
              <a:rPr lang="en-US" sz="1200" b="1" dirty="0">
                <a:latin typeface="Red Hat Display Black" panose="02010303040201060303" pitchFamily="2" charset="0"/>
                <a:ea typeface="Red Hat Display Black" panose="02010303040201060303" pitchFamily="2" charset="0"/>
                <a:cs typeface="Red Hat Display Black" panose="02010303040201060303" pitchFamily="2" charset="0"/>
              </a:rPr>
              <a:t>Prove and Benchmark Sponsorship ROI</a:t>
            </a:r>
          </a:p>
          <a:p>
            <a:br>
              <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rPr>
            </a:br>
            <a:r>
              <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rPr>
              <a:t>For existing sponsors, this report offers concrete data on how your fans are spending with their brand—essential for demonstrating ROI, securing renewals, and setting performance benchmarks. For prospective partners, it’s credible, third-party evidence of real fan value.</a:t>
            </a:r>
          </a:p>
        </p:txBody>
      </p:sp>
      <p:sp>
        <p:nvSpPr>
          <p:cNvPr id="10" name="TextBox 9">
            <a:extLst>
              <a:ext uri="{FF2B5EF4-FFF2-40B4-BE49-F238E27FC236}">
                <a16:creationId xmlns:a16="http://schemas.microsoft.com/office/drawing/2014/main" id="{2696EC69-8776-6883-9DCB-5CEED6F4FF59}"/>
              </a:ext>
            </a:extLst>
          </p:cNvPr>
          <p:cNvSpPr txBox="1"/>
          <p:nvPr userDrawn="1"/>
        </p:nvSpPr>
        <p:spPr>
          <a:xfrm>
            <a:off x="8893155" y="3657602"/>
            <a:ext cx="2257473" cy="2492990"/>
          </a:xfrm>
          <a:prstGeom prst="rect">
            <a:avLst/>
          </a:prstGeom>
          <a:noFill/>
        </p:spPr>
        <p:txBody>
          <a:bodyPr wrap="square">
            <a:spAutoFit/>
          </a:bodyPr>
          <a:lstStyle/>
          <a:p>
            <a:pPr algn="ctr"/>
            <a:r>
              <a:rPr lang="en-US" sz="1200" b="1" dirty="0">
                <a:latin typeface="Red Hat Display Black" panose="02010303040201060303" pitchFamily="2" charset="0"/>
                <a:ea typeface="Red Hat Display Black" panose="02010303040201060303" pitchFamily="2" charset="0"/>
                <a:cs typeface="Red Hat Display Black" panose="02010303040201060303" pitchFamily="2" charset="0"/>
              </a:rPr>
              <a:t>Validate Brand and Category Alignment</a:t>
            </a:r>
          </a:p>
          <a:p>
            <a:br>
              <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rPr>
            </a:br>
            <a:r>
              <a:rPr lang="en-US" sz="1200" dirty="0">
                <a:latin typeface="Red Hat Display Medium" panose="02010303040201060303" pitchFamily="2" charset="0"/>
                <a:ea typeface="Red Hat Display Medium" panose="02010303040201060303" pitchFamily="2" charset="0"/>
                <a:cs typeface="Red Hat Display Medium" panose="02010303040201060303" pitchFamily="2" charset="0"/>
              </a:rPr>
              <a:t>This report helps brands and agencies determine whether a team’s fans are spending in their category, with their brand, or with competitors. It’s a powerful tool for validating fit, optimizing sponsorship selection, and making more informed investment decisions.</a:t>
            </a:r>
          </a:p>
        </p:txBody>
      </p:sp>
      <p:sp>
        <p:nvSpPr>
          <p:cNvPr id="11" name="TextBox 10">
            <a:extLst>
              <a:ext uri="{FF2B5EF4-FFF2-40B4-BE49-F238E27FC236}">
                <a16:creationId xmlns:a16="http://schemas.microsoft.com/office/drawing/2014/main" id="{65EA24BA-BEBD-0F90-43FB-FDB30AA87E4A}"/>
              </a:ext>
            </a:extLst>
          </p:cNvPr>
          <p:cNvSpPr txBox="1"/>
          <p:nvPr userDrawn="1"/>
        </p:nvSpPr>
        <p:spPr>
          <a:xfrm>
            <a:off x="2701147" y="2818028"/>
            <a:ext cx="6156960" cy="261610"/>
          </a:xfrm>
          <a:prstGeom prst="rect">
            <a:avLst/>
          </a:prstGeom>
          <a:noFill/>
        </p:spPr>
        <p:txBody>
          <a:bodyPr wrap="square">
            <a:spAutoFit/>
          </a:bodyPr>
          <a:lstStyle/>
          <a:p>
            <a:pPr algn="ctr">
              <a:defRPr sz="1400" b="1">
                <a:latin typeface="Red Hat Display Black"/>
              </a:defRPr>
            </a:pPr>
            <a:r>
              <a:rPr lang="en-US" sz="1100" spc="300" dirty="0">
                <a:latin typeface="Overpass Medium" pitchFamily="2" charset="77"/>
              </a:rPr>
              <a:t>UTILIZE THIS REPORT TO</a:t>
            </a:r>
          </a:p>
        </p:txBody>
      </p:sp>
      <p:cxnSp>
        <p:nvCxnSpPr>
          <p:cNvPr id="12" name="Straight Connector 11">
            <a:extLst>
              <a:ext uri="{FF2B5EF4-FFF2-40B4-BE49-F238E27FC236}">
                <a16:creationId xmlns:a16="http://schemas.microsoft.com/office/drawing/2014/main" id="{1F10F685-A484-B848-2507-981483441E13}"/>
              </a:ext>
            </a:extLst>
          </p:cNvPr>
          <p:cNvCxnSpPr/>
          <p:nvPr userDrawn="1"/>
        </p:nvCxnSpPr>
        <p:spPr>
          <a:xfrm flipH="1">
            <a:off x="1622721" y="2948833"/>
            <a:ext cx="2692400" cy="0"/>
          </a:xfrm>
          <a:prstGeom prst="line">
            <a:avLst/>
          </a:prstGeom>
          <a:ln>
            <a:solidFill>
              <a:schemeClr val="tx2">
                <a:lumMod val="25000"/>
                <a:lumOff val="75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2E91336-3B3A-5120-43EC-8FEF509F5CF4}"/>
              </a:ext>
            </a:extLst>
          </p:cNvPr>
          <p:cNvCxnSpPr/>
          <p:nvPr userDrawn="1"/>
        </p:nvCxnSpPr>
        <p:spPr>
          <a:xfrm flipH="1">
            <a:off x="7206239" y="2948833"/>
            <a:ext cx="2692400" cy="0"/>
          </a:xfrm>
          <a:prstGeom prst="line">
            <a:avLst/>
          </a:prstGeom>
          <a:ln>
            <a:solidFill>
              <a:schemeClr val="tx2">
                <a:lumMod val="25000"/>
                <a:lumOff val="75000"/>
              </a:schemeClr>
            </a:solidFill>
            <a:prstDash val="sysDot"/>
          </a:ln>
        </p:spPr>
        <p:style>
          <a:lnRef idx="2">
            <a:schemeClr val="accent1"/>
          </a:lnRef>
          <a:fillRef idx="0">
            <a:schemeClr val="accent1"/>
          </a:fillRef>
          <a:effectRef idx="1">
            <a:schemeClr val="accent1"/>
          </a:effectRef>
          <a:fontRef idx="minor">
            <a:schemeClr val="tx1"/>
          </a:fontRef>
        </p:style>
      </p:cxnSp>
      <p:pic>
        <p:nvPicPr>
          <p:cNvPr id="14" name="Graphic 13">
            <a:extLst>
              <a:ext uri="{FF2B5EF4-FFF2-40B4-BE49-F238E27FC236}">
                <a16:creationId xmlns:a16="http://schemas.microsoft.com/office/drawing/2014/main" id="{5CF03467-2810-0514-5521-B159CD501EC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513487" y="3203475"/>
            <a:ext cx="361846" cy="361846"/>
          </a:xfrm>
          <a:prstGeom prst="rect">
            <a:avLst/>
          </a:prstGeom>
        </p:spPr>
      </p:pic>
      <p:pic>
        <p:nvPicPr>
          <p:cNvPr id="15" name="Graphic 14">
            <a:extLst>
              <a:ext uri="{FF2B5EF4-FFF2-40B4-BE49-F238E27FC236}">
                <a16:creationId xmlns:a16="http://schemas.microsoft.com/office/drawing/2014/main" id="{4FBA535E-0CA4-F781-8AB1-60731FC2EAC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4227359" y="3203475"/>
            <a:ext cx="485755" cy="388604"/>
          </a:xfrm>
          <a:prstGeom prst="rect">
            <a:avLst/>
          </a:prstGeom>
        </p:spPr>
      </p:pic>
      <p:pic>
        <p:nvPicPr>
          <p:cNvPr id="16" name="Graphic 15">
            <a:extLst>
              <a:ext uri="{FF2B5EF4-FFF2-40B4-BE49-F238E27FC236}">
                <a16:creationId xmlns:a16="http://schemas.microsoft.com/office/drawing/2014/main" id="{7E163514-89A9-0C0D-6259-684CB18884E0}"/>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091590" y="3199575"/>
            <a:ext cx="308947" cy="353082"/>
          </a:xfrm>
          <a:prstGeom prst="rect">
            <a:avLst/>
          </a:prstGeom>
        </p:spPr>
      </p:pic>
      <p:pic>
        <p:nvPicPr>
          <p:cNvPr id="17" name="Graphic 16">
            <a:extLst>
              <a:ext uri="{FF2B5EF4-FFF2-40B4-BE49-F238E27FC236}">
                <a16:creationId xmlns:a16="http://schemas.microsoft.com/office/drawing/2014/main" id="{00A8CE0B-95CE-93D6-56C9-481738D1CC77}"/>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867417" y="3199575"/>
            <a:ext cx="308947" cy="353082"/>
          </a:xfrm>
          <a:prstGeom prst="rect">
            <a:avLst/>
          </a:prstGeom>
        </p:spPr>
      </p:pic>
    </p:spTree>
    <p:extLst>
      <p:ext uri="{BB962C8B-B14F-4D97-AF65-F5344CB8AC3E}">
        <p14:creationId xmlns:p14="http://schemas.microsoft.com/office/powerpoint/2010/main" val="696694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eft Title/Body + Right Supporting Image" preserve="1" userDrawn="1">
  <p:cSld name="1_Left Title/Body + Right Supporting Image">
    <p:bg>
      <p:bgPr>
        <a:blipFill dpi="0" rotWithShape="1">
          <a:blip r:embed="rId2">
            <a:lum/>
          </a:blip>
          <a:srcRect/>
          <a:stretch>
            <a:fillRect/>
          </a:stretch>
        </a:blipFill>
        <a:effectLst/>
      </p:bgPr>
    </p:bg>
    <p:spTree>
      <p:nvGrpSpPr>
        <p:cNvPr id="1" name="Shape 13"/>
        <p:cNvGrpSpPr/>
        <p:nvPr/>
      </p:nvGrpSpPr>
      <p:grpSpPr>
        <a:xfrm>
          <a:off x="0" y="0"/>
          <a:ext cx="0" cy="0"/>
          <a:chOff x="0" y="0"/>
          <a:chExt cx="0" cy="0"/>
        </a:xfrm>
      </p:grpSpPr>
      <p:pic>
        <p:nvPicPr>
          <p:cNvPr id="19" name="Picture 18">
            <a:extLst>
              <a:ext uri="{FF2B5EF4-FFF2-40B4-BE49-F238E27FC236}">
                <a16:creationId xmlns:a16="http://schemas.microsoft.com/office/drawing/2014/main" id="{77D0880C-1839-3FB6-07AC-BB09A08FFE2C}"/>
              </a:ext>
            </a:extLst>
          </p:cNvPr>
          <p:cNvPicPr>
            <a:picLocks noChangeAspect="1"/>
          </p:cNvPicPr>
          <p:nvPr userDrawn="1"/>
        </p:nvPicPr>
        <p:blipFill>
          <a:blip r:embed="rId3">
            <a:alphaModFix/>
          </a:blip>
          <a:stretch>
            <a:fillRect/>
          </a:stretch>
        </p:blipFill>
        <p:spPr>
          <a:xfrm>
            <a:off x="4005290" y="2478024"/>
            <a:ext cx="4181420" cy="1901952"/>
          </a:xfrm>
          <a:prstGeom prst="rect">
            <a:avLst/>
          </a:prstGeom>
        </p:spPr>
      </p:pic>
      <p:sp>
        <p:nvSpPr>
          <p:cNvPr id="20" name="TextBox 19">
            <a:extLst>
              <a:ext uri="{FF2B5EF4-FFF2-40B4-BE49-F238E27FC236}">
                <a16:creationId xmlns:a16="http://schemas.microsoft.com/office/drawing/2014/main" id="{4FEAE071-07A9-7402-8A81-E754F5F39EEA}"/>
              </a:ext>
            </a:extLst>
          </p:cNvPr>
          <p:cNvSpPr txBox="1"/>
          <p:nvPr userDrawn="1"/>
        </p:nvSpPr>
        <p:spPr>
          <a:xfrm>
            <a:off x="11788346" y="433722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48226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D1EC-35BE-6AA0-99AD-8EE1297166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CFE455-6359-14A3-9F6C-51C2BC367B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D8E55B-F1A3-F79C-2DE8-876C8A49AF11}"/>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5" name="Footer Placeholder 4">
            <a:extLst>
              <a:ext uri="{FF2B5EF4-FFF2-40B4-BE49-F238E27FC236}">
                <a16:creationId xmlns:a16="http://schemas.microsoft.com/office/drawing/2014/main" id="{6B43C506-7059-3777-46AA-F1133A63B3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BACCB-3F49-37AB-783D-977FB464354B}"/>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4070758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430A1-56DF-2B50-53C3-86F3352847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4B635D-53FC-C201-2059-F0039513F5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84E21A-5DC9-4AF6-5035-65D58B9212DA}"/>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5" name="Footer Placeholder 4">
            <a:extLst>
              <a:ext uri="{FF2B5EF4-FFF2-40B4-BE49-F238E27FC236}">
                <a16:creationId xmlns:a16="http://schemas.microsoft.com/office/drawing/2014/main" id="{E0BC3C84-6778-B7BE-5358-BA839D046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F54FB-6ED1-FF88-AF23-594F50962110}"/>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415212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61260-3997-8693-50D9-B92E40C291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A4DE2B-401E-3939-5788-9607040F9F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CBCCEE-C3CD-4D0D-0E27-071A33BCBB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2FD0BF-E0C8-85CF-2FD8-09D8B9C1AF47}"/>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6" name="Footer Placeholder 5">
            <a:extLst>
              <a:ext uri="{FF2B5EF4-FFF2-40B4-BE49-F238E27FC236}">
                <a16:creationId xmlns:a16="http://schemas.microsoft.com/office/drawing/2014/main" id="{BB8D7EA2-54AE-6589-D2A5-F9CF7E94D7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7DD09D-C5CB-2B48-455D-45611CAD2266}"/>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88644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B6AD-D189-C70D-BCB6-9A34312667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0272F2-E76E-4B8B-47DA-5F64F531C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699F26-8ED7-DD7E-13EB-E6B7B48D1C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E7687E-4DF0-9C93-E226-C346A833D7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E1B790-AD91-7E33-406D-4E7EC23337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A96B4D-B5DF-A9CB-CC48-9696CB0DC759}"/>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8" name="Footer Placeholder 7">
            <a:extLst>
              <a:ext uri="{FF2B5EF4-FFF2-40B4-BE49-F238E27FC236}">
                <a16:creationId xmlns:a16="http://schemas.microsoft.com/office/drawing/2014/main" id="{2D4C157E-3235-717B-0B4B-ED7C8DFFC9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A85405-D0A0-C32B-A06F-522F55EED9D5}"/>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230213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205C-09C8-C34D-B64C-13D4EE5622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039E8F-6AAD-32D2-1CFA-8221C7701369}"/>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4" name="Footer Placeholder 3">
            <a:extLst>
              <a:ext uri="{FF2B5EF4-FFF2-40B4-BE49-F238E27FC236}">
                <a16:creationId xmlns:a16="http://schemas.microsoft.com/office/drawing/2014/main" id="{DF6744C9-1529-3672-02A1-544319B6DD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31E85A-0DA0-80FC-B33F-F3CB7D5302A2}"/>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3907584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D796DB-E621-858E-E23C-9A0668C49055}"/>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3" name="Footer Placeholder 2">
            <a:extLst>
              <a:ext uri="{FF2B5EF4-FFF2-40B4-BE49-F238E27FC236}">
                <a16:creationId xmlns:a16="http://schemas.microsoft.com/office/drawing/2014/main" id="{1D42C0F7-7B1D-C098-A191-0B1976B83D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90232-771D-0B88-2A3A-FC9CD3A46291}"/>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262014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7C3BA-D8E1-63FD-0623-7D4731A3A6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ADAC64-ED11-E779-C3CD-A37D799C9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1AA2D5-1491-A331-D95F-248F213B2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296588-BDC1-0301-F53E-BDDD5FB5A223}"/>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6" name="Footer Placeholder 5">
            <a:extLst>
              <a:ext uri="{FF2B5EF4-FFF2-40B4-BE49-F238E27FC236}">
                <a16:creationId xmlns:a16="http://schemas.microsoft.com/office/drawing/2014/main" id="{4741FA4B-460D-CC10-C7B8-E8E33A67DE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2A9558-345E-0D6F-06ED-92F0F48EE680}"/>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312175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042D-272F-FF5C-EACB-9836247866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E4DA86-AE46-8AF9-A4EE-C72DE8507725}"/>
              </a:ext>
            </a:extLst>
          </p:cNvPr>
          <p:cNvSpPr>
            <a:spLocks noGrp="1"/>
          </p:cNvSpPr>
          <p:nvPr>
            <p:ph type="dt" sz="half" idx="10"/>
          </p:nvPr>
        </p:nvSpPr>
        <p:spPr/>
        <p:txBody>
          <a:bodyPr/>
          <a:lstStyle/>
          <a:p>
            <a:fld id="{CCF15043-91C0-B948-9306-70C64EA31C4A}" type="datetimeFigureOut">
              <a:rPr lang="en-US" smtClean="0"/>
              <a:t>7/13/25</a:t>
            </a:fld>
            <a:endParaRPr lang="en-US"/>
          </a:p>
        </p:txBody>
      </p:sp>
      <p:sp>
        <p:nvSpPr>
          <p:cNvPr id="4" name="Footer Placeholder 3">
            <a:extLst>
              <a:ext uri="{FF2B5EF4-FFF2-40B4-BE49-F238E27FC236}">
                <a16:creationId xmlns:a16="http://schemas.microsoft.com/office/drawing/2014/main" id="{A05E077F-14E1-E88B-5F7B-52C9A20A4A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C4605D-BD6B-DFF1-6155-9C5A3018B65E}"/>
              </a:ext>
            </a:extLst>
          </p:cNvPr>
          <p:cNvSpPr>
            <a:spLocks noGrp="1"/>
          </p:cNvSpPr>
          <p:nvPr>
            <p:ph type="sldNum" sz="quarter" idx="12"/>
          </p:nvPr>
        </p:nvSpPr>
        <p:spPr/>
        <p:txBody>
          <a:bodyPr/>
          <a:lstStyle/>
          <a:p>
            <a:fld id="{946DE687-3AD7-5741-8041-7F1F69773D46}" type="slidenum">
              <a:rPr lang="en-US" smtClean="0"/>
              <a:t>‹#›</a:t>
            </a:fld>
            <a:endParaRPr lang="en-US"/>
          </a:p>
        </p:txBody>
      </p:sp>
    </p:spTree>
    <p:extLst>
      <p:ext uri="{BB962C8B-B14F-4D97-AF65-F5344CB8AC3E}">
        <p14:creationId xmlns:p14="http://schemas.microsoft.com/office/powerpoint/2010/main" val="159928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18E1B-46AD-8922-7DB9-914E13F784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14BD8E-5266-EF68-3AD0-5858129622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5B76B2-68A1-0669-7946-1A027300C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F15043-91C0-B948-9306-70C64EA31C4A}" type="datetimeFigureOut">
              <a:rPr lang="en-US" smtClean="0"/>
              <a:t>7/13/25</a:t>
            </a:fld>
            <a:endParaRPr lang="en-US"/>
          </a:p>
        </p:txBody>
      </p:sp>
      <p:sp>
        <p:nvSpPr>
          <p:cNvPr id="5" name="Footer Placeholder 4">
            <a:extLst>
              <a:ext uri="{FF2B5EF4-FFF2-40B4-BE49-F238E27FC236}">
                <a16:creationId xmlns:a16="http://schemas.microsoft.com/office/drawing/2014/main" id="{2950F0AB-5652-9DFD-6411-05EFBBAA9B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B09AE4F-742C-78AA-3B46-F91C268B43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6DE687-3AD7-5741-8041-7F1F69773D46}" type="slidenum">
              <a:rPr lang="en-US" smtClean="0"/>
              <a:t>‹#›</a:t>
            </a:fld>
            <a:endParaRPr lang="en-US"/>
          </a:p>
        </p:txBody>
      </p:sp>
    </p:spTree>
    <p:extLst>
      <p:ext uri="{BB962C8B-B14F-4D97-AF65-F5344CB8AC3E}">
        <p14:creationId xmlns:p14="http://schemas.microsoft.com/office/powerpoint/2010/main" val="321535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2" r:id="rId9"/>
    <p:sldLayoutId id="2147483657" r:id="rId10"/>
    <p:sldLayoutId id="2147483658" r:id="rId11"/>
    <p:sldLayoutId id="2147483666" r:id="rId12"/>
    <p:sldLayoutId id="2147483667" r:id="rId13"/>
    <p:sldLayoutId id="2147483665" r:id="rId14"/>
    <p:sldLayoutId id="214748366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0</vt:i4>
      </vt:variant>
    </vt:vector>
  </HeadingPairs>
  <TitlesOfParts>
    <vt:vector size="8" baseType="lpstr">
      <vt:lpstr>Aptos</vt:lpstr>
      <vt:lpstr>Aptos Display</vt:lpstr>
      <vt:lpstr>Arial</vt:lpstr>
      <vt:lpstr>Overpass Black</vt:lpstr>
      <vt:lpstr>Overpass Medium</vt:lpstr>
      <vt:lpstr>Red Hat Display Black</vt:lpstr>
      <vt:lpstr>Red Hat Display Medium</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Travis Fleisher</dc:creator>
  <cp:lastModifiedBy>Travis Fleisher</cp:lastModifiedBy>
  <cp:revision>7</cp:revision>
  <dcterms:created xsi:type="dcterms:W3CDTF">2025-07-01T19:53:39Z</dcterms:created>
  <dcterms:modified xsi:type="dcterms:W3CDTF">2025-07-13T14:07:02Z</dcterms:modified>
</cp:coreProperties>
</file>