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C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432" y="-104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3" y="9404941"/>
            <a:ext cx="36383198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565" y="17155954"/>
            <a:ext cx="29962634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51330" y="7568806"/>
            <a:ext cx="31879885" cy="161229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9373" y="7568806"/>
            <a:ext cx="94948558" cy="161229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03" y="19454630"/>
            <a:ext cx="36383198" cy="6012994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203" y="12831929"/>
            <a:ext cx="36383198" cy="662270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374" y="44088281"/>
            <a:ext cx="63410507" cy="12471004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13280" y="44088281"/>
            <a:ext cx="63417936" cy="12471004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89" y="1212413"/>
            <a:ext cx="38523387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8" y="6776884"/>
            <a:ext cx="18912429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188" y="9601168"/>
            <a:ext cx="18912429" cy="174432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3720" y="6776884"/>
            <a:ext cx="18919858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3720" y="9601168"/>
            <a:ext cx="18919858" cy="174432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6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92" y="1205402"/>
            <a:ext cx="14082142" cy="51299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5083" y="1205404"/>
            <a:ext cx="23928492" cy="2583905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192" y="6335371"/>
            <a:ext cx="14082142" cy="20709089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38" y="21192650"/>
            <a:ext cx="25682258" cy="25019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838" y="2705146"/>
            <a:ext cx="25682258" cy="1816512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838" y="23694562"/>
            <a:ext cx="25682258" cy="3553130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189" y="1212413"/>
            <a:ext cx="38523387" cy="5045869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7064219"/>
            <a:ext cx="38523387" cy="19980241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189" y="28060639"/>
            <a:ext cx="9987544" cy="1611875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E0BD-F7A9-1B42-81BC-682552E953B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4620" y="28060639"/>
            <a:ext cx="13554525" cy="1611875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0" y="28060639"/>
            <a:ext cx="9987544" cy="1611875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785D-F939-944E-A12C-4B5AE8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images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8" t="34858"/>
          <a:stretch/>
        </p:blipFill>
        <p:spPr>
          <a:xfrm rot="8541095">
            <a:off x="7363420" y="20901987"/>
            <a:ext cx="2087703" cy="1834044"/>
          </a:xfrm>
          <a:prstGeom prst="rect">
            <a:avLst/>
          </a:prstGeom>
        </p:spPr>
      </p:pic>
      <p:pic>
        <p:nvPicPr>
          <p:cNvPr id="79" name="Picture 7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1466">
            <a:off x="11043791" y="22320160"/>
            <a:ext cx="2837141" cy="283714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42803763" cy="5404574"/>
          </a:xfrm>
          <a:prstGeom prst="rect">
            <a:avLst/>
          </a:prstGeom>
          <a:solidFill>
            <a:srgbClr val="00703C"/>
          </a:solidFill>
        </p:spPr>
        <p:txBody>
          <a:bodyPr vert="horz" lIns="417588" tIns="208794" rIns="417588" bIns="208794" rtlCol="0" anchor="ctr">
            <a:normAutofit/>
          </a:bodyPr>
          <a:lstStyle>
            <a:lvl1pPr algn="l" defTabSz="2087941" rtl="0" eaLnBrk="1" latinLnBrk="0" hangingPunct="1">
              <a:spcBef>
                <a:spcPct val="0"/>
              </a:spcBef>
              <a:buNone/>
              <a:defRPr sz="201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923" y="44415"/>
            <a:ext cx="399763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</a:rPr>
              <a:t>Proximity Detection with Single-Antenna </a:t>
            </a:r>
            <a:r>
              <a:rPr lang="en-US" sz="13800" b="1" dirty="0" err="1" smtClean="0">
                <a:solidFill>
                  <a:schemeClr val="bg1"/>
                </a:solidFill>
              </a:rPr>
              <a:t>IoT</a:t>
            </a:r>
            <a:r>
              <a:rPr lang="en-US" sz="13800" b="1" dirty="0" smtClean="0">
                <a:solidFill>
                  <a:schemeClr val="bg1"/>
                </a:solidFill>
              </a:rPr>
              <a:t> Devices</a:t>
            </a:r>
            <a:endParaRPr lang="en-US" sz="13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318" y="2222177"/>
            <a:ext cx="342375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Timothy J. Pierson, Travis Peters, Ronald Peterson, and David </a:t>
            </a:r>
            <a:r>
              <a:rPr lang="en-US" dirty="0" err="1" smtClean="0">
                <a:solidFill>
                  <a:srgbClr val="FFFFFF"/>
                </a:solidFill>
              </a:rPr>
              <a:t>Kotz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Department of Computer Science, Dartmouth College, Hanover, NH, USA 03755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19" y="28092163"/>
            <a:ext cx="1513607" cy="1547965"/>
          </a:xfrm>
          <a:prstGeom prst="rect">
            <a:avLst/>
          </a:prstGeom>
        </p:spPr>
      </p:pic>
      <p:pic>
        <p:nvPicPr>
          <p:cNvPr id="7" name="Picture 6" descr="Dartmouth_wordmark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0" y="29836489"/>
            <a:ext cx="2878810" cy="3031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30" y="5747597"/>
            <a:ext cx="1733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Internet of Things (</a:t>
            </a:r>
            <a:r>
              <a:rPr lang="en-US" sz="7200" dirty="0" err="1" smtClean="0"/>
              <a:t>IoT</a:t>
            </a:r>
            <a:r>
              <a:rPr lang="en-US" sz="7200" dirty="0" smtClean="0"/>
              <a:t>) devices may  frequently encounter new devices</a:t>
            </a:r>
            <a:endParaRPr lang="en-US" sz="7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471541" y="8546117"/>
            <a:ext cx="10443693" cy="8451610"/>
            <a:chOff x="5331331" y="9117077"/>
            <a:chExt cx="9672508" cy="7880649"/>
          </a:xfrm>
        </p:grpSpPr>
        <p:grpSp>
          <p:nvGrpSpPr>
            <p:cNvPr id="60" name="Group 59"/>
            <p:cNvGrpSpPr/>
            <p:nvPr/>
          </p:nvGrpSpPr>
          <p:grpSpPr>
            <a:xfrm>
              <a:off x="5331331" y="9117077"/>
              <a:ext cx="9672508" cy="7880649"/>
              <a:chOff x="5301796" y="9117077"/>
              <a:chExt cx="9672508" cy="788064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1796" y="9142476"/>
                <a:ext cx="9672508" cy="785525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2642850" y="9117077"/>
                <a:ext cx="384055" cy="39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7919481" y="10897749"/>
              <a:ext cx="2742695" cy="3992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32-Point Star 12"/>
            <p:cNvSpPr>
              <a:spLocks noChangeAspect="1"/>
            </p:cNvSpPr>
            <p:nvPr/>
          </p:nvSpPr>
          <p:spPr>
            <a:xfrm>
              <a:off x="7785225" y="11449437"/>
              <a:ext cx="3099681" cy="2724825"/>
            </a:xfrm>
            <a:prstGeom prst="star32">
              <a:avLst/>
            </a:prstGeom>
            <a:solidFill>
              <a:srgbClr val="FFFF00"/>
            </a:solidFill>
            <a:ln w="6350" cap="flat">
              <a:solidFill>
                <a:srgbClr val="00009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51</a:t>
              </a:r>
              <a:r>
                <a:rPr kumimoji="0" lang="en-US" sz="4400" b="0" i="0" u="none" strike="noStrike" cap="none" spc="0" normalizeH="0" baseline="0" dirty="0" smtClean="0">
                  <a:ln>
                    <a:noFill/>
                  </a:ln>
                  <a:solidFill>
                    <a:srgbClr val="102443"/>
                  </a:solidFill>
                  <a:effectLst/>
                  <a:uFill>
                    <a:solidFill>
                      <a:srgbClr val="363744"/>
                    </a:solidFill>
                  </a:uFill>
                  <a:sym typeface="Arial"/>
                </a:rPr>
                <a:t>% </a:t>
              </a:r>
            </a:p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 smtClean="0"/>
                <a:t>CAGR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102443"/>
                </a:solidFill>
                <a:effectLst/>
                <a:uFill>
                  <a:solidFill>
                    <a:srgbClr val="363744"/>
                  </a:solidFill>
                </a:uFill>
                <a:sym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90662" y="28933923"/>
            <a:ext cx="2408891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smtClean="0"/>
              <a:t>CAGR = Compound Annual Growth </a:t>
            </a:r>
            <a:r>
              <a:rPr lang="en-US" sz="2000" dirty="0" smtClean="0"/>
              <a:t>Rate</a:t>
            </a:r>
            <a:endParaRPr lang="en-US" sz="2000" dirty="0" smtClean="0"/>
          </a:p>
          <a:p>
            <a:r>
              <a:rPr lang="en-US" sz="2000" dirty="0" smtClean="0"/>
              <a:t>[1] Berg Insight. </a:t>
            </a:r>
            <a:r>
              <a:rPr lang="en-US" sz="2000" i="1" dirty="0" smtClean="0"/>
              <a:t>Wireless </a:t>
            </a:r>
            <a:r>
              <a:rPr lang="en-US" sz="2000" i="1" dirty="0" err="1" smtClean="0"/>
              <a:t>IoT</a:t>
            </a:r>
            <a:r>
              <a:rPr lang="en-US" sz="2000" i="1" dirty="0" smtClean="0"/>
              <a:t> connectivity technologies and markets. </a:t>
            </a:r>
            <a:r>
              <a:rPr lang="en-US" sz="2000" dirty="0" smtClean="0"/>
              <a:t>Online at http</a:t>
            </a:r>
            <a:r>
              <a:rPr lang="en-US" sz="2000" dirty="0"/>
              <a:t>://</a:t>
            </a:r>
            <a:r>
              <a:rPr lang="en-US" sz="2000" dirty="0" err="1"/>
              <a:t>www.berginsight.com</a:t>
            </a:r>
            <a:r>
              <a:rPr lang="en-US" sz="2000" dirty="0" smtClean="0"/>
              <a:t>/</a:t>
            </a:r>
            <a:r>
              <a:rPr lang="en-US" sz="2000" dirty="0" err="1" smtClean="0"/>
              <a:t>ReportPDF</a:t>
            </a:r>
            <a:r>
              <a:rPr lang="en-US" sz="2000" dirty="0"/>
              <a:t>/Summary/bi-globalm2m7-</a:t>
            </a:r>
            <a:r>
              <a:rPr lang="en-US" sz="2000" dirty="0" smtClean="0"/>
              <a:t>sum.pdf </a:t>
            </a:r>
            <a:endParaRPr lang="en-US" sz="2000" dirty="0" smtClean="0"/>
          </a:p>
          <a:p>
            <a:r>
              <a:rPr lang="en-US" sz="2000" dirty="0" smtClean="0">
                <a:effectLst/>
              </a:rPr>
              <a:t>[2] </a:t>
            </a:r>
            <a:r>
              <a:rPr lang="en-US" sz="2000" dirty="0"/>
              <a:t>Institute of Electrical and Electronics Engineers. 802.11n </a:t>
            </a:r>
            <a:r>
              <a:rPr lang="en-US" sz="2000" dirty="0" smtClean="0"/>
              <a:t>standard.  Online at </a:t>
            </a:r>
            <a:r>
              <a:rPr lang="en-US" sz="2000" dirty="0"/>
              <a:t>http://</a:t>
            </a:r>
            <a:r>
              <a:rPr lang="en-US" sz="2000" dirty="0" err="1" smtClean="0"/>
              <a:t>standards.ieee.org</a:t>
            </a:r>
            <a:endParaRPr lang="en-US" sz="2000" dirty="0" smtClean="0"/>
          </a:p>
          <a:p>
            <a:r>
              <a:rPr lang="en-US" sz="2000" dirty="0" smtClean="0"/>
              <a:t>[3] </a:t>
            </a:r>
            <a:r>
              <a:rPr lang="en-US" sz="2000" dirty="0"/>
              <a:t>Constantine A. </a:t>
            </a:r>
            <a:r>
              <a:rPr lang="en-US" sz="2000" dirty="0" err="1"/>
              <a:t>Balanis</a:t>
            </a:r>
            <a:r>
              <a:rPr lang="en-US" sz="2000" dirty="0"/>
              <a:t>. Antenna Theory: Analysis </a:t>
            </a:r>
            <a:r>
              <a:rPr lang="en-US" sz="2000" dirty="0" smtClean="0"/>
              <a:t>and </a:t>
            </a:r>
            <a:r>
              <a:rPr lang="en-US" sz="2000" dirty="0"/>
              <a:t>Design. Wiley, third edition, </a:t>
            </a:r>
            <a:r>
              <a:rPr lang="en-US" sz="2000" dirty="0" smtClean="0"/>
              <a:t>2005</a:t>
            </a:r>
          </a:p>
          <a:p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19130" y="17540841"/>
            <a:ext cx="14373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Proximity can be a basis for trust when devices are first encountered</a:t>
            </a:r>
            <a:endParaRPr lang="en-US" sz="7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07711" y="5747597"/>
            <a:ext cx="13795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Use repeating portions of Wi-Fi Long Training Field (LTF) for proximity</a:t>
            </a:r>
            <a:endParaRPr lang="en-US" sz="7200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16215" y="17540841"/>
            <a:ext cx="13196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Near-field effects can cause mismatches in the repeating LTF</a:t>
            </a:r>
            <a:endParaRPr lang="en-US" sz="7200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476043" y="5747597"/>
            <a:ext cx="1289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Repeating portions mismatch at close range, but not at long range</a:t>
            </a:r>
            <a:endParaRPr lang="en-US" sz="7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2934" y="27936744"/>
            <a:ext cx="2215031" cy="22150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4925117" y="28772404"/>
            <a:ext cx="5227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National Science Foundation</a:t>
            </a:r>
          </a:p>
          <a:p>
            <a:r>
              <a:rPr lang="en-US" sz="3200" b="1" dirty="0" smtClean="0"/>
              <a:t>Award </a:t>
            </a:r>
            <a:r>
              <a:rPr lang="en-US" sz="3200" b="1" dirty="0" smtClean="0"/>
              <a:t>CNS-1329686 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4803246" y="6100987"/>
            <a:ext cx="118140" cy="22309943"/>
          </a:xfrm>
          <a:prstGeom prst="line">
            <a:avLst/>
          </a:prstGeom>
          <a:ln w="88900">
            <a:solidFill>
              <a:srgbClr val="0070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8970808" y="6100987"/>
            <a:ext cx="118140" cy="22309943"/>
          </a:xfrm>
          <a:prstGeom prst="line">
            <a:avLst/>
          </a:prstGeom>
          <a:ln w="88900">
            <a:solidFill>
              <a:srgbClr val="0070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2367" y="9139469"/>
            <a:ext cx="14328348" cy="4181665"/>
          </a:xfrm>
          <a:prstGeom prst="rect">
            <a:avLst/>
          </a:prstGeom>
        </p:spPr>
      </p:pic>
      <p:sp>
        <p:nvSpPr>
          <p:cNvPr id="36" name="Oval 35"/>
          <p:cNvSpPr>
            <a:spLocks noChangeAspect="1"/>
          </p:cNvSpPr>
          <p:nvPr/>
        </p:nvSpPr>
        <p:spPr>
          <a:xfrm>
            <a:off x="19851438" y="10768698"/>
            <a:ext cx="1240474" cy="123911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1244312" y="10768698"/>
            <a:ext cx="1240474" cy="1239114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325186" y="13489938"/>
            <a:ext cx="12881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are identical 64-sample portions of the Long Training Field in the Wi-Fi preamble</a:t>
            </a:r>
            <a:r>
              <a:rPr lang="en-US" sz="3600" baseline="30000" dirty="0" smtClean="0"/>
              <a:t>2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Repeated LTF portions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are used for channel estimation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are expected to match at the receiver (plus noise)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All Wi-Fi receivers must evaluate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Even single-antenna devices can measure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15278802" y="20007992"/>
            <a:ext cx="8114823" cy="9244134"/>
            <a:chOff x="31166877" y="9403069"/>
            <a:chExt cx="4095629" cy="4665603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1166877" y="9973272"/>
              <a:ext cx="4095629" cy="40954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2173348" y="10885011"/>
              <a:ext cx="2070955" cy="207084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3205749" y="11796141"/>
              <a:ext cx="0" cy="454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/>
            <p:cNvSpPr/>
            <p:nvPr/>
          </p:nvSpPr>
          <p:spPr>
            <a:xfrm>
              <a:off x="32931820" y="11796141"/>
              <a:ext cx="186771" cy="45445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40" idx="7"/>
            </p:cNvCxnSpPr>
            <p:nvPr/>
          </p:nvCxnSpPr>
          <p:spPr>
            <a:xfrm flipV="1">
              <a:off x="33205749" y="11188278"/>
              <a:ext cx="735270" cy="83718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9" idx="5"/>
            </p:cNvCxnSpPr>
            <p:nvPr/>
          </p:nvCxnSpPr>
          <p:spPr>
            <a:xfrm>
              <a:off x="33205749" y="12025462"/>
              <a:ext cx="1456966" cy="144345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509362" y="10279385"/>
              <a:ext cx="2194465" cy="7538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489258" y="12957830"/>
              <a:ext cx="2998243" cy="813083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40209" y="9403069"/>
              <a:ext cx="2201619" cy="57020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9"/>
            <a:srcRect l="23972" t="50735" r="60589" b="13311"/>
            <a:stretch/>
          </p:blipFill>
          <p:spPr>
            <a:xfrm>
              <a:off x="33205749" y="11354751"/>
              <a:ext cx="344080" cy="27524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10"/>
            <a:srcRect l="55937" t="43215" r="31446"/>
            <a:stretch/>
          </p:blipFill>
          <p:spPr>
            <a:xfrm>
              <a:off x="33205749" y="12396746"/>
              <a:ext cx="382534" cy="46690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683288" y="11853612"/>
              <a:ext cx="273932" cy="313065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23393624" y="19827555"/>
            <a:ext cx="5520737" cy="895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In the reactive and radiating near-field regions around a transmitter, the electric and magnetic fields are not yet aligned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Fields </a:t>
            </a:r>
            <a:r>
              <a:rPr lang="en-US" sz="3600" dirty="0"/>
              <a:t>form a vector that </a:t>
            </a:r>
            <a:r>
              <a:rPr lang="en-US" sz="3600" dirty="0" smtClean="0"/>
              <a:t>rapidly rotates </a:t>
            </a:r>
            <a:r>
              <a:rPr lang="en-US" sz="3600" dirty="0"/>
              <a:t>in time in a plane parallel to the direction of </a:t>
            </a:r>
            <a:r>
              <a:rPr lang="en-US" sz="3600" dirty="0" smtClean="0"/>
              <a:t>propagation</a:t>
            </a:r>
            <a:r>
              <a:rPr lang="en-US" sz="3600" baseline="30000" dirty="0" smtClean="0"/>
              <a:t>3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Rotation causes mismatches between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With Wi-Fi, near-field effects extend to roughly 14 cm from transmitter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96200" y="8229534"/>
            <a:ext cx="4897091" cy="951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Analysts predict billions of </a:t>
            </a:r>
            <a:r>
              <a:rPr lang="en-US" sz="3600" dirty="0" err="1" smtClean="0"/>
              <a:t>IoT</a:t>
            </a:r>
            <a:r>
              <a:rPr lang="en-US" sz="3600" dirty="0" smtClean="0"/>
              <a:t> devices will be deployed in the near future</a:t>
            </a:r>
            <a:r>
              <a:rPr lang="en-US" sz="3600" baseline="30000" dirty="0" smtClean="0"/>
              <a:t>1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IoT</a:t>
            </a:r>
            <a:r>
              <a:rPr lang="en-US" sz="3600" dirty="0" smtClean="0"/>
              <a:t> devices </a:t>
            </a:r>
            <a:r>
              <a:rPr lang="en-US" sz="3600" dirty="0"/>
              <a:t>are envisioned to share </a:t>
            </a:r>
            <a:r>
              <a:rPr lang="en-US" sz="3600" dirty="0" smtClean="0"/>
              <a:t>data among themselves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Some shared data may </a:t>
            </a:r>
            <a:r>
              <a:rPr lang="en-US" sz="3600" dirty="0"/>
              <a:t>be privacy sensitive or have security </a:t>
            </a:r>
            <a:r>
              <a:rPr lang="en-US" sz="3600" dirty="0" smtClean="0"/>
              <a:t>implications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With billions of devices </a:t>
            </a:r>
            <a:r>
              <a:rPr lang="en-US" sz="3600" smtClean="0"/>
              <a:t>deployed, a device </a:t>
            </a:r>
            <a:r>
              <a:rPr lang="en-US" sz="3600" dirty="0" smtClean="0"/>
              <a:t>may encounter dozens of new devices every day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29476043" y="8118313"/>
            <a:ext cx="1253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</a:t>
            </a:r>
            <a:r>
              <a:rPr lang="en-US" sz="5400" baseline="-25000" dirty="0" smtClean="0"/>
              <a:t>1</a:t>
            </a:r>
            <a:r>
              <a:rPr lang="en-US" sz="5400" dirty="0" smtClean="0"/>
              <a:t> and T</a:t>
            </a:r>
            <a:r>
              <a:rPr lang="en-US" sz="5400" baseline="-25000" dirty="0" smtClean="0"/>
              <a:t>2</a:t>
            </a:r>
            <a:r>
              <a:rPr lang="en-US" sz="5400" dirty="0" smtClean="0"/>
              <a:t> on all Wi-Fi subcarriers</a:t>
            </a:r>
            <a:endParaRPr lang="en-US" sz="5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0074193" y="9245438"/>
            <a:ext cx="11127290" cy="8058463"/>
            <a:chOff x="30074193" y="9245438"/>
            <a:chExt cx="11127290" cy="805846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/>
            <a:srcRect t="12491" b="3251"/>
            <a:stretch/>
          </p:blipFill>
          <p:spPr>
            <a:xfrm>
              <a:off x="30074193" y="9245438"/>
              <a:ext cx="11127290" cy="805846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8709121" y="15552987"/>
              <a:ext cx="1642513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T</a:t>
              </a:r>
              <a:r>
                <a:rPr lang="en-US" sz="1900" baseline="-25000" dirty="0" smtClean="0"/>
                <a:t>1 </a:t>
              </a:r>
              <a:r>
                <a:rPr lang="en-US" sz="1900" dirty="0" smtClean="0"/>
                <a:t>at 6 cm</a:t>
              </a:r>
              <a:endParaRPr lang="en-US" sz="1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628945" y="15268262"/>
              <a:ext cx="1951287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Expected location</a:t>
              </a:r>
              <a:endParaRPr lang="en-US" sz="19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709121" y="15953616"/>
              <a:ext cx="1642513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T</a:t>
              </a:r>
              <a:r>
                <a:rPr lang="en-US" sz="1900" baseline="-25000" dirty="0"/>
                <a:t>2</a:t>
              </a:r>
              <a:r>
                <a:rPr lang="en-US" sz="1900" baseline="-25000" dirty="0" smtClean="0"/>
                <a:t> </a:t>
              </a:r>
              <a:r>
                <a:rPr lang="en-US" sz="1900" dirty="0" smtClean="0"/>
                <a:t>at 6 cm</a:t>
              </a:r>
              <a:endParaRPr lang="en-US" sz="1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709121" y="16338337"/>
              <a:ext cx="1642513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T</a:t>
              </a:r>
              <a:r>
                <a:rPr lang="en-US" sz="1900" baseline="-25000" dirty="0" smtClean="0"/>
                <a:t>1 </a:t>
              </a:r>
              <a:r>
                <a:rPr lang="en-US" sz="1900" dirty="0" smtClean="0"/>
                <a:t>at 30 cm</a:t>
              </a:r>
              <a:endParaRPr lang="en-US" sz="19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709121" y="16722019"/>
              <a:ext cx="1642513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T</a:t>
              </a:r>
              <a:r>
                <a:rPr lang="en-US" sz="1900" baseline="-25000" dirty="0"/>
                <a:t>2</a:t>
              </a:r>
              <a:r>
                <a:rPr lang="en-US" sz="1900" baseline="-25000" dirty="0" smtClean="0"/>
                <a:t> </a:t>
              </a:r>
              <a:r>
                <a:rPr lang="en-US" sz="1900" dirty="0" smtClean="0"/>
                <a:t>at 30 cm</a:t>
              </a:r>
              <a:endParaRPr lang="en-US" sz="19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9582168" y="9351765"/>
            <a:ext cx="2362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6 cm</a:t>
            </a:r>
            <a:endParaRPr lang="en-US" sz="5400" dirty="0"/>
          </a:p>
        </p:txBody>
      </p:sp>
      <p:sp>
        <p:nvSpPr>
          <p:cNvPr id="65" name="TextBox 64"/>
          <p:cNvSpPr txBox="1"/>
          <p:nvPr/>
        </p:nvSpPr>
        <p:spPr>
          <a:xfrm>
            <a:off x="39652090" y="9504165"/>
            <a:ext cx="2362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30 cm</a:t>
            </a:r>
            <a:endParaRPr lang="en-US" sz="5400" dirty="0"/>
          </a:p>
        </p:txBody>
      </p:sp>
      <p:sp>
        <p:nvSpPr>
          <p:cNvPr id="73" name="TextBox 72"/>
          <p:cNvSpPr txBox="1"/>
          <p:nvPr/>
        </p:nvSpPr>
        <p:spPr>
          <a:xfrm>
            <a:off x="29476043" y="17540841"/>
            <a:ext cx="13196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Proximity is detected if the mismatch is over a fixed threshold</a:t>
            </a:r>
            <a:endParaRPr lang="en-US" sz="7200" baseline="30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64234" y="20278250"/>
            <a:ext cx="9444887" cy="807839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578419" y="20110685"/>
            <a:ext cx="3908975" cy="729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is the sum of the Euclidean distance between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over all 64 subcarriers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is high at close range, low at long range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Declare proximity if A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is above a fixed threshold</a:t>
            </a:r>
            <a:endParaRPr lang="en-US" sz="3600" dirty="0"/>
          </a:p>
        </p:txBody>
      </p:sp>
      <p:sp>
        <p:nvSpPr>
          <p:cNvPr id="76" name="TextBox 75"/>
          <p:cNvSpPr txBox="1"/>
          <p:nvPr/>
        </p:nvSpPr>
        <p:spPr>
          <a:xfrm>
            <a:off x="21404175" y="28588712"/>
            <a:ext cx="728512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 err="1" smtClean="0"/>
              <a:t>l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= length of transmitting antenna</a:t>
            </a:r>
          </a:p>
          <a:p>
            <a:r>
              <a:rPr lang="el-GR" sz="2000" dirty="0" smtClean="0"/>
              <a:t>λ</a:t>
            </a:r>
            <a:r>
              <a:rPr lang="en-US" sz="2000" dirty="0" smtClean="0"/>
              <a:t> = wavelength</a:t>
            </a:r>
          </a:p>
          <a:p>
            <a:r>
              <a:rPr lang="en-US" sz="2000" dirty="0" smtClean="0"/>
              <a:t>D = length of transmitting antenna + length of receiving antenna</a:t>
            </a:r>
          </a:p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estimated range of reactive near-field region</a:t>
            </a:r>
          </a:p>
          <a:p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estimated range of radiating near-field region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325186" y="8118313"/>
            <a:ext cx="1253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Wi-Fi Preamble</a:t>
            </a:r>
            <a:endParaRPr lang="en-US" sz="5400" dirty="0"/>
          </a:p>
        </p:txBody>
      </p:sp>
      <p:sp>
        <p:nvSpPr>
          <p:cNvPr id="78" name="TextBox 77"/>
          <p:cNvSpPr txBox="1"/>
          <p:nvPr/>
        </p:nvSpPr>
        <p:spPr>
          <a:xfrm>
            <a:off x="362683" y="20194337"/>
            <a:ext cx="6100391" cy="784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Assume an adversary is not able to gain close physical proximity to devices (e.g., adversary does not break into a home to gain physical proximity)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Proximity can then serve as a basis for trust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Techniques exist for multi-antenna devices to detect proximity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No proximity techniques exist for single-antenna devices</a:t>
            </a:r>
            <a:endParaRPr lang="en-US" sz="36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5172" y="24015700"/>
            <a:ext cx="3490995" cy="464646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5509" y="20003050"/>
            <a:ext cx="1806525" cy="126945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449412" y="19817650"/>
            <a:ext cx="533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Distant adversary</a:t>
            </a:r>
            <a:endParaRPr lang="en-US" sz="5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995180" y="25203836"/>
            <a:ext cx="3634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Nearby legitimate devices</a:t>
            </a:r>
            <a:endParaRPr lang="en-US" sz="5400" dirty="0"/>
          </a:p>
        </p:txBody>
      </p:sp>
      <p:sp>
        <p:nvSpPr>
          <p:cNvPr id="91" name="TextBox 90"/>
          <p:cNvSpPr txBox="1"/>
          <p:nvPr/>
        </p:nvSpPr>
        <p:spPr>
          <a:xfrm>
            <a:off x="29683767" y="28138371"/>
            <a:ext cx="1057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A</a:t>
            </a:r>
            <a:r>
              <a:rPr lang="en-US" sz="2800" baseline="-25000" dirty="0" smtClean="0"/>
              <a:t>t </a:t>
            </a:r>
            <a:r>
              <a:rPr lang="en-US" sz="2800" dirty="0" smtClean="0"/>
              <a:t>of 1,000 frames transmitted from each antenna type shown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89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557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Pierson</dc:creator>
  <cp:lastModifiedBy>Tim Pierson</cp:lastModifiedBy>
  <cp:revision>63</cp:revision>
  <dcterms:created xsi:type="dcterms:W3CDTF">2018-10-16T15:15:47Z</dcterms:created>
  <dcterms:modified xsi:type="dcterms:W3CDTF">2018-10-24T17:10:07Z</dcterms:modified>
</cp:coreProperties>
</file>