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76" r:id="rId13"/>
    <p:sldId id="266" r:id="rId14"/>
    <p:sldId id="267" r:id="rId15"/>
    <p:sldId id="268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62" autoAdjust="0"/>
  </p:normalViewPr>
  <p:slideViewPr>
    <p:cSldViewPr>
      <p:cViewPr varScale="1">
        <p:scale>
          <a:sx n="99" d="100"/>
          <a:sy n="99" d="100"/>
        </p:scale>
        <p:origin x="-19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2019-11-17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none" spc="0" baseline="0">
                <a:effectLst>
                  <a:reflection blurRad="12700" stA="34000" endA="740" endPos="53000" dir="5400000" sy="-100000" algn="bl" rotWithShape="0"/>
                </a:effectLst>
                <a:latin typeface="Courier New" pitchFamily="49" charset="0"/>
                <a:cs typeface="Courier New" pitchFamily="49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2019-11-17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2019-11-17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defRPr b="1">
                <a:latin typeface="Courier New" pitchFamily="49" charset="0"/>
                <a:cs typeface="Courier New" pitchFamily="49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2019-11-17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2019-11-17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2019-11-17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2019-11-17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2019-11-17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2019-11-17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2019-11-17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2019-11-17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2019-11-17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Analysis of </a:t>
            </a:r>
            <a:r>
              <a:rPr lang="en-US" dirty="0" smtClean="0"/>
              <a:t>Early PCs </a:t>
            </a:r>
            <a:r>
              <a:rPr lang="en-US" dirty="0" smtClean="0"/>
              <a:t>and 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Rorabaugh, Tyler L.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DOS: Boot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POST </a:t>
            </a:r>
          </a:p>
          <a:p>
            <a:endParaRPr lang="en-US" dirty="0" smtClean="0"/>
          </a:p>
          <a:p>
            <a:r>
              <a:rPr lang="en-US" dirty="0" smtClean="0"/>
              <a:t>ROM Boot Loader 	[PC BIOS]</a:t>
            </a:r>
          </a:p>
          <a:p>
            <a:endParaRPr lang="en-US" dirty="0" smtClean="0"/>
          </a:p>
          <a:p>
            <a:r>
              <a:rPr lang="en-US" dirty="0" smtClean="0"/>
              <a:t>Disk Boot Loader 	[First Sector of disk]</a:t>
            </a:r>
          </a:p>
          <a:p>
            <a:endParaRPr lang="en-US" dirty="0" smtClean="0"/>
          </a:p>
          <a:p>
            <a:r>
              <a:rPr lang="en-US" dirty="0" smtClean="0"/>
              <a:t>Extra BIOS Code 	[IO.SYS]</a:t>
            </a:r>
          </a:p>
          <a:p>
            <a:endParaRPr lang="en-US" dirty="0" smtClean="0"/>
          </a:p>
          <a:p>
            <a:r>
              <a:rPr lang="en-US" dirty="0" smtClean="0"/>
              <a:t>SYSINIT code   	[IO.SYS]</a:t>
            </a:r>
          </a:p>
          <a:p>
            <a:endParaRPr lang="en-US" dirty="0" smtClean="0"/>
          </a:p>
          <a:p>
            <a:r>
              <a:rPr lang="en-US" dirty="0" smtClean="0"/>
              <a:t>MSDOS.SYS 		[DOS kernel]</a:t>
            </a:r>
          </a:p>
          <a:p>
            <a:endParaRPr lang="en-US" dirty="0" smtClean="0"/>
          </a:p>
          <a:p>
            <a:r>
              <a:rPr lang="en-US" dirty="0" smtClean="0"/>
              <a:t>CONFIG.SYS 	[Settings and Drivers]</a:t>
            </a:r>
          </a:p>
          <a:p>
            <a:endParaRPr lang="en-US" dirty="0" smtClean="0"/>
          </a:p>
          <a:p>
            <a:r>
              <a:rPr lang="en-US" dirty="0" smtClean="0"/>
              <a:t>COMMAND.COM 	[Shell]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0200" y="2057400"/>
            <a:ext cx="0" cy="30480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0200" y="2667000"/>
            <a:ext cx="0" cy="30480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0200" y="3276600"/>
            <a:ext cx="0" cy="30480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0200" y="3810000"/>
            <a:ext cx="0" cy="30480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00200" y="4419600"/>
            <a:ext cx="0" cy="30480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00200" y="5029200"/>
            <a:ext cx="0" cy="30480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00200" y="5638800"/>
            <a:ext cx="0" cy="30480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DOS: Memory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Lower Memory</a:t>
            </a:r>
          </a:p>
          <a:p>
            <a:pPr lvl="1"/>
            <a:r>
              <a:rPr lang="en-US" dirty="0" smtClean="0"/>
              <a:t>Kernel [MSDOS.SYS]</a:t>
            </a:r>
          </a:p>
          <a:p>
            <a:r>
              <a:rPr lang="en-US" dirty="0" smtClean="0"/>
              <a:t>Middle Memory</a:t>
            </a:r>
          </a:p>
          <a:p>
            <a:pPr lvl="1"/>
            <a:r>
              <a:rPr lang="en-US" dirty="0" smtClean="0"/>
              <a:t>Shell [COMMAND.COM]</a:t>
            </a:r>
          </a:p>
          <a:p>
            <a:pPr lvl="1"/>
            <a:r>
              <a:rPr lang="en-US" dirty="0" smtClean="0"/>
              <a:t>Program</a:t>
            </a:r>
          </a:p>
          <a:p>
            <a:r>
              <a:rPr lang="en-US" dirty="0" smtClean="0"/>
              <a:t>Upper Memory</a:t>
            </a:r>
          </a:p>
          <a:p>
            <a:pPr lvl="1"/>
            <a:r>
              <a:rPr lang="en-US" dirty="0" smtClean="0"/>
              <a:t>BIOS Code and Data</a:t>
            </a:r>
          </a:p>
          <a:p>
            <a:pPr lvl="2"/>
            <a:r>
              <a:rPr lang="en-US" dirty="0" smtClean="0"/>
              <a:t>Video Memory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DOS: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 Memory - Arena Entries</a:t>
            </a:r>
          </a:p>
          <a:p>
            <a:pPr lvl="1"/>
            <a:r>
              <a:rPr lang="en-US" dirty="0" smtClean="0"/>
              <a:t>Headers </a:t>
            </a:r>
            <a:r>
              <a:rPr lang="en-US" dirty="0" smtClean="0"/>
              <a:t>chained together for </a:t>
            </a:r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Essentially Dynamic Partitioning</a:t>
            </a:r>
          </a:p>
          <a:p>
            <a:r>
              <a:rPr lang="en-US" dirty="0" smtClean="0"/>
              <a:t>.COM</a:t>
            </a:r>
          </a:p>
          <a:p>
            <a:pPr lvl="1"/>
            <a:r>
              <a:rPr lang="en-US" dirty="0" smtClean="0"/>
              <a:t>Raw binary</a:t>
            </a:r>
            <a:endParaRPr lang="en-US" dirty="0" smtClean="0"/>
          </a:p>
          <a:p>
            <a:pPr lvl="1"/>
            <a:r>
              <a:rPr lang="en-US" dirty="0" smtClean="0"/>
              <a:t>Max memory given at start</a:t>
            </a:r>
          </a:p>
          <a:p>
            <a:r>
              <a:rPr lang="en-US" dirty="0" smtClean="0"/>
              <a:t>.EXE</a:t>
            </a:r>
          </a:p>
          <a:p>
            <a:pPr lvl="1"/>
            <a:r>
              <a:rPr lang="en-US" dirty="0" smtClean="0"/>
              <a:t>Has header telling DOS how much memory is needed</a:t>
            </a:r>
            <a:endParaRPr lang="en-US" dirty="0" smtClean="0"/>
          </a:p>
          <a:p>
            <a:r>
              <a:rPr lang="en-US" dirty="0" smtClean="0"/>
              <a:t>Memory Requests</a:t>
            </a:r>
          </a:p>
          <a:p>
            <a:pPr lvl="1"/>
            <a:r>
              <a:rPr lang="en-US" dirty="0" smtClean="0"/>
              <a:t>DOS functions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DOS: File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FCB</a:t>
            </a:r>
          </a:p>
          <a:p>
            <a:pPr lvl="1"/>
            <a:r>
              <a:rPr lang="en-US" dirty="0" smtClean="0"/>
              <a:t>Legacy for CP/M programs</a:t>
            </a:r>
          </a:p>
          <a:p>
            <a:pPr lvl="1"/>
            <a:r>
              <a:rPr lang="en-US" dirty="0" smtClean="0"/>
              <a:t>No Directories</a:t>
            </a:r>
          </a:p>
          <a:p>
            <a:r>
              <a:rPr lang="en-US" dirty="0" smtClean="0"/>
              <a:t>FAT</a:t>
            </a:r>
          </a:p>
          <a:p>
            <a:pPr lvl="1"/>
            <a:r>
              <a:rPr lang="en-US" dirty="0" smtClean="0"/>
              <a:t>Clusters</a:t>
            </a:r>
          </a:p>
          <a:p>
            <a:pPr lvl="2"/>
            <a:r>
              <a:rPr lang="en-US" dirty="0" smtClean="0"/>
              <a:t>Basic block of data</a:t>
            </a:r>
          </a:p>
          <a:p>
            <a:pPr lvl="1"/>
            <a:r>
              <a:rPr lang="en-US" dirty="0" smtClean="0"/>
              <a:t>File Allocation Table</a:t>
            </a:r>
          </a:p>
          <a:p>
            <a:pPr lvl="2"/>
            <a:r>
              <a:rPr lang="en-US" dirty="0" smtClean="0"/>
              <a:t>Index table for clusters</a:t>
            </a:r>
          </a:p>
          <a:p>
            <a:pPr lvl="2"/>
            <a:r>
              <a:rPr lang="en-US" dirty="0" smtClean="0"/>
              <a:t>Cluster Chaining</a:t>
            </a:r>
            <a:endParaRPr lang="en-US" dirty="0" smtClean="0"/>
          </a:p>
          <a:p>
            <a:pPr lvl="1"/>
            <a:r>
              <a:rPr lang="en-US" dirty="0" smtClean="0"/>
              <a:t>Directory Tables</a:t>
            </a:r>
          </a:p>
          <a:p>
            <a:pPr lvl="2"/>
            <a:r>
              <a:rPr lang="en-US" dirty="0" smtClean="0"/>
              <a:t>Cluster #s</a:t>
            </a:r>
          </a:p>
          <a:p>
            <a:pPr lvl="2"/>
            <a:r>
              <a:rPr lang="en-US" dirty="0" smtClean="0"/>
              <a:t>Name, Attributes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DOS: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Functions – BIOS</a:t>
            </a:r>
          </a:p>
          <a:p>
            <a:pPr lvl="1"/>
            <a:r>
              <a:rPr lang="en-US" dirty="0" smtClean="0"/>
              <a:t>Keyboard, Screen, Drives</a:t>
            </a:r>
          </a:p>
          <a:p>
            <a:pPr lvl="1"/>
            <a:r>
              <a:rPr lang="en-US" dirty="0" smtClean="0"/>
              <a:t>Software Interrupts</a:t>
            </a:r>
          </a:p>
          <a:p>
            <a:r>
              <a:rPr lang="en-US" dirty="0" smtClean="0"/>
              <a:t>Additional Devices</a:t>
            </a:r>
            <a:r>
              <a:rPr lang="en-US" dirty="0" smtClean="0"/>
              <a:t> </a:t>
            </a:r>
            <a:r>
              <a:rPr lang="en-US" dirty="0" smtClean="0"/>
              <a:t>– CONFIG.SYS</a:t>
            </a:r>
          </a:p>
          <a:p>
            <a:pPr lvl="1"/>
            <a:r>
              <a:rPr lang="en-US" dirty="0" smtClean="0"/>
              <a:t>Loaded at startup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DOS: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functions:</a:t>
            </a:r>
          </a:p>
          <a:p>
            <a:pPr lvl="1"/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Starting another program</a:t>
            </a:r>
          </a:p>
          <a:p>
            <a:pPr lvl="1"/>
            <a:r>
              <a:rPr lang="en-US" dirty="0" smtClean="0"/>
              <a:t>Memory allocation</a:t>
            </a:r>
          </a:p>
          <a:p>
            <a:r>
              <a:rPr lang="en-US" dirty="0" smtClean="0"/>
              <a:t>Similar to BIOS function calls</a:t>
            </a:r>
          </a:p>
          <a:p>
            <a:pPr lvl="1"/>
            <a:r>
              <a:rPr lang="en-US" dirty="0" smtClean="0"/>
              <a:t>Software interrupts</a:t>
            </a:r>
            <a:endParaRPr lang="en-US" dirty="0"/>
          </a:p>
          <a:p>
            <a:r>
              <a:rPr lang="en-US" dirty="0" smtClean="0"/>
              <a:t>Very primitive compared to today:</a:t>
            </a:r>
          </a:p>
          <a:p>
            <a:pPr lvl="1"/>
            <a:r>
              <a:rPr lang="en-US" dirty="0" smtClean="0"/>
              <a:t>Limited</a:t>
            </a:r>
            <a:r>
              <a:rPr lang="en-US" dirty="0" smtClean="0"/>
              <a:t> libraries - </a:t>
            </a:r>
            <a:r>
              <a:rPr lang="en-US" dirty="0" smtClean="0"/>
              <a:t>p</a:t>
            </a:r>
            <a:r>
              <a:rPr lang="en-US" dirty="0" smtClean="0"/>
              <a:t>rogrammers wrote their own for every program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DOS: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Multi-Tasking</a:t>
            </a:r>
          </a:p>
          <a:p>
            <a:pPr lvl="1"/>
            <a:r>
              <a:rPr lang="en-US" dirty="0" smtClean="0"/>
              <a:t>TSRs were closest functionality</a:t>
            </a:r>
          </a:p>
          <a:p>
            <a:r>
              <a:rPr lang="en-US" dirty="0" smtClean="0"/>
              <a:t>One User</a:t>
            </a:r>
          </a:p>
          <a:p>
            <a:pPr lvl="1"/>
            <a:r>
              <a:rPr lang="en-US" dirty="0" smtClean="0"/>
              <a:t>Original design was simple program </a:t>
            </a:r>
            <a:r>
              <a:rPr lang="en-US" dirty="0" smtClean="0"/>
              <a:t>loader</a:t>
            </a:r>
            <a:endParaRPr lang="en-US" dirty="0" smtClean="0"/>
          </a:p>
          <a:p>
            <a:r>
              <a:rPr lang="en-US" dirty="0" smtClean="0"/>
              <a:t>No Security</a:t>
            </a:r>
          </a:p>
          <a:p>
            <a:pPr lvl="1"/>
            <a:r>
              <a:rPr lang="en-US" dirty="0" smtClean="0"/>
              <a:t>Files only protected by attributes</a:t>
            </a:r>
          </a:p>
          <a:p>
            <a:pPr lvl="2"/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Hidden</a:t>
            </a:r>
          </a:p>
          <a:p>
            <a:pPr lvl="2"/>
            <a:r>
              <a:rPr lang="en-US" dirty="0" smtClean="0"/>
              <a:t>Read Only</a:t>
            </a:r>
          </a:p>
          <a:p>
            <a:r>
              <a:rPr lang="en-US" dirty="0" smtClean="0"/>
              <a:t>Limited API</a:t>
            </a:r>
          </a:p>
          <a:p>
            <a:pPr lvl="1"/>
            <a:r>
              <a:rPr lang="en-US" dirty="0" smtClean="0"/>
              <a:t>No Common Libraries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Impacts: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PC is only as good as its OS</a:t>
            </a:r>
          </a:p>
          <a:p>
            <a:pPr lvl="1"/>
            <a:r>
              <a:rPr lang="en-US" dirty="0" smtClean="0"/>
              <a:t>PC grew out of DOS into Windows</a:t>
            </a:r>
          </a:p>
          <a:p>
            <a:pPr lvl="1"/>
            <a:r>
              <a:rPr lang="en-US" dirty="0" smtClean="0"/>
              <a:t>PC popularity -&gt; Windows popularity</a:t>
            </a:r>
          </a:p>
          <a:p>
            <a:r>
              <a:rPr lang="en-US" dirty="0" smtClean="0"/>
              <a:t>DOS</a:t>
            </a:r>
          </a:p>
          <a:p>
            <a:pPr lvl="1"/>
            <a:r>
              <a:rPr lang="en-US" dirty="0" smtClean="0"/>
              <a:t>Early </a:t>
            </a:r>
            <a:r>
              <a:rPr lang="en-US" dirty="0" smtClean="0"/>
              <a:t>Windows built </a:t>
            </a:r>
            <a:r>
              <a:rPr lang="en-US" dirty="0" smtClean="0"/>
              <a:t>on MS-DOS</a:t>
            </a:r>
            <a:endParaRPr lang="en-US" dirty="0" smtClean="0"/>
          </a:p>
          <a:p>
            <a:pPr lvl="1"/>
            <a:r>
              <a:rPr lang="en-US" dirty="0" smtClean="0"/>
              <a:t>Early Windows were first graphic shells for DOS</a:t>
            </a:r>
          </a:p>
          <a:p>
            <a:pPr lvl="1"/>
            <a:r>
              <a:rPr lang="en-US" dirty="0" smtClean="0"/>
              <a:t>Windows 3.x &amp; 9x loaded with DOS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Impacts: 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DOS and Windows made FAT very popular</a:t>
            </a:r>
          </a:p>
          <a:p>
            <a:r>
              <a:rPr lang="en-US" dirty="0" smtClean="0"/>
              <a:t>Floppy drives in PC</a:t>
            </a:r>
          </a:p>
          <a:p>
            <a:pPr lvl="1"/>
            <a:r>
              <a:rPr lang="en-US" dirty="0" smtClean="0"/>
              <a:t>PCs made floppy disk popular</a:t>
            </a:r>
          </a:p>
          <a:p>
            <a:pPr lvl="1"/>
            <a:r>
              <a:rPr lang="en-US" dirty="0" smtClean="0"/>
              <a:t>Removable drive implies inter-system data exchange </a:t>
            </a:r>
          </a:p>
          <a:p>
            <a:pPr lvl="1"/>
            <a:r>
              <a:rPr lang="en-US" dirty="0" smtClean="0"/>
              <a:t>FAT was the answer to data sharing</a:t>
            </a:r>
            <a:endParaRPr lang="en-US" dirty="0" smtClean="0"/>
          </a:p>
          <a:p>
            <a:r>
              <a:rPr lang="en-US" dirty="0" smtClean="0"/>
              <a:t>FAT now standard for camera storage</a:t>
            </a:r>
          </a:p>
          <a:p>
            <a:r>
              <a:rPr lang="en-US" dirty="0" smtClean="0"/>
              <a:t>FAT used in Flash Drives and SD cards</a:t>
            </a:r>
          </a:p>
          <a:p>
            <a:r>
              <a:rPr lang="en-US" dirty="0" smtClean="0"/>
              <a:t>Most OSs can read FAT drives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Impacts: x86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PC and DOS rose in popularity</a:t>
            </a:r>
          </a:p>
          <a:p>
            <a:pPr lvl="1"/>
            <a:r>
              <a:rPr lang="en-US" dirty="0" smtClean="0"/>
              <a:t>More hardware and software targeted at PC</a:t>
            </a:r>
            <a:endParaRPr lang="en-US" dirty="0" smtClean="0"/>
          </a:p>
          <a:p>
            <a:pPr lvl="1"/>
            <a:r>
              <a:rPr lang="en-US" dirty="0" smtClean="0"/>
              <a:t>Intel created better processors with new features</a:t>
            </a:r>
          </a:p>
          <a:p>
            <a:r>
              <a:rPr lang="en-US" dirty="0" smtClean="0"/>
              <a:t>Backward compatibility is important</a:t>
            </a:r>
          </a:p>
          <a:p>
            <a:pPr lvl="1"/>
            <a:r>
              <a:rPr lang="en-US" dirty="0" smtClean="0"/>
              <a:t>All x86 processors are backward compatible</a:t>
            </a:r>
            <a:endParaRPr lang="en-US" dirty="0" smtClean="0"/>
          </a:p>
          <a:p>
            <a:pPr lvl="1"/>
            <a:r>
              <a:rPr lang="en-US" dirty="0" smtClean="0"/>
              <a:t>Consumer can always run old software on new machine</a:t>
            </a:r>
          </a:p>
          <a:p>
            <a:pPr lvl="1"/>
            <a:r>
              <a:rPr lang="en-US" dirty="0" smtClean="0"/>
              <a:t>Keeps consumers happy, thus reinforcing popularity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the PC:</a:t>
            </a:r>
          </a:p>
          <a:p>
            <a:pPr lvl="1"/>
            <a:r>
              <a:rPr lang="en-US" dirty="0" smtClean="0"/>
              <a:t>Hardware</a:t>
            </a:r>
          </a:p>
          <a:p>
            <a:r>
              <a:rPr lang="en-US" dirty="0" smtClean="0"/>
              <a:t>Analysis of DOS: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Impacts on Modern </a:t>
            </a:r>
            <a:r>
              <a:rPr lang="en-US" dirty="0" smtClean="0"/>
              <a:t>Technology: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Computer Hardware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PC, Low Cost</a:t>
            </a:r>
          </a:p>
          <a:p>
            <a:pPr lvl="1"/>
            <a:r>
              <a:rPr lang="en-US" dirty="0" smtClean="0"/>
              <a:t>PC – 1981</a:t>
            </a:r>
          </a:p>
          <a:p>
            <a:pPr lvl="1"/>
            <a:r>
              <a:rPr lang="en-US" dirty="0" smtClean="0"/>
              <a:t>XT – 1983</a:t>
            </a:r>
          </a:p>
          <a:p>
            <a:pPr lvl="1"/>
            <a:r>
              <a:rPr lang="en-US" dirty="0" smtClean="0"/>
              <a:t>AT – 1984</a:t>
            </a:r>
            <a:endParaRPr lang="en-US" dirty="0" smtClean="0"/>
          </a:p>
          <a:p>
            <a:r>
              <a:rPr lang="en-US" dirty="0" smtClean="0"/>
              <a:t>Compatible Clones</a:t>
            </a:r>
          </a:p>
          <a:p>
            <a:pPr lvl="1"/>
            <a:r>
              <a:rPr lang="en-US" dirty="0" smtClean="0"/>
              <a:t>Helped establish popularity</a:t>
            </a:r>
          </a:p>
          <a:p>
            <a:r>
              <a:rPr lang="en-US" dirty="0" smtClean="0"/>
              <a:t>Open Standards, Popularity:</a:t>
            </a:r>
          </a:p>
          <a:p>
            <a:pPr lvl="1"/>
            <a:r>
              <a:rPr lang="en-US" dirty="0" smtClean="0"/>
              <a:t>Third Party Devices</a:t>
            </a:r>
          </a:p>
          <a:p>
            <a:pPr lvl="1"/>
            <a:r>
              <a:rPr lang="en-US" dirty="0" smtClean="0"/>
              <a:t>Third Party Software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Hardware: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8088</a:t>
            </a:r>
          </a:p>
          <a:p>
            <a:pPr lvl="1"/>
            <a:r>
              <a:rPr lang="en-US" dirty="0" smtClean="0"/>
              <a:t>Same as 8086 but 8 bit data bus</a:t>
            </a:r>
          </a:p>
          <a:p>
            <a:pPr lvl="1"/>
            <a:r>
              <a:rPr lang="en-US" dirty="0" smtClean="0"/>
              <a:t>Used in IBM PC and XT</a:t>
            </a:r>
          </a:p>
          <a:p>
            <a:pPr lvl="1"/>
            <a:r>
              <a:rPr lang="en-US" dirty="0" smtClean="0"/>
              <a:t>8087 optional FPU</a:t>
            </a:r>
            <a:endParaRPr lang="en-US" dirty="0" smtClean="0"/>
          </a:p>
          <a:p>
            <a:r>
              <a:rPr lang="en-US" dirty="0" smtClean="0"/>
              <a:t>80286</a:t>
            </a:r>
          </a:p>
          <a:p>
            <a:pPr lvl="1"/>
            <a:r>
              <a:rPr lang="en-US" dirty="0" smtClean="0"/>
              <a:t>Used in IBM AT</a:t>
            </a:r>
          </a:p>
          <a:p>
            <a:pPr lvl="1"/>
            <a:r>
              <a:rPr lang="en-US" dirty="0" smtClean="0"/>
              <a:t>Faster, memory management, more memory</a:t>
            </a:r>
          </a:p>
          <a:p>
            <a:pPr lvl="1"/>
            <a:r>
              <a:rPr lang="en-US" dirty="0" smtClean="0"/>
              <a:t>Features not used like expected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Hardware: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IBM PC</a:t>
            </a:r>
          </a:p>
          <a:p>
            <a:pPr lvl="1"/>
            <a:r>
              <a:rPr lang="en-US" dirty="0" smtClean="0"/>
              <a:t>16KB – 256KB, Expansion cards</a:t>
            </a:r>
          </a:p>
          <a:p>
            <a:pPr lvl="1"/>
            <a:r>
              <a:rPr lang="en-US" dirty="0" smtClean="0"/>
              <a:t>BIOS used 8KB</a:t>
            </a:r>
          </a:p>
          <a:p>
            <a:r>
              <a:rPr lang="en-US" dirty="0" smtClean="0"/>
              <a:t>IBM XT</a:t>
            </a:r>
          </a:p>
          <a:p>
            <a:pPr lvl="1"/>
            <a:r>
              <a:rPr lang="en-US" dirty="0" smtClean="0"/>
              <a:t>64KB - 1MB, Expansion cards</a:t>
            </a:r>
          </a:p>
          <a:p>
            <a:pPr lvl="1"/>
            <a:r>
              <a:rPr lang="en-US" dirty="0" smtClean="0"/>
              <a:t>BIOS used 384 KB</a:t>
            </a:r>
          </a:p>
          <a:p>
            <a:r>
              <a:rPr lang="en-US" dirty="0" smtClean="0"/>
              <a:t>IBM AT</a:t>
            </a:r>
          </a:p>
          <a:p>
            <a:pPr lvl="1"/>
            <a:r>
              <a:rPr lang="en-US" dirty="0" smtClean="0"/>
              <a:t>Up t</a:t>
            </a:r>
            <a:r>
              <a:rPr lang="en-US" dirty="0" smtClean="0"/>
              <a:t>o </a:t>
            </a:r>
            <a:r>
              <a:rPr lang="en-US" dirty="0" smtClean="0"/>
              <a:t>16MB, 80286 address space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Hardware: </a:t>
            </a:r>
            <a:r>
              <a:rPr lang="en-US" dirty="0" smtClean="0"/>
              <a:t>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Low Budget</a:t>
            </a:r>
          </a:p>
          <a:p>
            <a:pPr lvl="1"/>
            <a:r>
              <a:rPr lang="en-US" dirty="0" smtClean="0"/>
              <a:t>Tape drives</a:t>
            </a:r>
          </a:p>
          <a:p>
            <a:pPr lvl="1"/>
            <a:r>
              <a:rPr lang="en-US" dirty="0" smtClean="0"/>
              <a:t>Floppy drive</a:t>
            </a:r>
          </a:p>
          <a:p>
            <a:r>
              <a:rPr lang="en-US" dirty="0" smtClean="0"/>
              <a:t>Floppy </a:t>
            </a:r>
            <a:r>
              <a:rPr lang="en-US" dirty="0" smtClean="0"/>
              <a:t>D</a:t>
            </a:r>
            <a:r>
              <a:rPr lang="en-US" dirty="0" smtClean="0"/>
              <a:t>rives Very </a:t>
            </a:r>
            <a:r>
              <a:rPr lang="en-US" dirty="0" smtClean="0"/>
              <a:t>P</a:t>
            </a:r>
            <a:r>
              <a:rPr lang="en-US" dirty="0" smtClean="0"/>
              <a:t>opular</a:t>
            </a:r>
          </a:p>
          <a:p>
            <a:r>
              <a:rPr lang="en-US" dirty="0" smtClean="0"/>
              <a:t>IBM PC</a:t>
            </a:r>
          </a:p>
          <a:p>
            <a:pPr lvl="1"/>
            <a:r>
              <a:rPr lang="en-US" dirty="0" smtClean="0"/>
              <a:t>Up to 2 5.25” </a:t>
            </a:r>
            <a:r>
              <a:rPr lang="en-US" dirty="0" smtClean="0"/>
              <a:t>single sided </a:t>
            </a:r>
            <a:r>
              <a:rPr lang="en-US" dirty="0" smtClean="0"/>
              <a:t>floppy drives</a:t>
            </a:r>
          </a:p>
          <a:p>
            <a:r>
              <a:rPr lang="en-US" dirty="0" smtClean="0"/>
              <a:t>IBM XT</a:t>
            </a:r>
          </a:p>
          <a:p>
            <a:pPr lvl="1"/>
            <a:r>
              <a:rPr lang="en-US" dirty="0" smtClean="0"/>
              <a:t>Up to 2 5.25” double sided floppy drives</a:t>
            </a:r>
          </a:p>
          <a:p>
            <a:pPr lvl="1"/>
            <a:r>
              <a:rPr lang="en-US" dirty="0" smtClean="0"/>
              <a:t>10MB hard drive</a:t>
            </a:r>
          </a:p>
          <a:p>
            <a:r>
              <a:rPr lang="en-US" dirty="0" smtClean="0"/>
              <a:t>IBM AT</a:t>
            </a:r>
          </a:p>
          <a:p>
            <a:pPr lvl="1"/>
            <a:r>
              <a:rPr lang="en-US" dirty="0" smtClean="0"/>
              <a:t>Up to 2 5.25” high density floppy drives</a:t>
            </a:r>
          </a:p>
          <a:p>
            <a:pPr lvl="1"/>
            <a:r>
              <a:rPr lang="en-US" dirty="0" smtClean="0"/>
              <a:t>20MB hard drive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Hardware: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Very good keyboard -&gt; popularity</a:t>
            </a:r>
            <a:endParaRPr lang="en-US" dirty="0" smtClean="0"/>
          </a:p>
          <a:p>
            <a:r>
              <a:rPr lang="en-US" dirty="0" smtClean="0"/>
              <a:t>Monitor</a:t>
            </a:r>
          </a:p>
          <a:p>
            <a:pPr lvl="1"/>
            <a:r>
              <a:rPr lang="en-US" dirty="0" smtClean="0"/>
              <a:t>MDA – Text mode only</a:t>
            </a:r>
          </a:p>
          <a:p>
            <a:pPr lvl="1"/>
            <a:r>
              <a:rPr lang="en-US" dirty="0" smtClean="0"/>
              <a:t>CGA – Text and graphics</a:t>
            </a:r>
          </a:p>
          <a:p>
            <a:pPr lvl="1"/>
            <a:r>
              <a:rPr lang="en-US" dirty="0" smtClean="0"/>
              <a:t>EGA – Text and higher resolution graphics</a:t>
            </a:r>
          </a:p>
          <a:p>
            <a:r>
              <a:rPr lang="en-US" dirty="0" smtClean="0"/>
              <a:t>Serial and Printer Ports</a:t>
            </a:r>
          </a:p>
          <a:p>
            <a:pPr lvl="1"/>
            <a:r>
              <a:rPr lang="en-US" dirty="0" smtClean="0"/>
              <a:t>Modems</a:t>
            </a:r>
          </a:p>
          <a:p>
            <a:pPr lvl="1"/>
            <a:r>
              <a:rPr lang="en-US" dirty="0" smtClean="0"/>
              <a:t>Mice</a:t>
            </a:r>
          </a:p>
          <a:p>
            <a:pPr lvl="1"/>
            <a:r>
              <a:rPr lang="en-US" dirty="0" smtClean="0"/>
              <a:t>Printers</a:t>
            </a:r>
          </a:p>
          <a:p>
            <a:r>
              <a:rPr lang="en-US" dirty="0" smtClean="0"/>
              <a:t>Expansion Cards:</a:t>
            </a:r>
          </a:p>
          <a:p>
            <a:pPr lvl="1"/>
            <a:r>
              <a:rPr lang="en-US" dirty="0" smtClean="0"/>
              <a:t>Joysticks</a:t>
            </a:r>
          </a:p>
          <a:p>
            <a:pPr lvl="1"/>
            <a:r>
              <a:rPr lang="en-US" dirty="0" smtClean="0"/>
              <a:t>Cash Drawers</a:t>
            </a:r>
          </a:p>
          <a:p>
            <a:pPr lvl="1"/>
            <a:r>
              <a:rPr lang="en-US" dirty="0" smtClean="0"/>
              <a:t>Special Machinery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PC: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Little available to programmer</a:t>
            </a:r>
          </a:p>
          <a:p>
            <a:pPr lvl="2"/>
            <a:r>
              <a:rPr lang="en-US" dirty="0" smtClean="0"/>
              <a:t>Cost and address space</a:t>
            </a:r>
          </a:p>
          <a:p>
            <a:pPr lvl="1"/>
            <a:r>
              <a:rPr lang="en-US" dirty="0" smtClean="0"/>
              <a:t>Fixed with expansion cards and 80286 </a:t>
            </a:r>
          </a:p>
          <a:p>
            <a:r>
              <a:rPr lang="en-US" dirty="0" smtClean="0"/>
              <a:t>Storage Capacity</a:t>
            </a:r>
          </a:p>
          <a:p>
            <a:pPr lvl="1"/>
            <a:r>
              <a:rPr lang="en-US" dirty="0" smtClean="0"/>
              <a:t>Hard drives quite expensive</a:t>
            </a:r>
          </a:p>
          <a:p>
            <a:pPr lvl="1"/>
            <a:r>
              <a:rPr lang="en-US" dirty="0" smtClean="0"/>
              <a:t>Fixed with IBM XT</a:t>
            </a:r>
          </a:p>
          <a:p>
            <a:r>
              <a:rPr lang="en-US" dirty="0" smtClean="0"/>
              <a:t>Graphics:</a:t>
            </a:r>
          </a:p>
          <a:p>
            <a:pPr lvl="1"/>
            <a:r>
              <a:rPr lang="en-US" dirty="0" smtClean="0"/>
              <a:t>Limited Resolutions</a:t>
            </a:r>
          </a:p>
          <a:p>
            <a:r>
              <a:rPr lang="en-US" dirty="0" smtClean="0"/>
              <a:t>Multi-Tasking &amp; Memory Management</a:t>
            </a:r>
          </a:p>
          <a:p>
            <a:pPr lvl="1"/>
            <a:r>
              <a:rPr lang="en-US" dirty="0" smtClean="0"/>
              <a:t>8088 – No Support</a:t>
            </a:r>
          </a:p>
          <a:p>
            <a:pPr lvl="1"/>
            <a:r>
              <a:rPr lang="en-US" dirty="0" smtClean="0"/>
              <a:t>80286 – Added support, </a:t>
            </a:r>
            <a:r>
              <a:rPr lang="en-US" dirty="0" smtClean="0"/>
              <a:t>not backwards compatible </a:t>
            </a:r>
            <a:r>
              <a:rPr lang="en-US" dirty="0" smtClean="0"/>
              <a:t>-&gt; not used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is CP/M</a:t>
            </a:r>
          </a:p>
          <a:p>
            <a:r>
              <a:rPr lang="en-US" dirty="0" smtClean="0"/>
              <a:t>Lightweight Single-Task Single-User Program Loader</a:t>
            </a:r>
          </a:p>
          <a:p>
            <a:r>
              <a:rPr lang="en-US" dirty="0" smtClean="0"/>
              <a:t>IBM asked Microsoft for OS</a:t>
            </a:r>
          </a:p>
          <a:p>
            <a:r>
              <a:rPr lang="en-US" dirty="0" smtClean="0"/>
              <a:t>Microsoft sourced 86-DOS from Tim Patterson</a:t>
            </a:r>
          </a:p>
          <a:p>
            <a:r>
              <a:rPr lang="en-US" dirty="0" smtClean="0"/>
              <a:t>Modified into MS-DOS </a:t>
            </a:r>
          </a:p>
          <a:p>
            <a:r>
              <a:rPr lang="en-US" dirty="0" smtClean="0"/>
              <a:t>Licensed PCDOS to IBM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112</TotalTime>
  <Words>663</Words>
  <Application>Microsoft Office PowerPoint</Application>
  <PresentationFormat>On-screen Show (4:3)</PresentationFormat>
  <Paragraphs>188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Metro</vt:lpstr>
      <vt:lpstr>Technical Analysis of Early PCs and DOS</vt:lpstr>
      <vt:lpstr>Overview</vt:lpstr>
      <vt:lpstr>The PC:</vt:lpstr>
      <vt:lpstr>PC Hardware: Processors</vt:lpstr>
      <vt:lpstr>PC Hardware: Memory</vt:lpstr>
      <vt:lpstr>PC Hardware: Drives</vt:lpstr>
      <vt:lpstr>PC Hardware: IO</vt:lpstr>
      <vt:lpstr>PC: Limitations</vt:lpstr>
      <vt:lpstr>The Disk Operating System</vt:lpstr>
      <vt:lpstr>DOS: Boot Process</vt:lpstr>
      <vt:lpstr>DOS: Memory Management </vt:lpstr>
      <vt:lpstr>DOS: Memory Management</vt:lpstr>
      <vt:lpstr>DOS: File Management</vt:lpstr>
      <vt:lpstr>DOS: IO</vt:lpstr>
      <vt:lpstr>DOS: API</vt:lpstr>
      <vt:lpstr>DOS: Limitations</vt:lpstr>
      <vt:lpstr>Impacts: Windows</vt:lpstr>
      <vt:lpstr>Impacts: FAT</vt:lpstr>
      <vt:lpstr>Impacts: x86 Architecture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 of Early PCs and DOS</dc:title>
  <dc:creator>rorabaugh</dc:creator>
  <cp:lastModifiedBy>Rorabaugh, Tyler L.</cp:lastModifiedBy>
  <cp:revision>18</cp:revision>
  <dcterms:created xsi:type="dcterms:W3CDTF">2006-08-16T00:00:00Z</dcterms:created>
  <dcterms:modified xsi:type="dcterms:W3CDTF">2019-11-18T00:07:01Z</dcterms:modified>
</cp:coreProperties>
</file>