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sldIdLst>
    <p:sldId id="277" r:id="rId4"/>
    <p:sldId id="269" r:id="rId5"/>
    <p:sldId id="257" r:id="rId6"/>
    <p:sldId id="272" r:id="rId7"/>
    <p:sldId id="258" r:id="rId8"/>
    <p:sldId id="261" r:id="rId9"/>
    <p:sldId id="273" r:id="rId10"/>
    <p:sldId id="279" r:id="rId11"/>
    <p:sldId id="280" r:id="rId12"/>
    <p:sldId id="274" r:id="rId13"/>
    <p:sldId id="282" r:id="rId14"/>
    <p:sldId id="281" r:id="rId15"/>
    <p:sldId id="28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721BA8-ADAF-4CA2-9DBE-263FE5101DEB}" v="1" dt="2023-05-26T12:03:52.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_rels/data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D519A8B-2CD0-4C20-8597-C3D21C26678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2F54185-A540-46C3-96EB-3790EA55D3F1}">
      <dgm:prSet/>
      <dgm:spPr/>
      <dgm:t>
        <a:bodyPr/>
        <a:lstStyle/>
        <a:p>
          <a:r>
            <a:rPr lang="en-US" baseline="0"/>
            <a:t>One of the main basic KPIs, that help us to know other results of our business, is the Footfall</a:t>
          </a:r>
          <a:endParaRPr lang="en-US"/>
        </a:p>
      </dgm:t>
    </dgm:pt>
    <dgm:pt modelId="{75589AB7-E7B9-480E-85BD-C6590C4A2DFE}" type="parTrans" cxnId="{5C60B91C-6361-48A6-B5F3-878C0574EB0C}">
      <dgm:prSet/>
      <dgm:spPr/>
      <dgm:t>
        <a:bodyPr/>
        <a:lstStyle/>
        <a:p>
          <a:endParaRPr lang="en-US"/>
        </a:p>
      </dgm:t>
    </dgm:pt>
    <dgm:pt modelId="{99355F9B-6B6B-4192-BE13-E77D6C101BFD}" type="sibTrans" cxnId="{5C60B91C-6361-48A6-B5F3-878C0574EB0C}">
      <dgm:prSet/>
      <dgm:spPr/>
      <dgm:t>
        <a:bodyPr/>
        <a:lstStyle/>
        <a:p>
          <a:endParaRPr lang="en-US"/>
        </a:p>
      </dgm:t>
    </dgm:pt>
    <dgm:pt modelId="{50604DAC-1E37-4109-8EEF-AFAC0B09AD73}">
      <dgm:prSet/>
      <dgm:spPr/>
      <dgm:t>
        <a:bodyPr/>
        <a:lstStyle/>
        <a:p>
          <a:r>
            <a:rPr lang="en-US" baseline="0"/>
            <a:t>This shows the districts where the tourists are more than the residents</a:t>
          </a:r>
          <a:endParaRPr lang="en-US"/>
        </a:p>
      </dgm:t>
    </dgm:pt>
    <dgm:pt modelId="{6CD825D9-DEC6-422F-91F5-27B242946F98}" type="parTrans" cxnId="{F96CCA7D-49F3-44F4-BEF5-40166D1B240A}">
      <dgm:prSet/>
      <dgm:spPr/>
      <dgm:t>
        <a:bodyPr/>
        <a:lstStyle/>
        <a:p>
          <a:endParaRPr lang="en-US"/>
        </a:p>
      </dgm:t>
    </dgm:pt>
    <dgm:pt modelId="{814A4668-D8EC-4C81-B1F2-ACFD0AF9F7AB}" type="sibTrans" cxnId="{F96CCA7D-49F3-44F4-BEF5-40166D1B240A}">
      <dgm:prSet/>
      <dgm:spPr/>
      <dgm:t>
        <a:bodyPr/>
        <a:lstStyle/>
        <a:p>
          <a:endParaRPr lang="en-US"/>
        </a:p>
      </dgm:t>
    </dgm:pt>
    <dgm:pt modelId="{93D71460-D583-4FD5-B990-B5E15F21BA3C}" type="pres">
      <dgm:prSet presAssocID="{ED519A8B-2CD0-4C20-8597-C3D21C26678C}" presName="root" presStyleCnt="0">
        <dgm:presLayoutVars>
          <dgm:dir/>
          <dgm:resizeHandles val="exact"/>
        </dgm:presLayoutVars>
      </dgm:prSet>
      <dgm:spPr/>
    </dgm:pt>
    <dgm:pt modelId="{FFB6DAC1-E4CE-47BC-872D-121974A3EF9D}" type="pres">
      <dgm:prSet presAssocID="{22F54185-A540-46C3-96EB-3790EA55D3F1}" presName="compNode" presStyleCnt="0"/>
      <dgm:spPr/>
    </dgm:pt>
    <dgm:pt modelId="{97FD82F3-10B7-4B18-8C25-F5B7102F4B5A}" type="pres">
      <dgm:prSet presAssocID="{22F54185-A540-46C3-96EB-3790EA55D3F1}" presName="bgRect" presStyleLbl="bgShp" presStyleIdx="0" presStyleCnt="2"/>
      <dgm:spPr/>
    </dgm:pt>
    <dgm:pt modelId="{C1A080B0-34BD-4B9E-B8B7-64C86C1B8173}" type="pres">
      <dgm:prSet presAssocID="{22F54185-A540-46C3-96EB-3790EA55D3F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5CCB646C-E443-4663-A752-193B521E8872}" type="pres">
      <dgm:prSet presAssocID="{22F54185-A540-46C3-96EB-3790EA55D3F1}" presName="spaceRect" presStyleCnt="0"/>
      <dgm:spPr/>
    </dgm:pt>
    <dgm:pt modelId="{6F02182B-9182-46C5-B417-D992D1EB3893}" type="pres">
      <dgm:prSet presAssocID="{22F54185-A540-46C3-96EB-3790EA55D3F1}" presName="parTx" presStyleLbl="revTx" presStyleIdx="0" presStyleCnt="2">
        <dgm:presLayoutVars>
          <dgm:chMax val="0"/>
          <dgm:chPref val="0"/>
        </dgm:presLayoutVars>
      </dgm:prSet>
      <dgm:spPr/>
    </dgm:pt>
    <dgm:pt modelId="{AAD1DA18-B2F4-4146-90BF-74812C977518}" type="pres">
      <dgm:prSet presAssocID="{99355F9B-6B6B-4192-BE13-E77D6C101BFD}" presName="sibTrans" presStyleCnt="0"/>
      <dgm:spPr/>
    </dgm:pt>
    <dgm:pt modelId="{7A07104E-A231-459A-AE70-0A8C68CEAB5D}" type="pres">
      <dgm:prSet presAssocID="{50604DAC-1E37-4109-8EEF-AFAC0B09AD73}" presName="compNode" presStyleCnt="0"/>
      <dgm:spPr/>
    </dgm:pt>
    <dgm:pt modelId="{0C193244-3275-4CF5-82C3-65E11C056884}" type="pres">
      <dgm:prSet presAssocID="{50604DAC-1E37-4109-8EEF-AFAC0B09AD73}" presName="bgRect" presStyleLbl="bgShp" presStyleIdx="1" presStyleCnt="2"/>
      <dgm:spPr/>
    </dgm:pt>
    <dgm:pt modelId="{945D3188-84E7-458B-88D1-7B359B892C28}" type="pres">
      <dgm:prSet presAssocID="{50604DAC-1E37-4109-8EEF-AFAC0B09AD7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849914E1-6683-4E30-984F-737A18F44FB8}" type="pres">
      <dgm:prSet presAssocID="{50604DAC-1E37-4109-8EEF-AFAC0B09AD73}" presName="spaceRect" presStyleCnt="0"/>
      <dgm:spPr/>
    </dgm:pt>
    <dgm:pt modelId="{4813E41A-D01E-414D-B2BE-74DB73CBD575}" type="pres">
      <dgm:prSet presAssocID="{50604DAC-1E37-4109-8EEF-AFAC0B09AD73}" presName="parTx" presStyleLbl="revTx" presStyleIdx="1" presStyleCnt="2">
        <dgm:presLayoutVars>
          <dgm:chMax val="0"/>
          <dgm:chPref val="0"/>
        </dgm:presLayoutVars>
      </dgm:prSet>
      <dgm:spPr/>
    </dgm:pt>
  </dgm:ptLst>
  <dgm:cxnLst>
    <dgm:cxn modelId="{5C60B91C-6361-48A6-B5F3-878C0574EB0C}" srcId="{ED519A8B-2CD0-4C20-8597-C3D21C26678C}" destId="{22F54185-A540-46C3-96EB-3790EA55D3F1}" srcOrd="0" destOrd="0" parTransId="{75589AB7-E7B9-480E-85BD-C6590C4A2DFE}" sibTransId="{99355F9B-6B6B-4192-BE13-E77D6C101BFD}"/>
    <dgm:cxn modelId="{7168D065-7C96-42D9-829C-C5C8D395311D}" type="presOf" srcId="{50604DAC-1E37-4109-8EEF-AFAC0B09AD73}" destId="{4813E41A-D01E-414D-B2BE-74DB73CBD575}" srcOrd="0" destOrd="0" presId="urn:microsoft.com/office/officeart/2018/2/layout/IconVerticalSolidList"/>
    <dgm:cxn modelId="{F96CCA7D-49F3-44F4-BEF5-40166D1B240A}" srcId="{ED519A8B-2CD0-4C20-8597-C3D21C26678C}" destId="{50604DAC-1E37-4109-8EEF-AFAC0B09AD73}" srcOrd="1" destOrd="0" parTransId="{6CD825D9-DEC6-422F-91F5-27B242946F98}" sibTransId="{814A4668-D8EC-4C81-B1F2-ACFD0AF9F7AB}"/>
    <dgm:cxn modelId="{5A9CFC8D-24CE-4E4B-A2CD-3E6FFBA8D4D9}" type="presOf" srcId="{22F54185-A540-46C3-96EB-3790EA55D3F1}" destId="{6F02182B-9182-46C5-B417-D992D1EB3893}" srcOrd="0" destOrd="0" presId="urn:microsoft.com/office/officeart/2018/2/layout/IconVerticalSolidList"/>
    <dgm:cxn modelId="{D84B0898-D247-4817-8A02-A81DA2802B34}" type="presOf" srcId="{ED519A8B-2CD0-4C20-8597-C3D21C26678C}" destId="{93D71460-D583-4FD5-B990-B5E15F21BA3C}" srcOrd="0" destOrd="0" presId="urn:microsoft.com/office/officeart/2018/2/layout/IconVerticalSolidList"/>
    <dgm:cxn modelId="{EE3CD438-A865-45C6-8A58-264E96109642}" type="presParOf" srcId="{93D71460-D583-4FD5-B990-B5E15F21BA3C}" destId="{FFB6DAC1-E4CE-47BC-872D-121974A3EF9D}" srcOrd="0" destOrd="0" presId="urn:microsoft.com/office/officeart/2018/2/layout/IconVerticalSolidList"/>
    <dgm:cxn modelId="{18A58E5D-4571-47D2-8834-67A711173632}" type="presParOf" srcId="{FFB6DAC1-E4CE-47BC-872D-121974A3EF9D}" destId="{97FD82F3-10B7-4B18-8C25-F5B7102F4B5A}" srcOrd="0" destOrd="0" presId="urn:microsoft.com/office/officeart/2018/2/layout/IconVerticalSolidList"/>
    <dgm:cxn modelId="{1092CC77-85AC-4904-BE8C-0F8629BE618A}" type="presParOf" srcId="{FFB6DAC1-E4CE-47BC-872D-121974A3EF9D}" destId="{C1A080B0-34BD-4B9E-B8B7-64C86C1B8173}" srcOrd="1" destOrd="0" presId="urn:microsoft.com/office/officeart/2018/2/layout/IconVerticalSolidList"/>
    <dgm:cxn modelId="{B0913638-2B63-4199-BB0D-878FB1975051}" type="presParOf" srcId="{FFB6DAC1-E4CE-47BC-872D-121974A3EF9D}" destId="{5CCB646C-E443-4663-A752-193B521E8872}" srcOrd="2" destOrd="0" presId="urn:microsoft.com/office/officeart/2018/2/layout/IconVerticalSolidList"/>
    <dgm:cxn modelId="{7D1E1AE7-2EF2-46FF-BD97-F587DE6CE3C6}" type="presParOf" srcId="{FFB6DAC1-E4CE-47BC-872D-121974A3EF9D}" destId="{6F02182B-9182-46C5-B417-D992D1EB3893}" srcOrd="3" destOrd="0" presId="urn:microsoft.com/office/officeart/2018/2/layout/IconVerticalSolidList"/>
    <dgm:cxn modelId="{9D58F1A1-5B77-4148-BD15-8FCCD3E76ADB}" type="presParOf" srcId="{93D71460-D583-4FD5-B990-B5E15F21BA3C}" destId="{AAD1DA18-B2F4-4146-90BF-74812C977518}" srcOrd="1" destOrd="0" presId="urn:microsoft.com/office/officeart/2018/2/layout/IconVerticalSolidList"/>
    <dgm:cxn modelId="{5D0BB903-61B8-4694-9CE7-0622E5B260B1}" type="presParOf" srcId="{93D71460-D583-4FD5-B990-B5E15F21BA3C}" destId="{7A07104E-A231-459A-AE70-0A8C68CEAB5D}" srcOrd="2" destOrd="0" presId="urn:microsoft.com/office/officeart/2018/2/layout/IconVerticalSolidList"/>
    <dgm:cxn modelId="{909B506B-E055-461A-A577-49F3B9BAF9F6}" type="presParOf" srcId="{7A07104E-A231-459A-AE70-0A8C68CEAB5D}" destId="{0C193244-3275-4CF5-82C3-65E11C056884}" srcOrd="0" destOrd="0" presId="urn:microsoft.com/office/officeart/2018/2/layout/IconVerticalSolidList"/>
    <dgm:cxn modelId="{424DAC3C-DD1B-47F8-8AF9-2622BE9219EA}" type="presParOf" srcId="{7A07104E-A231-459A-AE70-0A8C68CEAB5D}" destId="{945D3188-84E7-458B-88D1-7B359B892C28}" srcOrd="1" destOrd="0" presId="urn:microsoft.com/office/officeart/2018/2/layout/IconVerticalSolidList"/>
    <dgm:cxn modelId="{3118BB05-3361-41D4-8BCB-134833D6DBB6}" type="presParOf" srcId="{7A07104E-A231-459A-AE70-0A8C68CEAB5D}" destId="{849914E1-6683-4E30-984F-737A18F44FB8}" srcOrd="2" destOrd="0" presId="urn:microsoft.com/office/officeart/2018/2/layout/IconVerticalSolidList"/>
    <dgm:cxn modelId="{5C1AECDB-A4F7-414E-81B8-DC22F7A20C39}" type="presParOf" srcId="{7A07104E-A231-459A-AE70-0A8C68CEAB5D}" destId="{4813E41A-D01E-414D-B2BE-74DB73CBD57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D82F3-10B7-4B18-8C25-F5B7102F4B5A}">
      <dsp:nvSpPr>
        <dsp:cNvPr id="0" name=""/>
        <dsp:cNvSpPr/>
      </dsp:nvSpPr>
      <dsp:spPr>
        <a:xfrm>
          <a:off x="0" y="905298"/>
          <a:ext cx="5816750" cy="16713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A080B0-34BD-4B9E-B8B7-64C86C1B8173}">
      <dsp:nvSpPr>
        <dsp:cNvPr id="0" name=""/>
        <dsp:cNvSpPr/>
      </dsp:nvSpPr>
      <dsp:spPr>
        <a:xfrm>
          <a:off x="505574" y="1281345"/>
          <a:ext cx="919225" cy="9192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02182B-9182-46C5-B417-D992D1EB3893}">
      <dsp:nvSpPr>
        <dsp:cNvPr id="0" name=""/>
        <dsp:cNvSpPr/>
      </dsp:nvSpPr>
      <dsp:spPr>
        <a:xfrm>
          <a:off x="1930374" y="905298"/>
          <a:ext cx="3886375" cy="1671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881" tIns="176881" rIns="176881" bIns="176881" numCol="1" spcCol="1270" anchor="ctr" anchorCtr="0">
          <a:noAutofit/>
        </a:bodyPr>
        <a:lstStyle/>
        <a:p>
          <a:pPr marL="0" lvl="0" indent="0" algn="l" defTabSz="1111250">
            <a:lnSpc>
              <a:spcPct val="90000"/>
            </a:lnSpc>
            <a:spcBef>
              <a:spcPct val="0"/>
            </a:spcBef>
            <a:spcAft>
              <a:spcPct val="35000"/>
            </a:spcAft>
            <a:buNone/>
          </a:pPr>
          <a:r>
            <a:rPr lang="en-US" sz="2500" kern="1200" baseline="0"/>
            <a:t>One of the main basic KPIs, that help us to know other results of our business, is the Footfall</a:t>
          </a:r>
          <a:endParaRPr lang="en-US" sz="2500" kern="1200"/>
        </a:p>
      </dsp:txBody>
      <dsp:txXfrm>
        <a:off x="1930374" y="905298"/>
        <a:ext cx="3886375" cy="1671319"/>
      </dsp:txXfrm>
    </dsp:sp>
    <dsp:sp modelId="{0C193244-3275-4CF5-82C3-65E11C056884}">
      <dsp:nvSpPr>
        <dsp:cNvPr id="0" name=""/>
        <dsp:cNvSpPr/>
      </dsp:nvSpPr>
      <dsp:spPr>
        <a:xfrm>
          <a:off x="0" y="2994447"/>
          <a:ext cx="5816750" cy="16713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5D3188-84E7-458B-88D1-7B359B892C28}">
      <dsp:nvSpPr>
        <dsp:cNvPr id="0" name=""/>
        <dsp:cNvSpPr/>
      </dsp:nvSpPr>
      <dsp:spPr>
        <a:xfrm>
          <a:off x="505574" y="3370494"/>
          <a:ext cx="919225" cy="9192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13E41A-D01E-414D-B2BE-74DB73CBD575}">
      <dsp:nvSpPr>
        <dsp:cNvPr id="0" name=""/>
        <dsp:cNvSpPr/>
      </dsp:nvSpPr>
      <dsp:spPr>
        <a:xfrm>
          <a:off x="1930374" y="2994447"/>
          <a:ext cx="3886375" cy="1671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881" tIns="176881" rIns="176881" bIns="176881" numCol="1" spcCol="1270" anchor="ctr" anchorCtr="0">
          <a:noAutofit/>
        </a:bodyPr>
        <a:lstStyle/>
        <a:p>
          <a:pPr marL="0" lvl="0" indent="0" algn="l" defTabSz="1111250">
            <a:lnSpc>
              <a:spcPct val="90000"/>
            </a:lnSpc>
            <a:spcBef>
              <a:spcPct val="0"/>
            </a:spcBef>
            <a:spcAft>
              <a:spcPct val="35000"/>
            </a:spcAft>
            <a:buNone/>
          </a:pPr>
          <a:r>
            <a:rPr lang="en-US" sz="2500" kern="1200" baseline="0"/>
            <a:t>This shows the districts where the tourists are more than the residents</a:t>
          </a:r>
          <a:endParaRPr lang="en-US" sz="2500" kern="1200"/>
        </a:p>
      </dsp:txBody>
      <dsp:txXfrm>
        <a:off x="1930374" y="2994447"/>
        <a:ext cx="3886375" cy="167131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6/2/2023</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59645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6/2/2023</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2902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6/2/2023</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56213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6/2/2023</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485989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6/2/2023</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133443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6/2/2023</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59990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6/2/2023</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199848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6/2/2023</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80195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6/2/2023</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85217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6/2/2023</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15721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6/2/2023</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610931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6/2/2023</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487078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6/2/2023</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9331402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6/2/2023</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6454950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6/2/2023</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364197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1997274"/>
            <a:ext cx="9715500" cy="1378148"/>
          </a:xfrm>
        </p:spPr>
        <p:txBody>
          <a:bodyPr/>
          <a:lstStyle/>
          <a:p>
            <a:r>
              <a:rPr lang="en-US"/>
              <a:t>Click to edit Master title style</a:t>
            </a:r>
          </a:p>
        </p:txBody>
      </p:sp>
      <p:sp>
        <p:nvSpPr>
          <p:cNvPr id="3" name="Subtitle 2"/>
          <p:cNvSpPr>
            <a:spLocks noGrp="1"/>
          </p:cNvSpPr>
          <p:nvPr>
            <p:ph type="subTitle" idx="1"/>
          </p:nvPr>
        </p:nvSpPr>
        <p:spPr>
          <a:xfrm>
            <a:off x="1714500" y="3643312"/>
            <a:ext cx="8001000" cy="1643063"/>
          </a:xfrm>
        </p:spPr>
        <p:txBody>
          <a:bodyPr/>
          <a:lstStyle>
            <a:lvl1pPr marL="0" indent="0" algn="ctr">
              <a:buNone/>
              <a:defRPr>
                <a:solidFill>
                  <a:schemeClr val="tx1">
                    <a:tint val="75000"/>
                  </a:schemeClr>
                </a:solidFill>
              </a:defRPr>
            </a:lvl1pPr>
            <a:lvl2pPr marL="428625" indent="0" algn="ctr">
              <a:buNone/>
              <a:defRPr>
                <a:solidFill>
                  <a:schemeClr val="tx1">
                    <a:tint val="75000"/>
                  </a:schemeClr>
                </a:solidFill>
              </a:defRPr>
            </a:lvl2pPr>
            <a:lvl3pPr marL="857250" indent="0" algn="ctr">
              <a:buNone/>
              <a:defRPr>
                <a:solidFill>
                  <a:schemeClr val="tx1">
                    <a:tint val="75000"/>
                  </a:schemeClr>
                </a:solidFill>
              </a:defRPr>
            </a:lvl3pPr>
            <a:lvl4pPr marL="1285875" indent="0" algn="ctr">
              <a:buNone/>
              <a:defRPr>
                <a:solidFill>
                  <a:schemeClr val="tx1">
                    <a:tint val="75000"/>
                  </a:schemeClr>
                </a:solidFill>
              </a:defRPr>
            </a:lvl4pPr>
            <a:lvl5pPr marL="1714500" indent="0" algn="ctr">
              <a:buNone/>
              <a:defRPr>
                <a:solidFill>
                  <a:schemeClr val="tx1">
                    <a:tint val="75000"/>
                  </a:schemeClr>
                </a:solidFill>
              </a:defRPr>
            </a:lvl5pPr>
            <a:lvl6pPr marL="2143125" indent="0" algn="ctr">
              <a:buNone/>
              <a:defRPr>
                <a:solidFill>
                  <a:schemeClr val="tx1">
                    <a:tint val="75000"/>
                  </a:schemeClr>
                </a:solidFill>
              </a:defRPr>
            </a:lvl6pPr>
            <a:lvl7pPr marL="2571750" indent="0" algn="ctr">
              <a:buNone/>
              <a:defRPr>
                <a:solidFill>
                  <a:schemeClr val="tx1">
                    <a:tint val="75000"/>
                  </a:schemeClr>
                </a:solidFill>
              </a:defRPr>
            </a:lvl7pPr>
            <a:lvl8pPr marL="3000375" indent="0" algn="ctr">
              <a:buNone/>
              <a:defRPr>
                <a:solidFill>
                  <a:schemeClr val="tx1">
                    <a:tint val="75000"/>
                  </a:schemeClr>
                </a:solidFill>
              </a:defRPr>
            </a:lvl8pPr>
            <a:lvl9pPr marL="34290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483104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00730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2891" y="4131469"/>
            <a:ext cx="9715500" cy="1276945"/>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902891" y="2725044"/>
            <a:ext cx="9715500" cy="1406425"/>
          </a:xfrm>
        </p:spPr>
        <p:txBody>
          <a:bodyPr anchor="b"/>
          <a:lstStyle>
            <a:lvl1pPr marL="0" indent="0">
              <a:buNone/>
              <a:defRPr sz="1875">
                <a:solidFill>
                  <a:schemeClr val="tx1">
                    <a:tint val="75000"/>
                  </a:schemeClr>
                </a:solidFill>
              </a:defRPr>
            </a:lvl1pPr>
            <a:lvl2pPr marL="428625" indent="0">
              <a:buNone/>
              <a:defRPr sz="1688">
                <a:solidFill>
                  <a:schemeClr val="tx1">
                    <a:tint val="75000"/>
                  </a:schemeClr>
                </a:solidFill>
              </a:defRPr>
            </a:lvl2pPr>
            <a:lvl3pPr marL="857250" indent="0">
              <a:buNone/>
              <a:defRPr sz="1500">
                <a:solidFill>
                  <a:schemeClr val="tx1">
                    <a:tint val="75000"/>
                  </a:schemeClr>
                </a:solidFill>
              </a:defRPr>
            </a:lvl3pPr>
            <a:lvl4pPr marL="1285875" indent="0">
              <a:buNone/>
              <a:defRPr sz="1313">
                <a:solidFill>
                  <a:schemeClr val="tx1">
                    <a:tint val="75000"/>
                  </a:schemeClr>
                </a:solidFill>
              </a:defRPr>
            </a:lvl4pPr>
            <a:lvl5pPr marL="1714500" indent="0">
              <a:buNone/>
              <a:defRPr sz="1313">
                <a:solidFill>
                  <a:schemeClr val="tx1">
                    <a:tint val="75000"/>
                  </a:schemeClr>
                </a:solidFill>
              </a:defRPr>
            </a:lvl5pPr>
            <a:lvl6pPr marL="2143125" indent="0">
              <a:buNone/>
              <a:defRPr sz="1313">
                <a:solidFill>
                  <a:schemeClr val="tx1">
                    <a:tint val="75000"/>
                  </a:schemeClr>
                </a:solidFill>
              </a:defRPr>
            </a:lvl6pPr>
            <a:lvl7pPr marL="2571750" indent="0">
              <a:buNone/>
              <a:defRPr sz="1313">
                <a:solidFill>
                  <a:schemeClr val="tx1">
                    <a:tint val="75000"/>
                  </a:schemeClr>
                </a:solidFill>
              </a:defRPr>
            </a:lvl7pPr>
            <a:lvl8pPr marL="3000375" indent="0">
              <a:buNone/>
              <a:defRPr sz="1313">
                <a:solidFill>
                  <a:schemeClr val="tx1">
                    <a:tint val="75000"/>
                  </a:schemeClr>
                </a:solidFill>
              </a:defRPr>
            </a:lvl8pPr>
            <a:lvl9pPr marL="3429000" indent="0">
              <a:buNone/>
              <a:defRPr sz="131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16447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1500" y="1500188"/>
            <a:ext cx="5048250" cy="4243090"/>
          </a:xfrm>
        </p:spPr>
        <p:txBody>
          <a:bodyPr/>
          <a:lstStyle>
            <a:lvl1pPr>
              <a:defRPr sz="2625"/>
            </a:lvl1pPr>
            <a:lvl2pPr>
              <a:defRPr sz="2250"/>
            </a:lvl2pPr>
            <a:lvl3pPr>
              <a:defRPr sz="1875"/>
            </a:lvl3pPr>
            <a:lvl4pPr>
              <a:defRPr sz="1688"/>
            </a:lvl4pPr>
            <a:lvl5pPr>
              <a:defRPr sz="1688"/>
            </a:lvl5pPr>
            <a:lvl6pPr>
              <a:defRPr sz="1688"/>
            </a:lvl6pPr>
            <a:lvl7pPr>
              <a:defRPr sz="1688"/>
            </a:lvl7pPr>
            <a:lvl8pPr>
              <a:defRPr sz="1688"/>
            </a:lvl8pPr>
            <a:lvl9pPr>
              <a:defRPr sz="16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10250" y="1500188"/>
            <a:ext cx="5048250" cy="4243090"/>
          </a:xfrm>
        </p:spPr>
        <p:txBody>
          <a:bodyPr/>
          <a:lstStyle>
            <a:lvl1pPr>
              <a:defRPr sz="2625"/>
            </a:lvl1pPr>
            <a:lvl2pPr>
              <a:defRPr sz="2250"/>
            </a:lvl2pPr>
            <a:lvl3pPr>
              <a:defRPr sz="1875"/>
            </a:lvl3pPr>
            <a:lvl4pPr>
              <a:defRPr sz="1688"/>
            </a:lvl4pPr>
            <a:lvl5pPr>
              <a:defRPr sz="1688"/>
            </a:lvl5pPr>
            <a:lvl6pPr>
              <a:defRPr sz="1688"/>
            </a:lvl6pPr>
            <a:lvl7pPr>
              <a:defRPr sz="1688"/>
            </a:lvl7pPr>
            <a:lvl8pPr>
              <a:defRPr sz="1688"/>
            </a:lvl8pPr>
            <a:lvl9pPr>
              <a:defRPr sz="16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752233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71500" y="1439168"/>
            <a:ext cx="5050235" cy="599777"/>
          </a:xfrm>
        </p:spPr>
        <p:txBody>
          <a:bodyPr anchor="b"/>
          <a:lstStyle>
            <a:lvl1pPr marL="0" indent="0">
              <a:buNone/>
              <a:defRPr sz="2250" b="1"/>
            </a:lvl1pPr>
            <a:lvl2pPr marL="428625" indent="0">
              <a:buNone/>
              <a:defRPr sz="1875" b="1"/>
            </a:lvl2pPr>
            <a:lvl3pPr marL="857250" indent="0">
              <a:buNone/>
              <a:defRPr sz="1688" b="1"/>
            </a:lvl3pPr>
            <a:lvl4pPr marL="1285875" indent="0">
              <a:buNone/>
              <a:defRPr sz="1500" b="1"/>
            </a:lvl4pPr>
            <a:lvl5pPr marL="1714500" indent="0">
              <a:buNone/>
              <a:defRPr sz="1500" b="1"/>
            </a:lvl5pPr>
            <a:lvl6pPr marL="2143125" indent="0">
              <a:buNone/>
              <a:defRPr sz="1500" b="1"/>
            </a:lvl6pPr>
            <a:lvl7pPr marL="2571750" indent="0">
              <a:buNone/>
              <a:defRPr sz="1500" b="1"/>
            </a:lvl7pPr>
            <a:lvl8pPr marL="3000375" indent="0">
              <a:buNone/>
              <a:defRPr sz="1500" b="1"/>
            </a:lvl8pPr>
            <a:lvl9pPr marL="3429000" indent="0">
              <a:buNone/>
              <a:defRPr sz="1500" b="1"/>
            </a:lvl9pPr>
          </a:lstStyle>
          <a:p>
            <a:pPr lvl="0"/>
            <a:r>
              <a:rPr lang="en-US"/>
              <a:t>Click to edit Master text styles</a:t>
            </a:r>
          </a:p>
        </p:txBody>
      </p:sp>
      <p:sp>
        <p:nvSpPr>
          <p:cNvPr id="4" name="Content Placeholder 3"/>
          <p:cNvSpPr>
            <a:spLocks noGrp="1"/>
          </p:cNvSpPr>
          <p:nvPr>
            <p:ph sz="half" idx="2"/>
          </p:nvPr>
        </p:nvSpPr>
        <p:spPr>
          <a:xfrm>
            <a:off x="571500" y="2038945"/>
            <a:ext cx="5050235" cy="3704333"/>
          </a:xfrm>
        </p:spPr>
        <p:txBody>
          <a:bodyPr/>
          <a:lstStyle>
            <a:lvl1pPr>
              <a:defRPr sz="2250"/>
            </a:lvl1pPr>
            <a:lvl2pPr>
              <a:defRPr sz="1875"/>
            </a:lvl2pPr>
            <a:lvl3pPr>
              <a:defRPr sz="1688"/>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06282" y="1439168"/>
            <a:ext cx="5052219" cy="599777"/>
          </a:xfrm>
        </p:spPr>
        <p:txBody>
          <a:bodyPr anchor="b"/>
          <a:lstStyle>
            <a:lvl1pPr marL="0" indent="0">
              <a:buNone/>
              <a:defRPr sz="2250" b="1"/>
            </a:lvl1pPr>
            <a:lvl2pPr marL="428625" indent="0">
              <a:buNone/>
              <a:defRPr sz="1875" b="1"/>
            </a:lvl2pPr>
            <a:lvl3pPr marL="857250" indent="0">
              <a:buNone/>
              <a:defRPr sz="1688" b="1"/>
            </a:lvl3pPr>
            <a:lvl4pPr marL="1285875" indent="0">
              <a:buNone/>
              <a:defRPr sz="1500" b="1"/>
            </a:lvl4pPr>
            <a:lvl5pPr marL="1714500" indent="0">
              <a:buNone/>
              <a:defRPr sz="1500" b="1"/>
            </a:lvl5pPr>
            <a:lvl6pPr marL="2143125" indent="0">
              <a:buNone/>
              <a:defRPr sz="1500" b="1"/>
            </a:lvl6pPr>
            <a:lvl7pPr marL="2571750" indent="0">
              <a:buNone/>
              <a:defRPr sz="1500" b="1"/>
            </a:lvl7pPr>
            <a:lvl8pPr marL="3000375" indent="0">
              <a:buNone/>
              <a:defRPr sz="1500" b="1"/>
            </a:lvl8pPr>
            <a:lvl9pPr marL="3429000" indent="0">
              <a:buNone/>
              <a:defRPr sz="1500" b="1"/>
            </a:lvl9pPr>
          </a:lstStyle>
          <a:p>
            <a:pPr lvl="0"/>
            <a:r>
              <a:rPr lang="en-US"/>
              <a:t>Click to edit Master text styles</a:t>
            </a:r>
          </a:p>
        </p:txBody>
      </p:sp>
      <p:sp>
        <p:nvSpPr>
          <p:cNvPr id="6" name="Content Placeholder 5"/>
          <p:cNvSpPr>
            <a:spLocks noGrp="1"/>
          </p:cNvSpPr>
          <p:nvPr>
            <p:ph sz="quarter" idx="4"/>
          </p:nvPr>
        </p:nvSpPr>
        <p:spPr>
          <a:xfrm>
            <a:off x="5806282" y="2038945"/>
            <a:ext cx="5052219" cy="3704333"/>
          </a:xfrm>
        </p:spPr>
        <p:txBody>
          <a:bodyPr/>
          <a:lstStyle>
            <a:lvl1pPr>
              <a:defRPr sz="2250"/>
            </a:lvl1pPr>
            <a:lvl2pPr>
              <a:defRPr sz="1875"/>
            </a:lvl2pPr>
            <a:lvl3pPr>
              <a:defRPr sz="1688"/>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555907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09467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3203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6/2/2023</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661373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1" y="255984"/>
            <a:ext cx="3760391" cy="1089422"/>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4468812" y="255985"/>
            <a:ext cx="6389688" cy="5487293"/>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1501" y="1345406"/>
            <a:ext cx="3760391" cy="4397872"/>
          </a:xfrm>
        </p:spPr>
        <p:txBody>
          <a:bodyPr/>
          <a:lstStyle>
            <a:lvl1pPr marL="0" indent="0">
              <a:buNone/>
              <a:defRPr sz="1313"/>
            </a:lvl1pPr>
            <a:lvl2pPr marL="428625" indent="0">
              <a:buNone/>
              <a:defRPr sz="1125"/>
            </a:lvl2pPr>
            <a:lvl3pPr marL="857250" indent="0">
              <a:buNone/>
              <a:defRPr sz="938"/>
            </a:lvl3pPr>
            <a:lvl4pPr marL="1285875" indent="0">
              <a:buNone/>
              <a:defRPr sz="844"/>
            </a:lvl4pPr>
            <a:lvl5pPr marL="1714500" indent="0">
              <a:buNone/>
              <a:defRPr sz="844"/>
            </a:lvl5pPr>
            <a:lvl6pPr marL="2143125" indent="0">
              <a:buNone/>
              <a:defRPr sz="844"/>
            </a:lvl6pPr>
            <a:lvl7pPr marL="2571750" indent="0">
              <a:buNone/>
              <a:defRPr sz="844"/>
            </a:lvl7pPr>
            <a:lvl8pPr marL="3000375" indent="0">
              <a:buNone/>
              <a:defRPr sz="844"/>
            </a:lvl8pPr>
            <a:lvl9pPr marL="3429000" indent="0">
              <a:buNone/>
              <a:defRPr sz="844"/>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816435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40360" y="4500562"/>
            <a:ext cx="6858000" cy="531317"/>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2240360" y="574477"/>
            <a:ext cx="6858000" cy="3857625"/>
          </a:xfrm>
        </p:spPr>
        <p:txBody>
          <a:bodyPr/>
          <a:lstStyle>
            <a:lvl1pPr marL="0" indent="0">
              <a:buNone/>
              <a:defRPr sz="3000"/>
            </a:lvl1pPr>
            <a:lvl2pPr marL="428625" indent="0">
              <a:buNone/>
              <a:defRPr sz="2625"/>
            </a:lvl2pPr>
            <a:lvl3pPr marL="857250" indent="0">
              <a:buNone/>
              <a:defRPr sz="2250"/>
            </a:lvl3pPr>
            <a:lvl4pPr marL="1285875" indent="0">
              <a:buNone/>
              <a:defRPr sz="1875"/>
            </a:lvl4pPr>
            <a:lvl5pPr marL="1714500" indent="0">
              <a:buNone/>
              <a:defRPr sz="1875"/>
            </a:lvl5pPr>
            <a:lvl6pPr marL="2143125" indent="0">
              <a:buNone/>
              <a:defRPr sz="1875"/>
            </a:lvl6pPr>
            <a:lvl7pPr marL="2571750" indent="0">
              <a:buNone/>
              <a:defRPr sz="1875"/>
            </a:lvl7pPr>
            <a:lvl8pPr marL="3000375" indent="0">
              <a:buNone/>
              <a:defRPr sz="1875"/>
            </a:lvl8pPr>
            <a:lvl9pPr marL="3429000" indent="0">
              <a:buNone/>
              <a:defRPr sz="1875"/>
            </a:lvl9pPr>
          </a:lstStyle>
          <a:p>
            <a:endParaRPr lang="en-US"/>
          </a:p>
        </p:txBody>
      </p:sp>
      <p:sp>
        <p:nvSpPr>
          <p:cNvPr id="4" name="Text Placeholder 3"/>
          <p:cNvSpPr>
            <a:spLocks noGrp="1"/>
          </p:cNvSpPr>
          <p:nvPr>
            <p:ph type="body" sz="half" idx="2"/>
          </p:nvPr>
        </p:nvSpPr>
        <p:spPr>
          <a:xfrm>
            <a:off x="2240360" y="5031879"/>
            <a:ext cx="6858000" cy="754558"/>
          </a:xfrm>
        </p:spPr>
        <p:txBody>
          <a:bodyPr/>
          <a:lstStyle>
            <a:lvl1pPr marL="0" indent="0">
              <a:buNone/>
              <a:defRPr sz="1313"/>
            </a:lvl1pPr>
            <a:lvl2pPr marL="428625" indent="0">
              <a:buNone/>
              <a:defRPr sz="1125"/>
            </a:lvl2pPr>
            <a:lvl3pPr marL="857250" indent="0">
              <a:buNone/>
              <a:defRPr sz="938"/>
            </a:lvl3pPr>
            <a:lvl4pPr marL="1285875" indent="0">
              <a:buNone/>
              <a:defRPr sz="844"/>
            </a:lvl4pPr>
            <a:lvl5pPr marL="1714500" indent="0">
              <a:buNone/>
              <a:defRPr sz="844"/>
            </a:lvl5pPr>
            <a:lvl6pPr marL="2143125" indent="0">
              <a:buNone/>
              <a:defRPr sz="844"/>
            </a:lvl6pPr>
            <a:lvl7pPr marL="2571750" indent="0">
              <a:buNone/>
              <a:defRPr sz="844"/>
            </a:lvl7pPr>
            <a:lvl8pPr marL="3000375" indent="0">
              <a:buNone/>
              <a:defRPr sz="844"/>
            </a:lvl8pPr>
            <a:lvl9pPr marL="3429000" indent="0">
              <a:buNone/>
              <a:defRPr sz="844"/>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22401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2652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86750" y="257473"/>
            <a:ext cx="2571750" cy="548580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1500" y="257473"/>
            <a:ext cx="7524750" cy="54858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30327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6/2/2023</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55757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6/2/2023</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8300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6/2/2023</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43964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6/2/2023</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5727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6/2/2023</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482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6/2/2023</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42949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6/2/2023</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354576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6/2/2023</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893917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1500" y="257473"/>
            <a:ext cx="10287000" cy="1071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71500" y="1500188"/>
            <a:ext cx="10287000" cy="4243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71500" y="5959078"/>
            <a:ext cx="2667000" cy="342305"/>
          </a:xfrm>
          <a:prstGeom prst="rect">
            <a:avLst/>
          </a:prstGeom>
        </p:spPr>
        <p:txBody>
          <a:bodyPr vert="horz" lIns="91440" tIns="45720" rIns="91440" bIns="45720" rtlCol="0" anchor="ctr"/>
          <a:lstStyle>
            <a:lvl1pPr algn="l">
              <a:defRPr sz="1125">
                <a:solidFill>
                  <a:schemeClr val="tx1">
                    <a:tint val="75000"/>
                  </a:schemeClr>
                </a:solidFill>
              </a:defRPr>
            </a:lvl1pPr>
          </a:lstStyle>
          <a:p>
            <a:fld id="{1D8BD707-D9CF-40AE-B4C6-C98DA3205C09}" type="datetimeFigureOut">
              <a:rPr lang="en-US" smtClean="0"/>
              <a:pPr/>
              <a:t>6/2/2023</a:t>
            </a:fld>
            <a:endParaRPr lang="en-US"/>
          </a:p>
        </p:txBody>
      </p:sp>
      <p:sp>
        <p:nvSpPr>
          <p:cNvPr id="5" name="Footer Placeholder 4"/>
          <p:cNvSpPr>
            <a:spLocks noGrp="1"/>
          </p:cNvSpPr>
          <p:nvPr>
            <p:ph type="ftr" sz="quarter" idx="3"/>
          </p:nvPr>
        </p:nvSpPr>
        <p:spPr>
          <a:xfrm>
            <a:off x="3905250" y="5959078"/>
            <a:ext cx="3619500" cy="342305"/>
          </a:xfrm>
          <a:prstGeom prst="rect">
            <a:avLst/>
          </a:prstGeom>
        </p:spPr>
        <p:txBody>
          <a:bodyPr vert="horz" lIns="91440" tIns="45720" rIns="91440" bIns="45720" rtlCol="0" anchor="ctr"/>
          <a:lstStyle>
            <a:lvl1pPr algn="ctr">
              <a:defRPr sz="112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191500" y="5959078"/>
            <a:ext cx="2667000" cy="342305"/>
          </a:xfrm>
          <a:prstGeom prst="rect">
            <a:avLst/>
          </a:prstGeom>
        </p:spPr>
        <p:txBody>
          <a:bodyPr vert="horz" lIns="91440" tIns="45720" rIns="91440" bIns="45720" rtlCol="0" anchor="ctr"/>
          <a:lstStyle>
            <a:lvl1pPr algn="r">
              <a:defRPr sz="1125">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14380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857250" rtl="0" eaLnBrk="1" latinLnBrk="0" hangingPunct="1">
        <a:spcBef>
          <a:spcPct val="0"/>
        </a:spcBef>
        <a:buNone/>
        <a:defRPr sz="4125" kern="1200">
          <a:solidFill>
            <a:schemeClr val="tx1"/>
          </a:solidFill>
          <a:latin typeface="+mj-lt"/>
          <a:ea typeface="+mj-ea"/>
          <a:cs typeface="+mj-cs"/>
        </a:defRPr>
      </a:lvl1pPr>
    </p:titleStyle>
    <p:bodyStyle>
      <a:lvl1pPr marL="321469" indent="-321469" algn="l" defTabSz="857250" rtl="0" eaLnBrk="1" latinLnBrk="0" hangingPunct="1">
        <a:spcBef>
          <a:spcPct val="20000"/>
        </a:spcBef>
        <a:buFont typeface="Arial" pitchFamily="34" charset="0"/>
        <a:buChar char="•"/>
        <a:defRPr sz="3000" kern="1200">
          <a:solidFill>
            <a:schemeClr val="tx1"/>
          </a:solidFill>
          <a:latin typeface="+mn-lt"/>
          <a:ea typeface="+mn-ea"/>
          <a:cs typeface="+mn-cs"/>
        </a:defRPr>
      </a:lvl1pPr>
      <a:lvl2pPr marL="696516" indent="-267891" algn="l" defTabSz="857250" rtl="0" eaLnBrk="1" latinLnBrk="0" hangingPunct="1">
        <a:spcBef>
          <a:spcPct val="20000"/>
        </a:spcBef>
        <a:buFont typeface="Arial" pitchFamily="34" charset="0"/>
        <a:buChar char="–"/>
        <a:defRPr sz="2625" kern="1200">
          <a:solidFill>
            <a:schemeClr val="tx1"/>
          </a:solidFill>
          <a:latin typeface="+mn-lt"/>
          <a:ea typeface="+mn-ea"/>
          <a:cs typeface="+mn-cs"/>
        </a:defRPr>
      </a:lvl2pPr>
      <a:lvl3pPr marL="1071563" indent="-214313" algn="l" defTabSz="857250" rtl="0" eaLnBrk="1" latinLnBrk="0" hangingPunct="1">
        <a:spcBef>
          <a:spcPct val="20000"/>
        </a:spcBef>
        <a:buFont typeface="Arial" pitchFamily="34" charset="0"/>
        <a:buChar char="•"/>
        <a:defRPr sz="2250" kern="1200">
          <a:solidFill>
            <a:schemeClr val="tx1"/>
          </a:solidFill>
          <a:latin typeface="+mn-lt"/>
          <a:ea typeface="+mn-ea"/>
          <a:cs typeface="+mn-cs"/>
        </a:defRPr>
      </a:lvl3pPr>
      <a:lvl4pPr marL="1500188" indent="-214313" algn="l" defTabSz="857250" rtl="0" eaLnBrk="1" latinLnBrk="0" hangingPunct="1">
        <a:spcBef>
          <a:spcPct val="20000"/>
        </a:spcBef>
        <a:buFont typeface="Arial" pitchFamily="34" charset="0"/>
        <a:buChar char="–"/>
        <a:defRPr sz="1875" kern="1200">
          <a:solidFill>
            <a:schemeClr val="tx1"/>
          </a:solidFill>
          <a:latin typeface="+mn-lt"/>
          <a:ea typeface="+mn-ea"/>
          <a:cs typeface="+mn-cs"/>
        </a:defRPr>
      </a:lvl4pPr>
      <a:lvl5pPr marL="1928813" indent="-214313" algn="l" defTabSz="857250" rtl="0" eaLnBrk="1" latinLnBrk="0" hangingPunct="1">
        <a:spcBef>
          <a:spcPct val="20000"/>
        </a:spcBef>
        <a:buFont typeface="Arial" pitchFamily="34" charset="0"/>
        <a:buChar char="»"/>
        <a:defRPr sz="1875" kern="1200">
          <a:solidFill>
            <a:schemeClr val="tx1"/>
          </a:solidFill>
          <a:latin typeface="+mn-lt"/>
          <a:ea typeface="+mn-ea"/>
          <a:cs typeface="+mn-cs"/>
        </a:defRPr>
      </a:lvl5pPr>
      <a:lvl6pPr marL="2357438" indent="-214313" algn="l" defTabSz="857250" rtl="0" eaLnBrk="1" latinLnBrk="0" hangingPunct="1">
        <a:spcBef>
          <a:spcPct val="20000"/>
        </a:spcBef>
        <a:buFont typeface="Arial" pitchFamily="34" charset="0"/>
        <a:buChar char="•"/>
        <a:defRPr sz="1875" kern="1200">
          <a:solidFill>
            <a:schemeClr val="tx1"/>
          </a:solidFill>
          <a:latin typeface="+mn-lt"/>
          <a:ea typeface="+mn-ea"/>
          <a:cs typeface="+mn-cs"/>
        </a:defRPr>
      </a:lvl6pPr>
      <a:lvl7pPr marL="2786063" indent="-214313" algn="l" defTabSz="857250" rtl="0" eaLnBrk="1" latinLnBrk="0" hangingPunct="1">
        <a:spcBef>
          <a:spcPct val="20000"/>
        </a:spcBef>
        <a:buFont typeface="Arial" pitchFamily="34" charset="0"/>
        <a:buChar char="•"/>
        <a:defRPr sz="1875" kern="1200">
          <a:solidFill>
            <a:schemeClr val="tx1"/>
          </a:solidFill>
          <a:latin typeface="+mn-lt"/>
          <a:ea typeface="+mn-ea"/>
          <a:cs typeface="+mn-cs"/>
        </a:defRPr>
      </a:lvl7pPr>
      <a:lvl8pPr marL="3214688" indent="-214313" algn="l" defTabSz="857250" rtl="0" eaLnBrk="1" latinLnBrk="0" hangingPunct="1">
        <a:spcBef>
          <a:spcPct val="20000"/>
        </a:spcBef>
        <a:buFont typeface="Arial" pitchFamily="34" charset="0"/>
        <a:buChar char="•"/>
        <a:defRPr sz="1875" kern="1200">
          <a:solidFill>
            <a:schemeClr val="tx1"/>
          </a:solidFill>
          <a:latin typeface="+mn-lt"/>
          <a:ea typeface="+mn-ea"/>
          <a:cs typeface="+mn-cs"/>
        </a:defRPr>
      </a:lvl8pPr>
      <a:lvl9pPr marL="3643313" indent="-214313" algn="l" defTabSz="857250" rtl="0" eaLnBrk="1" latinLnBrk="0" hangingPunct="1">
        <a:spcBef>
          <a:spcPct val="20000"/>
        </a:spcBef>
        <a:buFont typeface="Arial" pitchFamily="34" charset="0"/>
        <a:buChar char="•"/>
        <a:defRPr sz="1875" kern="1200">
          <a:solidFill>
            <a:schemeClr val="tx1"/>
          </a:solidFill>
          <a:latin typeface="+mn-lt"/>
          <a:ea typeface="+mn-ea"/>
          <a:cs typeface="+mn-cs"/>
        </a:defRPr>
      </a:lvl9pPr>
    </p:bodyStyle>
    <p:otherStyle>
      <a:defPPr>
        <a:defRPr lang="en-US"/>
      </a:defPPr>
      <a:lvl1pPr marL="0" algn="l" defTabSz="857250" rtl="0" eaLnBrk="1" latinLnBrk="0" hangingPunct="1">
        <a:defRPr sz="1688" kern="1200">
          <a:solidFill>
            <a:schemeClr val="tx1"/>
          </a:solidFill>
          <a:latin typeface="+mn-lt"/>
          <a:ea typeface="+mn-ea"/>
          <a:cs typeface="+mn-cs"/>
        </a:defRPr>
      </a:lvl1pPr>
      <a:lvl2pPr marL="428625" algn="l" defTabSz="857250" rtl="0" eaLnBrk="1" latinLnBrk="0" hangingPunct="1">
        <a:defRPr sz="1688" kern="1200">
          <a:solidFill>
            <a:schemeClr val="tx1"/>
          </a:solidFill>
          <a:latin typeface="+mn-lt"/>
          <a:ea typeface="+mn-ea"/>
          <a:cs typeface="+mn-cs"/>
        </a:defRPr>
      </a:lvl2pPr>
      <a:lvl3pPr marL="857250" algn="l" defTabSz="857250" rtl="0" eaLnBrk="1" latinLnBrk="0" hangingPunct="1">
        <a:defRPr sz="1688" kern="1200">
          <a:solidFill>
            <a:schemeClr val="tx1"/>
          </a:solidFill>
          <a:latin typeface="+mn-lt"/>
          <a:ea typeface="+mn-ea"/>
          <a:cs typeface="+mn-cs"/>
        </a:defRPr>
      </a:lvl3pPr>
      <a:lvl4pPr marL="1285875" algn="l" defTabSz="857250" rtl="0" eaLnBrk="1" latinLnBrk="0" hangingPunct="1">
        <a:defRPr sz="1688" kern="1200">
          <a:solidFill>
            <a:schemeClr val="tx1"/>
          </a:solidFill>
          <a:latin typeface="+mn-lt"/>
          <a:ea typeface="+mn-ea"/>
          <a:cs typeface="+mn-cs"/>
        </a:defRPr>
      </a:lvl4pPr>
      <a:lvl5pPr marL="1714500" algn="l" defTabSz="857250" rtl="0" eaLnBrk="1" latinLnBrk="0" hangingPunct="1">
        <a:defRPr sz="1688" kern="1200">
          <a:solidFill>
            <a:schemeClr val="tx1"/>
          </a:solidFill>
          <a:latin typeface="+mn-lt"/>
          <a:ea typeface="+mn-ea"/>
          <a:cs typeface="+mn-cs"/>
        </a:defRPr>
      </a:lvl5pPr>
      <a:lvl6pPr marL="2143125" algn="l" defTabSz="857250" rtl="0" eaLnBrk="1" latinLnBrk="0" hangingPunct="1">
        <a:defRPr sz="1688" kern="1200">
          <a:solidFill>
            <a:schemeClr val="tx1"/>
          </a:solidFill>
          <a:latin typeface="+mn-lt"/>
          <a:ea typeface="+mn-ea"/>
          <a:cs typeface="+mn-cs"/>
        </a:defRPr>
      </a:lvl6pPr>
      <a:lvl7pPr marL="2571750" algn="l" defTabSz="857250" rtl="0" eaLnBrk="1" latinLnBrk="0" hangingPunct="1">
        <a:defRPr sz="1688" kern="1200">
          <a:solidFill>
            <a:schemeClr val="tx1"/>
          </a:solidFill>
          <a:latin typeface="+mn-lt"/>
          <a:ea typeface="+mn-ea"/>
          <a:cs typeface="+mn-cs"/>
        </a:defRPr>
      </a:lvl7pPr>
      <a:lvl8pPr marL="3000375" algn="l" defTabSz="857250" rtl="0" eaLnBrk="1" latinLnBrk="0" hangingPunct="1">
        <a:defRPr sz="1688" kern="1200">
          <a:solidFill>
            <a:schemeClr val="tx1"/>
          </a:solidFill>
          <a:latin typeface="+mn-lt"/>
          <a:ea typeface="+mn-ea"/>
          <a:cs typeface="+mn-cs"/>
        </a:defRPr>
      </a:lvl8pPr>
      <a:lvl9pPr marL="3429000" algn="l" defTabSz="857250" rtl="0" eaLnBrk="1" latinLnBrk="0" hangingPunct="1">
        <a:defRPr sz="16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9.xml"/><Relationship Id="rId5" Type="http://schemas.openxmlformats.org/officeDocument/2006/relationships/image" Target="../media/image42.jpeg"/><Relationship Id="rId4" Type="http://schemas.openxmlformats.org/officeDocument/2006/relationships/image" Target="../media/image41.jpeg"/></Relationships>
</file>

<file path=ppt/slides/_rels/slide12.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hyperlink" Target="https://openclipart.org/detail/23542/feraliminal-key-gold-by-feraliminal"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9.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svg"/><Relationship Id="rId7" Type="http://schemas.openxmlformats.org/officeDocument/2006/relationships/image" Target="../media/image16.svg"/><Relationship Id="rId12" Type="http://schemas.openxmlformats.org/officeDocument/2006/relationships/image" Target="../media/image21.png"/><Relationship Id="rId2" Type="http://schemas.openxmlformats.org/officeDocument/2006/relationships/image" Target="../media/image11.png"/><Relationship Id="rId16" Type="http://schemas.openxmlformats.org/officeDocument/2006/relationships/image" Target="../media/image25.svg"/><Relationship Id="rId1" Type="http://schemas.openxmlformats.org/officeDocument/2006/relationships/slideLayout" Target="../slideLayouts/slideLayout29.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jpeg"/></Relationships>
</file>

<file path=ppt/slides/_rels/slide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11" name="Rectangle 10">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useBgFill="1">
        <p:nvSpPr>
          <p:cNvPr id="13" name="Freeform: Shape 12">
            <a:extLst>
              <a:ext uri="{FF2B5EF4-FFF2-40B4-BE49-F238E27FC236}">
                <a16:creationId xmlns:a16="http://schemas.microsoft.com/office/drawing/2014/main" id="{A8DDC302-DBEC-4742-B54B-5E9AAFE96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858000"/>
          </a:xfrm>
          <a:custGeom>
            <a:avLst/>
            <a:gdLst>
              <a:gd name="connsiteX0" fmla="*/ 0 w 11430001"/>
              <a:gd name="connsiteY0" fmla="*/ 0 h 6858000"/>
              <a:gd name="connsiteX1" fmla="*/ 5330522 w 11430001"/>
              <a:gd name="connsiteY1" fmla="*/ 0 h 6858000"/>
              <a:gd name="connsiteX2" fmla="*/ 5334002 w 11430001"/>
              <a:gd name="connsiteY2" fmla="*/ 0 h 6858000"/>
              <a:gd name="connsiteX3" fmla="*/ 5334002 w 11430001"/>
              <a:gd name="connsiteY3" fmla="*/ 762270 h 6858000"/>
              <a:gd name="connsiteX4" fmla="*/ 11430001 w 11430001"/>
              <a:gd name="connsiteY4" fmla="*/ 762270 h 6858000"/>
              <a:gd name="connsiteX5" fmla="*/ 11430001 w 11430001"/>
              <a:gd name="connsiteY5" fmla="*/ 6094807 h 6858000"/>
              <a:gd name="connsiteX6" fmla="*/ 5330522 w 11430001"/>
              <a:gd name="connsiteY6" fmla="*/ 6094807 h 6858000"/>
              <a:gd name="connsiteX7" fmla="*/ 5330522 w 11430001"/>
              <a:gd name="connsiteY7" fmla="*/ 6858000 h 6858000"/>
              <a:gd name="connsiteX8" fmla="*/ 0 w 11430001"/>
              <a:gd name="connsiteY8" fmla="*/ 6858000 h 6858000"/>
              <a:gd name="connsiteX9" fmla="*/ 0 w 11430001"/>
              <a:gd name="connsiteY9" fmla="*/ 60948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30001" h="6858000">
                <a:moveTo>
                  <a:pt x="0" y="0"/>
                </a:moveTo>
                <a:lnTo>
                  <a:pt x="5330522" y="0"/>
                </a:lnTo>
                <a:lnTo>
                  <a:pt x="5334002" y="0"/>
                </a:lnTo>
                <a:lnTo>
                  <a:pt x="5334002" y="762270"/>
                </a:lnTo>
                <a:lnTo>
                  <a:pt x="11430001" y="762270"/>
                </a:lnTo>
                <a:lnTo>
                  <a:pt x="11430001" y="6094807"/>
                </a:lnTo>
                <a:lnTo>
                  <a:pt x="5330522" y="6094807"/>
                </a:lnTo>
                <a:lnTo>
                  <a:pt x="5330522" y="6858000"/>
                </a:lnTo>
                <a:lnTo>
                  <a:pt x="0" y="6858000"/>
                </a:lnTo>
                <a:lnTo>
                  <a:pt x="0" y="6094807"/>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2" name="Title"/>
          <p:cNvSpPr>
            <a:spLocks noGrp="1"/>
          </p:cNvSpPr>
          <p:nvPr>
            <p:ph type="ctrTitle"/>
          </p:nvPr>
        </p:nvSpPr>
        <p:spPr>
          <a:xfrm>
            <a:off x="5486399" y="1517904"/>
            <a:ext cx="5712643" cy="2796945"/>
          </a:xfrm>
        </p:spPr>
        <p:txBody>
          <a:bodyPr>
            <a:normAutofit/>
          </a:bodyPr>
          <a:lstStyle/>
          <a:p>
            <a:pPr algn="l"/>
            <a:r>
              <a:rPr lang="en-US" sz="3600" dirty="0"/>
              <a:t>Power BI Dashboard</a:t>
            </a:r>
            <a:br>
              <a:rPr lang="en-US" sz="3600" dirty="0"/>
            </a:br>
            <a:r>
              <a:rPr lang="en-US" sz="3600" dirty="0"/>
              <a:t>                On</a:t>
            </a:r>
            <a:br>
              <a:rPr lang="en-US" sz="3600" dirty="0"/>
            </a:br>
            <a:r>
              <a:rPr lang="en-US" sz="3600" dirty="0"/>
              <a:t>Telangana Tourism Insight</a:t>
            </a:r>
            <a:endParaRPr lang="en-US" sz="3300" dirty="0"/>
          </a:p>
        </p:txBody>
      </p:sp>
      <p:pic>
        <p:nvPicPr>
          <p:cNvPr id="3" name="Picture 2">
            <a:extLst>
              <a:ext uri="{FF2B5EF4-FFF2-40B4-BE49-F238E27FC236}">
                <a16:creationId xmlns:a16="http://schemas.microsoft.com/office/drawing/2014/main" id="{048102B5-8A85-6D69-DCE0-66AE9DED0E76}"/>
              </a:ext>
            </a:extLst>
          </p:cNvPr>
          <p:cNvPicPr>
            <a:picLocks noChangeAspect="1"/>
          </p:cNvPicPr>
          <p:nvPr/>
        </p:nvPicPr>
        <p:blipFill rotWithShape="1">
          <a:blip r:embed="rId2"/>
          <a:srcRect l="8647" r="35189" b="4"/>
          <a:stretch/>
        </p:blipFill>
        <p:spPr>
          <a:xfrm>
            <a:off x="20" y="758953"/>
            <a:ext cx="5327883" cy="5335854"/>
          </a:xfrm>
          <a:prstGeom prst="rect">
            <a:avLst/>
          </a:prstGeom>
        </p:spPr>
      </p:pic>
    </p:spTree>
    <p:extLst>
      <p:ext uri="{BB962C8B-B14F-4D97-AF65-F5344CB8AC3E}">
        <p14:creationId xmlns:p14="http://schemas.microsoft.com/office/powerpoint/2010/main" val="973471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300811" y="317500"/>
            <a:ext cx="5927576" cy="1701800"/>
          </a:xfrm>
        </p:spPr>
        <p:txBody>
          <a:bodyPr>
            <a:normAutofit/>
          </a:bodyPr>
          <a:lstStyle/>
          <a:p>
            <a:r>
              <a:rPr lang="en-US" sz="5600" dirty="0"/>
              <a:t>7. Projected Revenue (2025)</a:t>
            </a:r>
          </a:p>
        </p:txBody>
      </p:sp>
      <p:pic>
        <p:nvPicPr>
          <p:cNvPr id="6" name="Picture 5" descr="Stock numbers on a digital display">
            <a:extLst>
              <a:ext uri="{FF2B5EF4-FFF2-40B4-BE49-F238E27FC236}">
                <a16:creationId xmlns:a16="http://schemas.microsoft.com/office/drawing/2014/main" id="{7D3B6A87-A5C6-073C-FCF2-9146DB4CCA70}"/>
              </a:ext>
            </a:extLst>
          </p:cNvPr>
          <p:cNvPicPr>
            <a:picLocks noChangeAspect="1"/>
          </p:cNvPicPr>
          <p:nvPr/>
        </p:nvPicPr>
        <p:blipFill rotWithShape="1">
          <a:blip r:embed="rId2"/>
          <a:srcRect l="43215" r="17160" b="2"/>
          <a:stretch/>
        </p:blipFill>
        <p:spPr>
          <a:xfrm>
            <a:off x="20" y="10"/>
            <a:ext cx="4655801" cy="6857990"/>
          </a:xfrm>
          <a:prstGeom prst="rect">
            <a:avLst/>
          </a:prstGeom>
        </p:spPr>
      </p:pic>
      <p:sp>
        <p:nvSpPr>
          <p:cNvPr id="3" name="Content Placeholder"/>
          <p:cNvSpPr>
            <a:spLocks noGrp="1"/>
          </p:cNvSpPr>
          <p:nvPr>
            <p:ph idx="1"/>
          </p:nvPr>
        </p:nvSpPr>
        <p:spPr>
          <a:xfrm>
            <a:off x="5300810" y="2587625"/>
            <a:ext cx="5927577" cy="3594100"/>
          </a:xfrm>
        </p:spPr>
        <p:txBody>
          <a:bodyPr anchor="t">
            <a:normAutofit/>
          </a:bodyPr>
          <a:lstStyle/>
          <a:p>
            <a:pPr lvl="0"/>
            <a:endParaRPr lang="en-US" dirty="0"/>
          </a:p>
        </p:txBody>
      </p:sp>
      <p:pic>
        <p:nvPicPr>
          <p:cNvPr id="4" name="Picture 3">
            <a:extLst>
              <a:ext uri="{FF2B5EF4-FFF2-40B4-BE49-F238E27FC236}">
                <a16:creationId xmlns:a16="http://schemas.microsoft.com/office/drawing/2014/main" id="{B62A5B2F-423F-A979-8D77-42A1C32D301F}"/>
              </a:ext>
            </a:extLst>
          </p:cNvPr>
          <p:cNvPicPr>
            <a:picLocks noChangeAspect="1"/>
          </p:cNvPicPr>
          <p:nvPr/>
        </p:nvPicPr>
        <p:blipFill>
          <a:blip r:embed="rId3"/>
          <a:stretch>
            <a:fillRect/>
          </a:stretch>
        </p:blipFill>
        <p:spPr>
          <a:xfrm>
            <a:off x="4062953" y="2416373"/>
            <a:ext cx="8043067" cy="4290243"/>
          </a:xfrm>
          <a:prstGeom prst="rect">
            <a:avLst/>
          </a:prstGeom>
        </p:spPr>
      </p:pic>
    </p:spTree>
    <p:extLst>
      <p:ext uri="{BB962C8B-B14F-4D97-AF65-F5344CB8AC3E}">
        <p14:creationId xmlns:p14="http://schemas.microsoft.com/office/powerpoint/2010/main" val="4173618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6058">
              <a:schemeClr val="accent5">
                <a:lumMod val="60000"/>
                <a:lumOff val="40000"/>
              </a:schemeClr>
            </a:gs>
            <a:gs pos="100000">
              <a:srgbClr val="002060"/>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38ABEB-48DD-87FE-A604-0B8893532D25}"/>
              </a:ext>
            </a:extLst>
          </p:cNvPr>
          <p:cNvPicPr>
            <a:picLocks noChangeAspect="1"/>
          </p:cNvPicPr>
          <p:nvPr/>
        </p:nvPicPr>
        <p:blipFill>
          <a:blip r:embed="rId2"/>
          <a:stretch>
            <a:fillRect/>
          </a:stretch>
        </p:blipFill>
        <p:spPr>
          <a:xfrm>
            <a:off x="2070996" y="2214563"/>
            <a:ext cx="3214688" cy="1787009"/>
          </a:xfrm>
          <a:prstGeom prst="rect">
            <a:avLst/>
          </a:prstGeom>
        </p:spPr>
      </p:pic>
      <p:sp>
        <p:nvSpPr>
          <p:cNvPr id="6" name="TextBox 5">
            <a:extLst>
              <a:ext uri="{FF2B5EF4-FFF2-40B4-BE49-F238E27FC236}">
                <a16:creationId xmlns:a16="http://schemas.microsoft.com/office/drawing/2014/main" id="{631B0F8C-EAE4-1BEF-AF93-D0518BAEA39B}"/>
              </a:ext>
            </a:extLst>
          </p:cNvPr>
          <p:cNvSpPr txBox="1"/>
          <p:nvPr/>
        </p:nvSpPr>
        <p:spPr>
          <a:xfrm>
            <a:off x="2046492" y="1410930"/>
            <a:ext cx="3214688" cy="69846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defTabSz="857250"/>
            <a:r>
              <a:rPr lang="en-IN" sz="1313" b="1" dirty="0">
                <a:solidFill>
                  <a:prstClr val="black"/>
                </a:solidFill>
                <a:latin typeface="Calibri"/>
              </a:rPr>
              <a:t>Assuming that the average spend per tourist for the year 2016, 2017, 2018 and 2019 is as per the list below</a:t>
            </a:r>
          </a:p>
        </p:txBody>
      </p:sp>
      <p:sp>
        <p:nvSpPr>
          <p:cNvPr id="9" name="TextBox 8">
            <a:extLst>
              <a:ext uri="{FF2B5EF4-FFF2-40B4-BE49-F238E27FC236}">
                <a16:creationId xmlns:a16="http://schemas.microsoft.com/office/drawing/2014/main" id="{9F21EFE5-DB03-A1A2-D759-4EBF419CC367}"/>
              </a:ext>
            </a:extLst>
          </p:cNvPr>
          <p:cNvSpPr txBox="1"/>
          <p:nvPr/>
        </p:nvSpPr>
        <p:spPr>
          <a:xfrm>
            <a:off x="2046492" y="412650"/>
            <a:ext cx="8001000" cy="61183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defTabSz="857250"/>
            <a:r>
              <a:rPr lang="en-US" sz="1688" b="1" dirty="0">
                <a:ln w="6600">
                  <a:solidFill>
                    <a:srgbClr val="C0504D"/>
                  </a:solidFill>
                  <a:prstDash val="solid"/>
                </a:ln>
                <a:solidFill>
                  <a:srgbClr val="FFFFFF"/>
                </a:solidFill>
                <a:effectLst>
                  <a:outerShdw dist="38100" dir="2700000" algn="tl" rotWithShape="0">
                    <a:srgbClr val="C0504D"/>
                  </a:outerShdw>
                </a:effectLst>
                <a:latin typeface="Calibri"/>
              </a:rPr>
              <a:t>Projected Revenue for Hyderabad based on average spend per tourist for the year</a:t>
            </a:r>
          </a:p>
          <a:p>
            <a:pPr algn="ctr" defTabSz="857250"/>
            <a:r>
              <a:rPr lang="en-US" sz="1688" b="1" dirty="0">
                <a:ln w="6600">
                  <a:solidFill>
                    <a:srgbClr val="C0504D"/>
                  </a:solidFill>
                  <a:prstDash val="solid"/>
                </a:ln>
                <a:solidFill>
                  <a:srgbClr val="FFFFFF"/>
                </a:solidFill>
                <a:effectLst>
                  <a:outerShdw dist="38100" dir="2700000" algn="tl" rotWithShape="0">
                    <a:srgbClr val="C0504D"/>
                  </a:outerShdw>
                </a:effectLst>
                <a:latin typeface="Calibri"/>
              </a:rPr>
              <a:t> 2025</a:t>
            </a:r>
          </a:p>
        </p:txBody>
      </p:sp>
      <p:sp>
        <p:nvSpPr>
          <p:cNvPr id="12" name="TextBox 11">
            <a:extLst>
              <a:ext uri="{FF2B5EF4-FFF2-40B4-BE49-F238E27FC236}">
                <a16:creationId xmlns:a16="http://schemas.microsoft.com/office/drawing/2014/main" id="{7302A179-9053-BC9C-485E-22D34840B888}"/>
              </a:ext>
            </a:extLst>
          </p:cNvPr>
          <p:cNvSpPr txBox="1"/>
          <p:nvPr/>
        </p:nvSpPr>
        <p:spPr>
          <a:xfrm>
            <a:off x="5525537" y="3273067"/>
            <a:ext cx="2643188" cy="553998"/>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defTabSz="857250"/>
            <a:r>
              <a:rPr lang="en-IN" sz="1500" b="1" dirty="0">
                <a:solidFill>
                  <a:prstClr val="black"/>
                </a:solidFill>
                <a:latin typeface="Calibri"/>
              </a:rPr>
              <a:t>  Projected Average spend per tourist is as below </a:t>
            </a:r>
            <a:endParaRPr lang="en-IN" sz="1500" b="1" dirty="0">
              <a:solidFill>
                <a:prstClr val="white"/>
              </a:solidFill>
              <a:latin typeface="Calibri"/>
            </a:endParaRPr>
          </a:p>
        </p:txBody>
      </p:sp>
      <p:pic>
        <p:nvPicPr>
          <p:cNvPr id="16" name="Picture 15">
            <a:extLst>
              <a:ext uri="{FF2B5EF4-FFF2-40B4-BE49-F238E27FC236}">
                <a16:creationId xmlns:a16="http://schemas.microsoft.com/office/drawing/2014/main" id="{19EA9E09-89E9-7E8E-4E7A-073B4217559B}"/>
              </a:ext>
            </a:extLst>
          </p:cNvPr>
          <p:cNvPicPr>
            <a:picLocks noChangeAspect="1"/>
          </p:cNvPicPr>
          <p:nvPr/>
        </p:nvPicPr>
        <p:blipFill>
          <a:blip r:embed="rId3"/>
          <a:stretch>
            <a:fillRect/>
          </a:stretch>
        </p:blipFill>
        <p:spPr>
          <a:xfrm>
            <a:off x="5381625" y="3968345"/>
            <a:ext cx="3000375" cy="1787009"/>
          </a:xfrm>
          <a:prstGeom prst="rect">
            <a:avLst/>
          </a:prstGeom>
        </p:spPr>
      </p:pic>
      <p:sp>
        <p:nvSpPr>
          <p:cNvPr id="20" name="TextBox 19">
            <a:extLst>
              <a:ext uri="{FF2B5EF4-FFF2-40B4-BE49-F238E27FC236}">
                <a16:creationId xmlns:a16="http://schemas.microsoft.com/office/drawing/2014/main" id="{6DF26437-474F-B29E-E763-F02F38486FA7}"/>
              </a:ext>
            </a:extLst>
          </p:cNvPr>
          <p:cNvSpPr txBox="1"/>
          <p:nvPr/>
        </p:nvSpPr>
        <p:spPr>
          <a:xfrm>
            <a:off x="8621853" y="3407403"/>
            <a:ext cx="1643063" cy="2314801"/>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pPr defTabSz="857250"/>
            <a:r>
              <a:rPr lang="en-IN" sz="1313" dirty="0">
                <a:solidFill>
                  <a:prstClr val="black"/>
                </a:solidFill>
                <a:latin typeface="Calibri"/>
              </a:rPr>
              <a:t>These figures are based on approximate estimates and can vary depending on a number of factors, such as the </a:t>
            </a:r>
            <a:r>
              <a:rPr lang="en-IN" sz="1313" b="1" dirty="0">
                <a:solidFill>
                  <a:prstClr val="black"/>
                </a:solidFill>
                <a:latin typeface="Calibri"/>
              </a:rPr>
              <a:t>type of traveller, </a:t>
            </a:r>
            <a:r>
              <a:rPr lang="en-IN" sz="1313" dirty="0">
                <a:solidFill>
                  <a:prstClr val="black"/>
                </a:solidFill>
                <a:latin typeface="Calibri"/>
              </a:rPr>
              <a:t>the </a:t>
            </a:r>
            <a:r>
              <a:rPr lang="en-IN" sz="1313" b="1" dirty="0">
                <a:solidFill>
                  <a:prstClr val="black"/>
                </a:solidFill>
                <a:latin typeface="Calibri"/>
              </a:rPr>
              <a:t>purpose of the trip</a:t>
            </a:r>
            <a:r>
              <a:rPr lang="en-IN" sz="1313" dirty="0">
                <a:solidFill>
                  <a:prstClr val="black"/>
                </a:solidFill>
                <a:latin typeface="Calibri"/>
              </a:rPr>
              <a:t>, and </a:t>
            </a:r>
            <a:r>
              <a:rPr lang="en-IN" sz="1313" b="1" dirty="0">
                <a:solidFill>
                  <a:prstClr val="black"/>
                </a:solidFill>
                <a:latin typeface="Calibri"/>
              </a:rPr>
              <a:t>the duration of the stay.</a:t>
            </a:r>
          </a:p>
        </p:txBody>
      </p:sp>
      <p:pic>
        <p:nvPicPr>
          <p:cNvPr id="3074" name="Picture 2" descr="What Is Revenue Marketing? What Is Revenue Marketing? - Sales Hacker">
            <a:extLst>
              <a:ext uri="{FF2B5EF4-FFF2-40B4-BE49-F238E27FC236}">
                <a16:creationId xmlns:a16="http://schemas.microsoft.com/office/drawing/2014/main" id="{4A26E320-647F-1E66-11A6-6F1176E2E4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4357" y="4001572"/>
            <a:ext cx="3769298" cy="281431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ole of Chief Revenue Officer (CRO) in 2021 and the Impact on Marketing">
            <a:extLst>
              <a:ext uri="{FF2B5EF4-FFF2-40B4-BE49-F238E27FC236}">
                <a16:creationId xmlns:a16="http://schemas.microsoft.com/office/drawing/2014/main" id="{C215D0F8-D591-E43B-642E-06B15A5BC09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46424" y="1283495"/>
            <a:ext cx="4701068" cy="1916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007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a:off x="1717420" y="2631348"/>
            <a:ext cx="8454086" cy="3914972"/>
            <a:chOff x="0" y="307252"/>
            <a:chExt cx="12023588" cy="5567960"/>
          </a:xfrm>
        </p:grpSpPr>
        <p:sp>
          <p:nvSpPr>
            <p:cNvPr id="3" name="TextBox 3"/>
            <p:cNvSpPr txBox="1"/>
            <p:nvPr/>
          </p:nvSpPr>
          <p:spPr>
            <a:xfrm>
              <a:off x="10261953" y="769085"/>
              <a:ext cx="1074494" cy="266102"/>
            </a:xfrm>
            <a:prstGeom prst="rect">
              <a:avLst/>
            </a:prstGeom>
          </p:spPr>
          <p:txBody>
            <a:bodyPr wrap="square" lIns="0" tIns="0" rIns="0" bIns="0" rtlCol="0" anchor="t">
              <a:spAutoFit/>
            </a:bodyPr>
            <a:lstStyle/>
            <a:p>
              <a:pPr defTabSz="857250">
                <a:lnSpc>
                  <a:spcPts val="1594"/>
                </a:lnSpc>
                <a:defRPr/>
              </a:pPr>
              <a:r>
                <a:rPr lang="en-US" sz="1138" dirty="0">
                  <a:solidFill>
                    <a:srgbClr val="FFFFFF"/>
                  </a:solidFill>
                  <a:latin typeface="Glacial Indifference"/>
                </a:rPr>
                <a:t>Domestic</a:t>
              </a:r>
            </a:p>
          </p:txBody>
        </p:sp>
        <p:sp>
          <p:nvSpPr>
            <p:cNvPr id="4" name="TextBox 4"/>
            <p:cNvSpPr txBox="1"/>
            <p:nvPr/>
          </p:nvSpPr>
          <p:spPr>
            <a:xfrm>
              <a:off x="10261953" y="1219556"/>
              <a:ext cx="842778" cy="266102"/>
            </a:xfrm>
            <a:prstGeom prst="rect">
              <a:avLst/>
            </a:prstGeom>
          </p:spPr>
          <p:txBody>
            <a:bodyPr wrap="square" lIns="0" tIns="0" rIns="0" bIns="0" rtlCol="0" anchor="t">
              <a:spAutoFit/>
            </a:bodyPr>
            <a:lstStyle/>
            <a:p>
              <a:pPr defTabSz="857250">
                <a:lnSpc>
                  <a:spcPts val="1594"/>
                </a:lnSpc>
                <a:defRPr/>
              </a:pPr>
              <a:r>
                <a:rPr lang="en-US" sz="1138" dirty="0">
                  <a:solidFill>
                    <a:srgbClr val="FFFFFF"/>
                  </a:solidFill>
                  <a:latin typeface="Glacial Indifference"/>
                </a:rPr>
                <a:t>Foreign</a:t>
              </a:r>
            </a:p>
          </p:txBody>
        </p:sp>
        <p:grpSp>
          <p:nvGrpSpPr>
            <p:cNvPr id="5" name="Group 5"/>
            <p:cNvGrpSpPr>
              <a:grpSpLocks noChangeAspect="1"/>
            </p:cNvGrpSpPr>
            <p:nvPr/>
          </p:nvGrpSpPr>
          <p:grpSpPr>
            <a:xfrm>
              <a:off x="9860950" y="763064"/>
              <a:ext cx="238381" cy="673344"/>
              <a:chOff x="11417951" y="433465"/>
              <a:chExt cx="335535" cy="947768"/>
            </a:xfrm>
          </p:grpSpPr>
          <p:sp>
            <p:nvSpPr>
              <p:cNvPr id="6" name="Freeform 6"/>
              <p:cNvSpPr/>
              <p:nvPr/>
            </p:nvSpPr>
            <p:spPr>
              <a:xfrm>
                <a:off x="11417951" y="433465"/>
                <a:ext cx="335535" cy="343614"/>
              </a:xfrm>
              <a:custGeom>
                <a:avLst/>
                <a:gdLst/>
                <a:ahLst/>
                <a:cxnLst/>
                <a:rect l="l" t="t" r="r" b="b"/>
                <a:pathLst>
                  <a:path w="152400" h="152400">
                    <a:moveTo>
                      <a:pt x="152400" y="139700"/>
                    </a:moveTo>
                    <a:lnTo>
                      <a:pt x="152400" y="12700"/>
                    </a:lnTo>
                    <a:cubicBezTo>
                      <a:pt x="152400" y="5686"/>
                      <a:pt x="146714" y="0"/>
                      <a:pt x="139700" y="0"/>
                    </a:cubicBezTo>
                    <a:lnTo>
                      <a:pt x="12700" y="0"/>
                    </a:lnTo>
                    <a:cubicBezTo>
                      <a:pt x="5686" y="0"/>
                      <a:pt x="0" y="5686"/>
                      <a:pt x="0" y="12700"/>
                    </a:cubicBezTo>
                    <a:lnTo>
                      <a:pt x="0" y="139700"/>
                    </a:lnTo>
                    <a:cubicBezTo>
                      <a:pt x="0" y="143068"/>
                      <a:pt x="1338" y="146299"/>
                      <a:pt x="3720" y="148680"/>
                    </a:cubicBezTo>
                    <a:cubicBezTo>
                      <a:pt x="6102" y="151062"/>
                      <a:pt x="9332" y="152400"/>
                      <a:pt x="12700" y="152400"/>
                    </a:cubicBezTo>
                    <a:lnTo>
                      <a:pt x="139700" y="152400"/>
                    </a:lnTo>
                    <a:cubicBezTo>
                      <a:pt x="143068" y="152400"/>
                      <a:pt x="146298" y="151062"/>
                      <a:pt x="148680" y="148680"/>
                    </a:cubicBezTo>
                    <a:cubicBezTo>
                      <a:pt x="151062" y="146299"/>
                      <a:pt x="152400" y="143068"/>
                      <a:pt x="152400" y="139700"/>
                    </a:cubicBezTo>
                    <a:close/>
                  </a:path>
                </a:pathLst>
              </a:custGeom>
              <a:solidFill>
                <a:srgbClr val="F1961D"/>
              </a:solidFill>
            </p:spPr>
          </p:sp>
          <p:sp>
            <p:nvSpPr>
              <p:cNvPr id="7" name="Freeform 7"/>
              <p:cNvSpPr/>
              <p:nvPr/>
            </p:nvSpPr>
            <p:spPr>
              <a:xfrm>
                <a:off x="11474077" y="1144243"/>
                <a:ext cx="223285" cy="236990"/>
              </a:xfrm>
              <a:custGeom>
                <a:avLst/>
                <a:gdLst/>
                <a:ahLst/>
                <a:cxnLst/>
                <a:rect l="l" t="t" r="r" b="b"/>
                <a:pathLst>
                  <a:path w="152400" h="152400">
                    <a:moveTo>
                      <a:pt x="152400" y="139700"/>
                    </a:moveTo>
                    <a:lnTo>
                      <a:pt x="152400" y="12700"/>
                    </a:lnTo>
                    <a:cubicBezTo>
                      <a:pt x="152400" y="5686"/>
                      <a:pt x="146714" y="0"/>
                      <a:pt x="139700" y="0"/>
                    </a:cubicBezTo>
                    <a:lnTo>
                      <a:pt x="12700" y="0"/>
                    </a:lnTo>
                    <a:cubicBezTo>
                      <a:pt x="5685" y="0"/>
                      <a:pt x="0" y="5686"/>
                      <a:pt x="0" y="12700"/>
                    </a:cubicBezTo>
                    <a:lnTo>
                      <a:pt x="0" y="139700"/>
                    </a:lnTo>
                    <a:cubicBezTo>
                      <a:pt x="0" y="143068"/>
                      <a:pt x="1338" y="146299"/>
                      <a:pt x="3720" y="148680"/>
                    </a:cubicBezTo>
                    <a:cubicBezTo>
                      <a:pt x="6101" y="151062"/>
                      <a:pt x="9332" y="152400"/>
                      <a:pt x="12700" y="152400"/>
                    </a:cubicBezTo>
                    <a:lnTo>
                      <a:pt x="139700" y="152400"/>
                    </a:lnTo>
                    <a:cubicBezTo>
                      <a:pt x="143068" y="152400"/>
                      <a:pt x="146299" y="151062"/>
                      <a:pt x="148680" y="148680"/>
                    </a:cubicBezTo>
                    <a:cubicBezTo>
                      <a:pt x="151062" y="146299"/>
                      <a:pt x="152400" y="143068"/>
                      <a:pt x="152400" y="139700"/>
                    </a:cubicBezTo>
                    <a:close/>
                  </a:path>
                </a:pathLst>
              </a:custGeom>
              <a:solidFill>
                <a:srgbClr val="FFDE59"/>
              </a:solidFill>
            </p:spPr>
          </p:sp>
        </p:grpSp>
        <p:sp>
          <p:nvSpPr>
            <p:cNvPr id="8" name="TextBox 8"/>
            <p:cNvSpPr txBox="1"/>
            <p:nvPr/>
          </p:nvSpPr>
          <p:spPr>
            <a:xfrm>
              <a:off x="2213510" y="5317293"/>
              <a:ext cx="427339" cy="557919"/>
            </a:xfrm>
            <a:prstGeom prst="rect">
              <a:avLst/>
            </a:prstGeom>
          </p:spPr>
          <p:txBody>
            <a:bodyPr lIns="0" tIns="0" rIns="0" bIns="0" rtlCol="0" anchor="t">
              <a:spAutoFit/>
            </a:bodyPr>
            <a:lstStyle/>
            <a:p>
              <a:pPr algn="ctr" defTabSz="857250">
                <a:lnSpc>
                  <a:spcPts val="1594"/>
                </a:lnSpc>
                <a:defRPr/>
              </a:pPr>
              <a:r>
                <a:rPr lang="en-US" sz="1138">
                  <a:solidFill>
                    <a:srgbClr val="FFFFFF"/>
                  </a:solidFill>
                  <a:latin typeface="Glacial Indifference"/>
                </a:rPr>
                <a:t>2021</a:t>
              </a:r>
            </a:p>
          </p:txBody>
        </p:sp>
        <p:sp>
          <p:nvSpPr>
            <p:cNvPr id="9" name="TextBox 9"/>
            <p:cNvSpPr txBox="1"/>
            <p:nvPr/>
          </p:nvSpPr>
          <p:spPr>
            <a:xfrm>
              <a:off x="4409361" y="5317293"/>
              <a:ext cx="494785" cy="266102"/>
            </a:xfrm>
            <a:prstGeom prst="rect">
              <a:avLst/>
            </a:prstGeom>
          </p:spPr>
          <p:txBody>
            <a:bodyPr lIns="0" tIns="0" rIns="0" bIns="0" rtlCol="0" anchor="t">
              <a:spAutoFit/>
            </a:bodyPr>
            <a:lstStyle/>
            <a:p>
              <a:pPr algn="ctr" defTabSz="857250">
                <a:lnSpc>
                  <a:spcPts val="1594"/>
                </a:lnSpc>
                <a:defRPr/>
              </a:pPr>
              <a:r>
                <a:rPr lang="en-US" sz="1138">
                  <a:solidFill>
                    <a:srgbClr val="FFFFFF"/>
                  </a:solidFill>
                  <a:latin typeface="Glacial Indifference"/>
                </a:rPr>
                <a:t>2022</a:t>
              </a:r>
            </a:p>
          </p:txBody>
        </p:sp>
        <p:sp>
          <p:nvSpPr>
            <p:cNvPr id="10" name="TextBox 10"/>
            <p:cNvSpPr txBox="1"/>
            <p:nvPr/>
          </p:nvSpPr>
          <p:spPr>
            <a:xfrm>
              <a:off x="6648686" y="5317293"/>
              <a:ext cx="475275" cy="266102"/>
            </a:xfrm>
            <a:prstGeom prst="rect">
              <a:avLst/>
            </a:prstGeom>
          </p:spPr>
          <p:txBody>
            <a:bodyPr lIns="0" tIns="0" rIns="0" bIns="0" rtlCol="0" anchor="t">
              <a:spAutoFit/>
            </a:bodyPr>
            <a:lstStyle/>
            <a:p>
              <a:pPr algn="ctr" defTabSz="857250">
                <a:lnSpc>
                  <a:spcPts val="1594"/>
                </a:lnSpc>
                <a:defRPr/>
              </a:pPr>
              <a:r>
                <a:rPr lang="en-US" sz="1138">
                  <a:solidFill>
                    <a:srgbClr val="FFFFFF"/>
                  </a:solidFill>
                  <a:latin typeface="Glacial Indifference"/>
                </a:rPr>
                <a:t>2023</a:t>
              </a:r>
            </a:p>
          </p:txBody>
        </p:sp>
        <p:sp>
          <p:nvSpPr>
            <p:cNvPr id="11" name="TextBox 11"/>
            <p:cNvSpPr txBox="1"/>
            <p:nvPr/>
          </p:nvSpPr>
          <p:spPr>
            <a:xfrm>
              <a:off x="8869519" y="5317293"/>
              <a:ext cx="492754" cy="266102"/>
            </a:xfrm>
            <a:prstGeom prst="rect">
              <a:avLst/>
            </a:prstGeom>
          </p:spPr>
          <p:txBody>
            <a:bodyPr lIns="0" tIns="0" rIns="0" bIns="0" rtlCol="0" anchor="t">
              <a:spAutoFit/>
            </a:bodyPr>
            <a:lstStyle/>
            <a:p>
              <a:pPr algn="ctr" defTabSz="857250">
                <a:lnSpc>
                  <a:spcPts val="1594"/>
                </a:lnSpc>
                <a:defRPr/>
              </a:pPr>
              <a:r>
                <a:rPr lang="en-US" sz="1138">
                  <a:solidFill>
                    <a:srgbClr val="FFFFFF"/>
                  </a:solidFill>
                  <a:latin typeface="Glacial Indifference"/>
                </a:rPr>
                <a:t>2024</a:t>
              </a:r>
            </a:p>
          </p:txBody>
        </p:sp>
        <p:sp>
          <p:nvSpPr>
            <p:cNvPr id="12" name="TextBox 12"/>
            <p:cNvSpPr txBox="1"/>
            <p:nvPr/>
          </p:nvSpPr>
          <p:spPr>
            <a:xfrm>
              <a:off x="11104729" y="5317293"/>
              <a:ext cx="481478" cy="266102"/>
            </a:xfrm>
            <a:prstGeom prst="rect">
              <a:avLst/>
            </a:prstGeom>
          </p:spPr>
          <p:txBody>
            <a:bodyPr lIns="0" tIns="0" rIns="0" bIns="0" rtlCol="0" anchor="t">
              <a:spAutoFit/>
            </a:bodyPr>
            <a:lstStyle/>
            <a:p>
              <a:pPr algn="ctr" defTabSz="857250">
                <a:lnSpc>
                  <a:spcPts val="1594"/>
                </a:lnSpc>
                <a:defRPr/>
              </a:pPr>
              <a:r>
                <a:rPr lang="en-US" sz="1138">
                  <a:solidFill>
                    <a:srgbClr val="FFFFFF"/>
                  </a:solidFill>
                  <a:latin typeface="Glacial Indifference"/>
                </a:rPr>
                <a:t>2025</a:t>
              </a:r>
            </a:p>
          </p:txBody>
        </p:sp>
        <p:grpSp>
          <p:nvGrpSpPr>
            <p:cNvPr id="13" name="Group 13"/>
            <p:cNvGrpSpPr>
              <a:grpSpLocks noChangeAspect="1"/>
            </p:cNvGrpSpPr>
            <p:nvPr/>
          </p:nvGrpSpPr>
          <p:grpSpPr>
            <a:xfrm>
              <a:off x="1749061" y="455108"/>
              <a:ext cx="10274527" cy="4787901"/>
              <a:chOff x="0" y="0"/>
              <a:chExt cx="14461936" cy="6739222"/>
            </a:xfrm>
          </p:grpSpPr>
          <p:sp>
            <p:nvSpPr>
              <p:cNvPr id="14" name="Freeform 14"/>
              <p:cNvSpPr/>
              <p:nvPr/>
            </p:nvSpPr>
            <p:spPr>
              <a:xfrm>
                <a:off x="0" y="-6350"/>
                <a:ext cx="14461936" cy="12700"/>
              </a:xfrm>
              <a:custGeom>
                <a:avLst/>
                <a:gdLst/>
                <a:ahLst/>
                <a:cxnLst/>
                <a:rect l="l" t="t" r="r" b="b"/>
                <a:pathLst>
                  <a:path w="14461936" h="12700">
                    <a:moveTo>
                      <a:pt x="0" y="0"/>
                    </a:moveTo>
                    <a:lnTo>
                      <a:pt x="14461936" y="0"/>
                    </a:lnTo>
                    <a:lnTo>
                      <a:pt x="14461936" y="12700"/>
                    </a:lnTo>
                    <a:lnTo>
                      <a:pt x="0" y="12700"/>
                    </a:lnTo>
                    <a:close/>
                  </a:path>
                </a:pathLst>
              </a:custGeom>
              <a:solidFill>
                <a:srgbClr val="FFFFFF">
                  <a:alpha val="24706"/>
                </a:srgbClr>
              </a:solidFill>
            </p:spPr>
          </p:sp>
          <p:sp>
            <p:nvSpPr>
              <p:cNvPr id="15" name="Freeform 15"/>
              <p:cNvSpPr/>
              <p:nvPr/>
            </p:nvSpPr>
            <p:spPr>
              <a:xfrm>
                <a:off x="0" y="1678455"/>
                <a:ext cx="14461936" cy="12700"/>
              </a:xfrm>
              <a:custGeom>
                <a:avLst/>
                <a:gdLst/>
                <a:ahLst/>
                <a:cxnLst/>
                <a:rect l="l" t="t" r="r" b="b"/>
                <a:pathLst>
                  <a:path w="14461936" h="12700">
                    <a:moveTo>
                      <a:pt x="0" y="0"/>
                    </a:moveTo>
                    <a:lnTo>
                      <a:pt x="14461936" y="0"/>
                    </a:lnTo>
                    <a:lnTo>
                      <a:pt x="14461936" y="12700"/>
                    </a:lnTo>
                    <a:lnTo>
                      <a:pt x="0" y="12700"/>
                    </a:lnTo>
                    <a:close/>
                  </a:path>
                </a:pathLst>
              </a:custGeom>
              <a:solidFill>
                <a:srgbClr val="FFFFFF">
                  <a:alpha val="24706"/>
                </a:srgbClr>
              </a:solidFill>
            </p:spPr>
          </p:sp>
          <p:sp>
            <p:nvSpPr>
              <p:cNvPr id="16" name="Freeform 16"/>
              <p:cNvSpPr/>
              <p:nvPr/>
            </p:nvSpPr>
            <p:spPr>
              <a:xfrm>
                <a:off x="0" y="3363261"/>
                <a:ext cx="14461936" cy="12700"/>
              </a:xfrm>
              <a:custGeom>
                <a:avLst/>
                <a:gdLst/>
                <a:ahLst/>
                <a:cxnLst/>
                <a:rect l="l" t="t" r="r" b="b"/>
                <a:pathLst>
                  <a:path w="14461936" h="12700">
                    <a:moveTo>
                      <a:pt x="0" y="0"/>
                    </a:moveTo>
                    <a:lnTo>
                      <a:pt x="14461936" y="0"/>
                    </a:lnTo>
                    <a:lnTo>
                      <a:pt x="14461936" y="12700"/>
                    </a:lnTo>
                    <a:lnTo>
                      <a:pt x="0" y="12700"/>
                    </a:lnTo>
                    <a:close/>
                  </a:path>
                </a:pathLst>
              </a:custGeom>
              <a:solidFill>
                <a:srgbClr val="FFFFFF">
                  <a:alpha val="24706"/>
                </a:srgbClr>
              </a:solidFill>
            </p:spPr>
          </p:sp>
          <p:sp>
            <p:nvSpPr>
              <p:cNvPr id="17" name="Freeform 17"/>
              <p:cNvSpPr/>
              <p:nvPr/>
            </p:nvSpPr>
            <p:spPr>
              <a:xfrm>
                <a:off x="0" y="5048066"/>
                <a:ext cx="14461936" cy="12700"/>
              </a:xfrm>
              <a:custGeom>
                <a:avLst/>
                <a:gdLst/>
                <a:ahLst/>
                <a:cxnLst/>
                <a:rect l="l" t="t" r="r" b="b"/>
                <a:pathLst>
                  <a:path w="14461936" h="12700">
                    <a:moveTo>
                      <a:pt x="0" y="0"/>
                    </a:moveTo>
                    <a:lnTo>
                      <a:pt x="14461936" y="0"/>
                    </a:lnTo>
                    <a:lnTo>
                      <a:pt x="14461936" y="12700"/>
                    </a:lnTo>
                    <a:lnTo>
                      <a:pt x="0" y="12700"/>
                    </a:lnTo>
                    <a:close/>
                  </a:path>
                </a:pathLst>
              </a:custGeom>
              <a:solidFill>
                <a:srgbClr val="FFFFFF">
                  <a:alpha val="24706"/>
                </a:srgbClr>
              </a:solidFill>
            </p:spPr>
          </p:sp>
          <p:sp>
            <p:nvSpPr>
              <p:cNvPr id="18" name="Freeform 18"/>
              <p:cNvSpPr/>
              <p:nvPr/>
            </p:nvSpPr>
            <p:spPr>
              <a:xfrm>
                <a:off x="0" y="6732872"/>
                <a:ext cx="14461936" cy="12700"/>
              </a:xfrm>
              <a:custGeom>
                <a:avLst/>
                <a:gdLst/>
                <a:ahLst/>
                <a:cxnLst/>
                <a:rect l="l" t="t" r="r" b="b"/>
                <a:pathLst>
                  <a:path w="14461936" h="12700">
                    <a:moveTo>
                      <a:pt x="0" y="0"/>
                    </a:moveTo>
                    <a:lnTo>
                      <a:pt x="14461936" y="0"/>
                    </a:lnTo>
                    <a:lnTo>
                      <a:pt x="14461936" y="12700"/>
                    </a:lnTo>
                    <a:lnTo>
                      <a:pt x="0" y="12700"/>
                    </a:lnTo>
                    <a:close/>
                  </a:path>
                </a:pathLst>
              </a:custGeom>
              <a:solidFill>
                <a:srgbClr val="FFFFFF">
                  <a:alpha val="60000"/>
                </a:srgbClr>
              </a:solidFill>
            </p:spPr>
          </p:sp>
        </p:grpSp>
        <p:sp>
          <p:nvSpPr>
            <p:cNvPr id="19" name="TextBox 19"/>
            <p:cNvSpPr txBox="1"/>
            <p:nvPr/>
          </p:nvSpPr>
          <p:spPr>
            <a:xfrm>
              <a:off x="2031" y="307252"/>
              <a:ext cx="1644170" cy="266102"/>
            </a:xfrm>
            <a:prstGeom prst="rect">
              <a:avLst/>
            </a:prstGeom>
          </p:spPr>
          <p:txBody>
            <a:bodyPr lIns="0" tIns="0" rIns="0" bIns="0" rtlCol="0" anchor="t">
              <a:spAutoFit/>
            </a:bodyPr>
            <a:lstStyle/>
            <a:p>
              <a:pPr algn="r" defTabSz="857250">
                <a:lnSpc>
                  <a:spcPts val="1594"/>
                </a:lnSpc>
                <a:defRPr/>
              </a:pPr>
              <a:r>
                <a:rPr lang="en-US" sz="1138">
                  <a:solidFill>
                    <a:srgbClr val="FFFFFF"/>
                  </a:solidFill>
                  <a:latin typeface="Glacial Indifference"/>
                </a:rPr>
                <a:t>₹ 40,000,000,000 </a:t>
              </a:r>
            </a:p>
          </p:txBody>
        </p:sp>
        <p:sp>
          <p:nvSpPr>
            <p:cNvPr id="20" name="TextBox 20"/>
            <p:cNvSpPr txBox="1"/>
            <p:nvPr/>
          </p:nvSpPr>
          <p:spPr>
            <a:xfrm>
              <a:off x="19511" y="1504227"/>
              <a:ext cx="1626689" cy="266102"/>
            </a:xfrm>
            <a:prstGeom prst="rect">
              <a:avLst/>
            </a:prstGeom>
          </p:spPr>
          <p:txBody>
            <a:bodyPr lIns="0" tIns="0" rIns="0" bIns="0" rtlCol="0" anchor="t">
              <a:spAutoFit/>
            </a:bodyPr>
            <a:lstStyle/>
            <a:p>
              <a:pPr algn="r" defTabSz="857250">
                <a:lnSpc>
                  <a:spcPts val="1594"/>
                </a:lnSpc>
                <a:defRPr/>
              </a:pPr>
              <a:r>
                <a:rPr lang="en-US" sz="1138">
                  <a:solidFill>
                    <a:srgbClr val="FFFFFF"/>
                  </a:solidFill>
                  <a:latin typeface="Glacial Indifference"/>
                </a:rPr>
                <a:t>₹ 30,000,000,000 </a:t>
              </a:r>
            </a:p>
          </p:txBody>
        </p:sp>
        <p:sp>
          <p:nvSpPr>
            <p:cNvPr id="21" name="TextBox 21"/>
            <p:cNvSpPr txBox="1"/>
            <p:nvPr/>
          </p:nvSpPr>
          <p:spPr>
            <a:xfrm>
              <a:off x="0" y="2701202"/>
              <a:ext cx="1646201" cy="266102"/>
            </a:xfrm>
            <a:prstGeom prst="rect">
              <a:avLst/>
            </a:prstGeom>
          </p:spPr>
          <p:txBody>
            <a:bodyPr lIns="0" tIns="0" rIns="0" bIns="0" rtlCol="0" anchor="t">
              <a:spAutoFit/>
            </a:bodyPr>
            <a:lstStyle/>
            <a:p>
              <a:pPr algn="r" defTabSz="857250">
                <a:lnSpc>
                  <a:spcPts val="1594"/>
                </a:lnSpc>
                <a:defRPr/>
              </a:pPr>
              <a:r>
                <a:rPr lang="en-US" sz="1138">
                  <a:solidFill>
                    <a:srgbClr val="FFFFFF"/>
                  </a:solidFill>
                  <a:latin typeface="Glacial Indifference"/>
                </a:rPr>
                <a:t>₹ 20,000,000,000 </a:t>
              </a:r>
            </a:p>
          </p:txBody>
        </p:sp>
        <p:sp>
          <p:nvSpPr>
            <p:cNvPr id="22" name="TextBox 22"/>
            <p:cNvSpPr txBox="1"/>
            <p:nvPr/>
          </p:nvSpPr>
          <p:spPr>
            <a:xfrm>
              <a:off x="67445" y="3898177"/>
              <a:ext cx="1578756" cy="557919"/>
            </a:xfrm>
            <a:prstGeom prst="rect">
              <a:avLst/>
            </a:prstGeom>
          </p:spPr>
          <p:txBody>
            <a:bodyPr lIns="0" tIns="0" rIns="0" bIns="0" rtlCol="0" anchor="t">
              <a:spAutoFit/>
            </a:bodyPr>
            <a:lstStyle/>
            <a:p>
              <a:pPr algn="r" defTabSz="857250">
                <a:lnSpc>
                  <a:spcPts val="1594"/>
                </a:lnSpc>
                <a:defRPr/>
              </a:pPr>
              <a:r>
                <a:rPr lang="en-US" sz="1138">
                  <a:solidFill>
                    <a:srgbClr val="FFFFFF"/>
                  </a:solidFill>
                  <a:latin typeface="Glacial Indifference"/>
                </a:rPr>
                <a:t>₹ 10,000,000,000 </a:t>
              </a:r>
            </a:p>
          </p:txBody>
        </p:sp>
        <p:sp>
          <p:nvSpPr>
            <p:cNvPr id="23" name="TextBox 23"/>
            <p:cNvSpPr txBox="1"/>
            <p:nvPr/>
          </p:nvSpPr>
          <p:spPr>
            <a:xfrm>
              <a:off x="1306494" y="5095152"/>
              <a:ext cx="339708" cy="266102"/>
            </a:xfrm>
            <a:prstGeom prst="rect">
              <a:avLst/>
            </a:prstGeom>
          </p:spPr>
          <p:txBody>
            <a:bodyPr lIns="0" tIns="0" rIns="0" bIns="0" rtlCol="0" anchor="t">
              <a:spAutoFit/>
            </a:bodyPr>
            <a:lstStyle/>
            <a:p>
              <a:pPr algn="r" defTabSz="857250">
                <a:lnSpc>
                  <a:spcPts val="1594"/>
                </a:lnSpc>
                <a:defRPr/>
              </a:pPr>
              <a:r>
                <a:rPr lang="en-US" sz="1138">
                  <a:solidFill>
                    <a:srgbClr val="FFFFFF"/>
                  </a:solidFill>
                  <a:latin typeface="Glacial Indifference"/>
                </a:rPr>
                <a:t>₹ 0 </a:t>
              </a:r>
            </a:p>
          </p:txBody>
        </p:sp>
        <p:grpSp>
          <p:nvGrpSpPr>
            <p:cNvPr id="24" name="Group 24"/>
            <p:cNvGrpSpPr>
              <a:grpSpLocks noChangeAspect="1"/>
            </p:cNvGrpSpPr>
            <p:nvPr/>
          </p:nvGrpSpPr>
          <p:grpSpPr>
            <a:xfrm>
              <a:off x="1749061" y="1393621"/>
              <a:ext cx="10274527" cy="3849388"/>
              <a:chOff x="0" y="1321006"/>
              <a:chExt cx="14461936" cy="5418215"/>
            </a:xfrm>
          </p:grpSpPr>
          <p:sp>
            <p:nvSpPr>
              <p:cNvPr id="25" name="Freeform 25"/>
              <p:cNvSpPr/>
              <p:nvPr/>
            </p:nvSpPr>
            <p:spPr>
              <a:xfrm>
                <a:off x="0" y="1321006"/>
                <a:ext cx="941788" cy="5418216"/>
              </a:xfrm>
              <a:custGeom>
                <a:avLst/>
                <a:gdLst/>
                <a:ahLst/>
                <a:cxnLst/>
                <a:rect l="l" t="t" r="r" b="b"/>
                <a:pathLst>
                  <a:path w="941788" h="5418216">
                    <a:moveTo>
                      <a:pt x="0" y="0"/>
                    </a:moveTo>
                    <a:lnTo>
                      <a:pt x="941788" y="0"/>
                    </a:lnTo>
                    <a:lnTo>
                      <a:pt x="941788" y="5418216"/>
                    </a:lnTo>
                    <a:lnTo>
                      <a:pt x="0" y="5418216"/>
                    </a:lnTo>
                    <a:close/>
                  </a:path>
                </a:pathLst>
              </a:custGeom>
              <a:solidFill>
                <a:srgbClr val="F1961D"/>
              </a:solidFill>
            </p:spPr>
          </p:sp>
          <p:sp>
            <p:nvSpPr>
              <p:cNvPr id="26" name="Freeform 26"/>
              <p:cNvSpPr/>
              <p:nvPr/>
            </p:nvSpPr>
            <p:spPr>
              <a:xfrm>
                <a:off x="3138240" y="2062432"/>
                <a:ext cx="941788" cy="4676790"/>
              </a:xfrm>
              <a:custGeom>
                <a:avLst/>
                <a:gdLst/>
                <a:ahLst/>
                <a:cxnLst/>
                <a:rect l="l" t="t" r="r" b="b"/>
                <a:pathLst>
                  <a:path w="941788" h="4676790">
                    <a:moveTo>
                      <a:pt x="0" y="0"/>
                    </a:moveTo>
                    <a:lnTo>
                      <a:pt x="941788" y="0"/>
                    </a:lnTo>
                    <a:lnTo>
                      <a:pt x="941788" y="4676790"/>
                    </a:lnTo>
                    <a:lnTo>
                      <a:pt x="0" y="4676790"/>
                    </a:lnTo>
                    <a:close/>
                  </a:path>
                </a:pathLst>
              </a:custGeom>
              <a:solidFill>
                <a:srgbClr val="F1961D"/>
              </a:solidFill>
            </p:spPr>
          </p:sp>
          <p:sp>
            <p:nvSpPr>
              <p:cNvPr id="27" name="Freeform 27"/>
              <p:cNvSpPr/>
              <p:nvPr/>
            </p:nvSpPr>
            <p:spPr>
              <a:xfrm>
                <a:off x="6276480" y="2702282"/>
                <a:ext cx="941787" cy="4036940"/>
              </a:xfrm>
              <a:custGeom>
                <a:avLst/>
                <a:gdLst/>
                <a:ahLst/>
                <a:cxnLst/>
                <a:rect l="l" t="t" r="r" b="b"/>
                <a:pathLst>
                  <a:path w="941787" h="4036940">
                    <a:moveTo>
                      <a:pt x="0" y="0"/>
                    </a:moveTo>
                    <a:lnTo>
                      <a:pt x="941788" y="0"/>
                    </a:lnTo>
                    <a:lnTo>
                      <a:pt x="941788" y="4036940"/>
                    </a:lnTo>
                    <a:lnTo>
                      <a:pt x="0" y="4036940"/>
                    </a:lnTo>
                    <a:close/>
                  </a:path>
                </a:pathLst>
              </a:custGeom>
              <a:solidFill>
                <a:srgbClr val="F1961D"/>
              </a:solidFill>
            </p:spPr>
          </p:sp>
          <p:sp>
            <p:nvSpPr>
              <p:cNvPr id="28" name="Freeform 28"/>
              <p:cNvSpPr/>
              <p:nvPr/>
            </p:nvSpPr>
            <p:spPr>
              <a:xfrm>
                <a:off x="9414721" y="3254473"/>
                <a:ext cx="941787" cy="3484749"/>
              </a:xfrm>
              <a:custGeom>
                <a:avLst/>
                <a:gdLst/>
                <a:ahLst/>
                <a:cxnLst/>
                <a:rect l="l" t="t" r="r" b="b"/>
                <a:pathLst>
                  <a:path w="941787" h="3484749">
                    <a:moveTo>
                      <a:pt x="0" y="0"/>
                    </a:moveTo>
                    <a:lnTo>
                      <a:pt x="941787" y="0"/>
                    </a:lnTo>
                    <a:lnTo>
                      <a:pt x="941787" y="3484749"/>
                    </a:lnTo>
                    <a:lnTo>
                      <a:pt x="0" y="3484749"/>
                    </a:lnTo>
                    <a:close/>
                  </a:path>
                </a:pathLst>
              </a:custGeom>
              <a:solidFill>
                <a:srgbClr val="F1961D"/>
              </a:solidFill>
            </p:spPr>
          </p:sp>
          <p:sp>
            <p:nvSpPr>
              <p:cNvPr id="29" name="Freeform 29"/>
              <p:cNvSpPr/>
              <p:nvPr/>
            </p:nvSpPr>
            <p:spPr>
              <a:xfrm>
                <a:off x="12552961" y="3731014"/>
                <a:ext cx="941787" cy="3008208"/>
              </a:xfrm>
              <a:custGeom>
                <a:avLst/>
                <a:gdLst/>
                <a:ahLst/>
                <a:cxnLst/>
                <a:rect l="l" t="t" r="r" b="b"/>
                <a:pathLst>
                  <a:path w="941787" h="3008208">
                    <a:moveTo>
                      <a:pt x="0" y="0"/>
                    </a:moveTo>
                    <a:lnTo>
                      <a:pt x="941787" y="0"/>
                    </a:lnTo>
                    <a:lnTo>
                      <a:pt x="941787" y="3008208"/>
                    </a:lnTo>
                    <a:lnTo>
                      <a:pt x="0" y="3008208"/>
                    </a:lnTo>
                    <a:close/>
                  </a:path>
                </a:pathLst>
              </a:custGeom>
              <a:solidFill>
                <a:srgbClr val="F1961D"/>
              </a:solidFill>
            </p:spPr>
          </p:sp>
          <p:sp>
            <p:nvSpPr>
              <p:cNvPr id="30" name="Freeform 30"/>
              <p:cNvSpPr/>
              <p:nvPr/>
            </p:nvSpPr>
            <p:spPr>
              <a:xfrm>
                <a:off x="967188" y="6127625"/>
                <a:ext cx="941788" cy="611597"/>
              </a:xfrm>
              <a:custGeom>
                <a:avLst/>
                <a:gdLst/>
                <a:ahLst/>
                <a:cxnLst/>
                <a:rect l="l" t="t" r="r" b="b"/>
                <a:pathLst>
                  <a:path w="941788" h="611597">
                    <a:moveTo>
                      <a:pt x="0" y="0"/>
                    </a:moveTo>
                    <a:lnTo>
                      <a:pt x="941788" y="0"/>
                    </a:lnTo>
                    <a:lnTo>
                      <a:pt x="941788" y="611597"/>
                    </a:lnTo>
                    <a:lnTo>
                      <a:pt x="0" y="611597"/>
                    </a:lnTo>
                    <a:close/>
                  </a:path>
                </a:pathLst>
              </a:custGeom>
              <a:solidFill>
                <a:srgbClr val="FFDE59"/>
              </a:solidFill>
            </p:spPr>
          </p:sp>
          <p:sp>
            <p:nvSpPr>
              <p:cNvPr id="31" name="Freeform 31"/>
              <p:cNvSpPr/>
              <p:nvPr/>
            </p:nvSpPr>
            <p:spPr>
              <a:xfrm>
                <a:off x="4105428" y="5964796"/>
                <a:ext cx="941788" cy="774426"/>
              </a:xfrm>
              <a:custGeom>
                <a:avLst/>
                <a:gdLst/>
                <a:ahLst/>
                <a:cxnLst/>
                <a:rect l="l" t="t" r="r" b="b"/>
                <a:pathLst>
                  <a:path w="941788" h="774426">
                    <a:moveTo>
                      <a:pt x="0" y="0"/>
                    </a:moveTo>
                    <a:lnTo>
                      <a:pt x="941788" y="0"/>
                    </a:lnTo>
                    <a:lnTo>
                      <a:pt x="941788" y="774426"/>
                    </a:lnTo>
                    <a:lnTo>
                      <a:pt x="0" y="774426"/>
                    </a:lnTo>
                    <a:close/>
                  </a:path>
                </a:pathLst>
              </a:custGeom>
              <a:solidFill>
                <a:srgbClr val="FFDE59"/>
              </a:solidFill>
            </p:spPr>
          </p:sp>
          <p:sp>
            <p:nvSpPr>
              <p:cNvPr id="32" name="Freeform 32"/>
              <p:cNvSpPr/>
              <p:nvPr/>
            </p:nvSpPr>
            <p:spPr>
              <a:xfrm>
                <a:off x="7243668" y="5758588"/>
                <a:ext cx="941788" cy="980634"/>
              </a:xfrm>
              <a:custGeom>
                <a:avLst/>
                <a:gdLst/>
                <a:ahLst/>
                <a:cxnLst/>
                <a:rect l="l" t="t" r="r" b="b"/>
                <a:pathLst>
                  <a:path w="941788" h="980634">
                    <a:moveTo>
                      <a:pt x="0" y="0"/>
                    </a:moveTo>
                    <a:lnTo>
                      <a:pt x="941788" y="0"/>
                    </a:lnTo>
                    <a:lnTo>
                      <a:pt x="941788" y="980634"/>
                    </a:lnTo>
                    <a:lnTo>
                      <a:pt x="0" y="980634"/>
                    </a:lnTo>
                    <a:close/>
                  </a:path>
                </a:pathLst>
              </a:custGeom>
              <a:solidFill>
                <a:srgbClr val="FFDE59"/>
              </a:solidFill>
            </p:spPr>
          </p:sp>
          <p:sp>
            <p:nvSpPr>
              <p:cNvPr id="33" name="Freeform 33"/>
              <p:cNvSpPr/>
              <p:nvPr/>
            </p:nvSpPr>
            <p:spPr>
              <a:xfrm>
                <a:off x="10381908" y="5497429"/>
                <a:ext cx="941788" cy="1241793"/>
              </a:xfrm>
              <a:custGeom>
                <a:avLst/>
                <a:gdLst/>
                <a:ahLst/>
                <a:cxnLst/>
                <a:rect l="l" t="t" r="r" b="b"/>
                <a:pathLst>
                  <a:path w="941788" h="1241793">
                    <a:moveTo>
                      <a:pt x="0" y="0"/>
                    </a:moveTo>
                    <a:lnTo>
                      <a:pt x="941788" y="0"/>
                    </a:lnTo>
                    <a:lnTo>
                      <a:pt x="941788" y="1241793"/>
                    </a:lnTo>
                    <a:lnTo>
                      <a:pt x="0" y="1241793"/>
                    </a:lnTo>
                    <a:close/>
                  </a:path>
                </a:pathLst>
              </a:custGeom>
              <a:solidFill>
                <a:srgbClr val="FFDE59"/>
              </a:solidFill>
            </p:spPr>
          </p:sp>
          <p:sp>
            <p:nvSpPr>
              <p:cNvPr id="34" name="Freeform 34"/>
              <p:cNvSpPr/>
              <p:nvPr/>
            </p:nvSpPr>
            <p:spPr>
              <a:xfrm>
                <a:off x="13520148" y="5166657"/>
                <a:ext cx="941787" cy="1572565"/>
              </a:xfrm>
              <a:custGeom>
                <a:avLst/>
                <a:gdLst/>
                <a:ahLst/>
                <a:cxnLst/>
                <a:rect l="l" t="t" r="r" b="b"/>
                <a:pathLst>
                  <a:path w="941787" h="1572565">
                    <a:moveTo>
                      <a:pt x="0" y="0"/>
                    </a:moveTo>
                    <a:lnTo>
                      <a:pt x="941788" y="0"/>
                    </a:lnTo>
                    <a:lnTo>
                      <a:pt x="941788" y="1572565"/>
                    </a:lnTo>
                    <a:lnTo>
                      <a:pt x="0" y="1572565"/>
                    </a:lnTo>
                    <a:close/>
                  </a:path>
                </a:pathLst>
              </a:custGeom>
              <a:solidFill>
                <a:srgbClr val="FFDE59"/>
              </a:solidFill>
            </p:spPr>
          </p:sp>
        </p:grpSp>
      </p:grpSp>
      <p:pic>
        <p:nvPicPr>
          <p:cNvPr id="35" name="Picture 3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506140" y="0"/>
            <a:ext cx="2273963" cy="2257425"/>
          </a:xfrm>
          <a:prstGeom prst="rect">
            <a:avLst/>
          </a:prstGeom>
        </p:spPr>
      </p:pic>
      <p:sp>
        <p:nvSpPr>
          <p:cNvPr id="36" name="TextBox 36"/>
          <p:cNvSpPr txBox="1"/>
          <p:nvPr/>
        </p:nvSpPr>
        <p:spPr>
          <a:xfrm>
            <a:off x="2209800" y="444699"/>
            <a:ext cx="4171950" cy="2464393"/>
          </a:xfrm>
          <a:prstGeom prst="rect">
            <a:avLst/>
          </a:prstGeom>
        </p:spPr>
        <p:txBody>
          <a:bodyPr wrap="square" lIns="0" tIns="0" rIns="0" bIns="0" rtlCol="0" anchor="t">
            <a:spAutoFit/>
          </a:bodyPr>
          <a:lstStyle/>
          <a:p>
            <a:pPr algn="just" defTabSz="857250">
              <a:lnSpc>
                <a:spcPts val="6563"/>
              </a:lnSpc>
              <a:defRPr/>
            </a:pPr>
            <a:r>
              <a:rPr lang="en-US" sz="4688" dirty="0">
                <a:solidFill>
                  <a:srgbClr val="FFFFFF"/>
                </a:solidFill>
                <a:latin typeface="Canva Sans Bold"/>
              </a:rPr>
              <a:t>PROJECTED</a:t>
            </a:r>
          </a:p>
          <a:p>
            <a:pPr algn="just" defTabSz="857250">
              <a:lnSpc>
                <a:spcPts val="6563"/>
              </a:lnSpc>
              <a:defRPr/>
            </a:pPr>
            <a:r>
              <a:rPr lang="en-US" sz="4688" dirty="0">
                <a:solidFill>
                  <a:srgbClr val="FFFFFF"/>
                </a:solidFill>
                <a:latin typeface="Canva Sans Bold"/>
              </a:rPr>
              <a:t>REVENUE </a:t>
            </a:r>
          </a:p>
          <a:p>
            <a:pPr algn="just" defTabSz="857250">
              <a:lnSpc>
                <a:spcPts val="6563"/>
              </a:lnSpc>
              <a:defRPr/>
            </a:pPr>
            <a:endParaRPr lang="en-US" sz="4688" dirty="0">
              <a:solidFill>
                <a:srgbClr val="FFFFFF"/>
              </a:solidFill>
              <a:latin typeface="Canva Sans Bold"/>
            </a:endParaRPr>
          </a:p>
        </p:txBody>
      </p:sp>
      <p:sp>
        <p:nvSpPr>
          <p:cNvPr id="37" name="TextBox 37"/>
          <p:cNvSpPr txBox="1"/>
          <p:nvPr/>
        </p:nvSpPr>
        <p:spPr>
          <a:xfrm>
            <a:off x="6480706" y="516136"/>
            <a:ext cx="3626264" cy="1134734"/>
          </a:xfrm>
          <a:prstGeom prst="rect">
            <a:avLst/>
          </a:prstGeom>
        </p:spPr>
        <p:txBody>
          <a:bodyPr lIns="0" tIns="0" rIns="0" bIns="0" rtlCol="0" anchor="t">
            <a:spAutoFit/>
          </a:bodyPr>
          <a:lstStyle/>
          <a:p>
            <a:pPr algn="just" defTabSz="857250">
              <a:lnSpc>
                <a:spcPts val="1838"/>
              </a:lnSpc>
              <a:spcBef>
                <a:spcPct val="0"/>
              </a:spcBef>
              <a:defRPr/>
            </a:pPr>
            <a:r>
              <a:rPr lang="en-US" sz="1313">
                <a:solidFill>
                  <a:srgbClr val="FDF9EA"/>
                </a:solidFill>
                <a:latin typeface="Canva Sans Italics"/>
              </a:rPr>
              <a:t>Based on the approximate average spend per tourist and using the projected visitors for the years starting from 2020 to 2025, below charts shows that Domestic revenue is higher than the revenue from foreign tourists</a:t>
            </a:r>
          </a:p>
        </p:txBody>
      </p:sp>
      <p:pic>
        <p:nvPicPr>
          <p:cNvPr id="38" name="Picture 3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V="1">
            <a:off x="8411897" y="4600575"/>
            <a:ext cx="2273963" cy="2257425"/>
          </a:xfrm>
          <a:prstGeom prst="rect">
            <a:avLst/>
          </a:prstGeom>
        </p:spPr>
      </p:pic>
      <p:pic>
        <p:nvPicPr>
          <p:cNvPr id="39" name="Picture 3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flipV="1">
            <a:off x="1506140" y="4600575"/>
            <a:ext cx="2273963" cy="2257425"/>
          </a:xfrm>
          <a:prstGeom prst="rect">
            <a:avLst/>
          </a:prstGeom>
        </p:spPr>
      </p:pic>
      <p:pic>
        <p:nvPicPr>
          <p:cNvPr id="40" name="Picture 4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411897" y="0"/>
            <a:ext cx="2273963" cy="2257425"/>
          </a:xfrm>
          <a:prstGeom prst="rect">
            <a:avLst/>
          </a:prstGeom>
        </p:spPr>
      </p:pic>
      <p:sp>
        <p:nvSpPr>
          <p:cNvPr id="41" name="TextBox 4">
            <a:extLst>
              <a:ext uri="{FF2B5EF4-FFF2-40B4-BE49-F238E27FC236}">
                <a16:creationId xmlns:a16="http://schemas.microsoft.com/office/drawing/2014/main" id="{3D9A54FD-28A3-A97E-1241-9693F0C2E956}"/>
              </a:ext>
            </a:extLst>
          </p:cNvPr>
          <p:cNvSpPr txBox="1"/>
          <p:nvPr/>
        </p:nvSpPr>
        <p:spPr>
          <a:xfrm>
            <a:off x="2937822" y="3097711"/>
            <a:ext cx="963010" cy="187103"/>
          </a:xfrm>
          <a:prstGeom prst="rect">
            <a:avLst/>
          </a:prstGeom>
        </p:spPr>
        <p:txBody>
          <a:bodyPr wrap="square" lIns="0" tIns="0" rIns="0" bIns="0" rtlCol="0" anchor="t">
            <a:spAutoFit/>
          </a:bodyPr>
          <a:lstStyle/>
          <a:p>
            <a:pPr defTabSz="857250">
              <a:lnSpc>
                <a:spcPts val="1594"/>
              </a:lnSpc>
              <a:defRPr/>
            </a:pPr>
            <a:r>
              <a:rPr lang="en-US" sz="1138" dirty="0">
                <a:solidFill>
                  <a:srgbClr val="FFFFFF"/>
                </a:solidFill>
                <a:latin typeface="Glacial Indifference"/>
              </a:rPr>
              <a:t>3212 Crores</a:t>
            </a:r>
          </a:p>
        </p:txBody>
      </p:sp>
      <p:sp>
        <p:nvSpPr>
          <p:cNvPr id="42" name="TextBox 4">
            <a:extLst>
              <a:ext uri="{FF2B5EF4-FFF2-40B4-BE49-F238E27FC236}">
                <a16:creationId xmlns:a16="http://schemas.microsoft.com/office/drawing/2014/main" id="{DC3E937F-0DD6-353A-4269-21F2CD824F7C}"/>
              </a:ext>
            </a:extLst>
          </p:cNvPr>
          <p:cNvSpPr txBox="1"/>
          <p:nvPr/>
        </p:nvSpPr>
        <p:spPr>
          <a:xfrm>
            <a:off x="4453836" y="3462680"/>
            <a:ext cx="856352" cy="187103"/>
          </a:xfrm>
          <a:prstGeom prst="rect">
            <a:avLst/>
          </a:prstGeom>
        </p:spPr>
        <p:txBody>
          <a:bodyPr wrap="square" lIns="0" tIns="0" rIns="0" bIns="0" rtlCol="0" anchor="t">
            <a:spAutoFit/>
          </a:bodyPr>
          <a:lstStyle/>
          <a:p>
            <a:pPr defTabSz="857250">
              <a:lnSpc>
                <a:spcPts val="1594"/>
              </a:lnSpc>
              <a:defRPr/>
            </a:pPr>
            <a:r>
              <a:rPr lang="en-US" sz="1138" dirty="0">
                <a:solidFill>
                  <a:srgbClr val="FFFFFF"/>
                </a:solidFill>
                <a:latin typeface="Glacial Indifference"/>
              </a:rPr>
              <a:t>2772 Crores</a:t>
            </a:r>
          </a:p>
        </p:txBody>
      </p:sp>
      <p:sp>
        <p:nvSpPr>
          <p:cNvPr id="43" name="TextBox 4">
            <a:extLst>
              <a:ext uri="{FF2B5EF4-FFF2-40B4-BE49-F238E27FC236}">
                <a16:creationId xmlns:a16="http://schemas.microsoft.com/office/drawing/2014/main" id="{021B60E8-386A-3FBD-F035-222B1A83A3EA}"/>
              </a:ext>
            </a:extLst>
          </p:cNvPr>
          <p:cNvSpPr txBox="1"/>
          <p:nvPr/>
        </p:nvSpPr>
        <p:spPr>
          <a:xfrm>
            <a:off x="6035739" y="3821245"/>
            <a:ext cx="846073" cy="187103"/>
          </a:xfrm>
          <a:prstGeom prst="rect">
            <a:avLst/>
          </a:prstGeom>
        </p:spPr>
        <p:txBody>
          <a:bodyPr wrap="square" lIns="0" tIns="0" rIns="0" bIns="0" rtlCol="0" anchor="t">
            <a:spAutoFit/>
          </a:bodyPr>
          <a:lstStyle/>
          <a:p>
            <a:pPr defTabSz="857250">
              <a:lnSpc>
                <a:spcPts val="1594"/>
              </a:lnSpc>
              <a:defRPr/>
            </a:pPr>
            <a:r>
              <a:rPr lang="en-US" sz="1138" dirty="0">
                <a:solidFill>
                  <a:srgbClr val="FFFFFF"/>
                </a:solidFill>
                <a:latin typeface="Glacial Indifference"/>
              </a:rPr>
              <a:t>2392 Crores</a:t>
            </a:r>
          </a:p>
        </p:txBody>
      </p:sp>
      <p:sp>
        <p:nvSpPr>
          <p:cNvPr id="45" name="TextBox 4">
            <a:extLst>
              <a:ext uri="{FF2B5EF4-FFF2-40B4-BE49-F238E27FC236}">
                <a16:creationId xmlns:a16="http://schemas.microsoft.com/office/drawing/2014/main" id="{F3C4986F-1098-867F-C7D2-751566A41CBF}"/>
              </a:ext>
            </a:extLst>
          </p:cNvPr>
          <p:cNvSpPr txBox="1"/>
          <p:nvPr/>
        </p:nvSpPr>
        <p:spPr>
          <a:xfrm>
            <a:off x="7624597" y="4103811"/>
            <a:ext cx="979240" cy="187103"/>
          </a:xfrm>
          <a:prstGeom prst="rect">
            <a:avLst/>
          </a:prstGeom>
        </p:spPr>
        <p:txBody>
          <a:bodyPr wrap="square" lIns="0" tIns="0" rIns="0" bIns="0" rtlCol="0" anchor="t">
            <a:spAutoFit/>
          </a:bodyPr>
          <a:lstStyle/>
          <a:p>
            <a:pPr defTabSz="857250">
              <a:lnSpc>
                <a:spcPts val="1594"/>
              </a:lnSpc>
              <a:defRPr/>
            </a:pPr>
            <a:r>
              <a:rPr lang="en-US" sz="1138" dirty="0">
                <a:solidFill>
                  <a:srgbClr val="FFFFFF"/>
                </a:solidFill>
                <a:latin typeface="Glacial Indifference"/>
              </a:rPr>
              <a:t>2064 Crores</a:t>
            </a:r>
          </a:p>
        </p:txBody>
      </p:sp>
      <p:sp>
        <p:nvSpPr>
          <p:cNvPr id="46" name="TextBox 4">
            <a:extLst>
              <a:ext uri="{FF2B5EF4-FFF2-40B4-BE49-F238E27FC236}">
                <a16:creationId xmlns:a16="http://schemas.microsoft.com/office/drawing/2014/main" id="{7E2CAFF1-A10D-7934-FE53-5A4346C63F80}"/>
              </a:ext>
            </a:extLst>
          </p:cNvPr>
          <p:cNvSpPr txBox="1"/>
          <p:nvPr/>
        </p:nvSpPr>
        <p:spPr>
          <a:xfrm>
            <a:off x="9156841" y="4328462"/>
            <a:ext cx="822725" cy="187103"/>
          </a:xfrm>
          <a:prstGeom prst="rect">
            <a:avLst/>
          </a:prstGeom>
        </p:spPr>
        <p:txBody>
          <a:bodyPr wrap="square" lIns="0" tIns="0" rIns="0" bIns="0" rtlCol="0" anchor="t">
            <a:spAutoFit/>
          </a:bodyPr>
          <a:lstStyle/>
          <a:p>
            <a:pPr defTabSz="857250">
              <a:lnSpc>
                <a:spcPts val="1594"/>
              </a:lnSpc>
              <a:defRPr/>
            </a:pPr>
            <a:r>
              <a:rPr lang="en-US" sz="1138" dirty="0">
                <a:solidFill>
                  <a:srgbClr val="FFFFFF"/>
                </a:solidFill>
                <a:latin typeface="Glacial Indifference"/>
              </a:rPr>
              <a:t>1781 Crores</a:t>
            </a:r>
          </a:p>
        </p:txBody>
      </p:sp>
      <p:sp>
        <p:nvSpPr>
          <p:cNvPr id="48" name="TextBox 4">
            <a:extLst>
              <a:ext uri="{FF2B5EF4-FFF2-40B4-BE49-F238E27FC236}">
                <a16:creationId xmlns:a16="http://schemas.microsoft.com/office/drawing/2014/main" id="{133DECEA-1020-CFC6-A678-20A5171AF337}"/>
              </a:ext>
            </a:extLst>
          </p:cNvPr>
          <p:cNvSpPr txBox="1"/>
          <p:nvPr/>
        </p:nvSpPr>
        <p:spPr>
          <a:xfrm>
            <a:off x="3500206" y="5388216"/>
            <a:ext cx="809857" cy="187103"/>
          </a:xfrm>
          <a:prstGeom prst="rect">
            <a:avLst/>
          </a:prstGeom>
        </p:spPr>
        <p:txBody>
          <a:bodyPr wrap="square" lIns="0" tIns="0" rIns="0" bIns="0" rtlCol="0" anchor="t">
            <a:spAutoFit/>
          </a:bodyPr>
          <a:lstStyle/>
          <a:p>
            <a:pPr defTabSz="857250">
              <a:lnSpc>
                <a:spcPts val="1594"/>
              </a:lnSpc>
              <a:defRPr/>
            </a:pPr>
            <a:r>
              <a:rPr lang="en-US" sz="1138" dirty="0">
                <a:solidFill>
                  <a:srgbClr val="FFFFFF"/>
                </a:solidFill>
                <a:latin typeface="Glacial Indifference"/>
              </a:rPr>
              <a:t>362 Crores</a:t>
            </a:r>
          </a:p>
        </p:txBody>
      </p:sp>
      <p:sp>
        <p:nvSpPr>
          <p:cNvPr id="49" name="TextBox 4">
            <a:extLst>
              <a:ext uri="{FF2B5EF4-FFF2-40B4-BE49-F238E27FC236}">
                <a16:creationId xmlns:a16="http://schemas.microsoft.com/office/drawing/2014/main" id="{4CB63EEC-4E7F-0A92-9928-64BEB2FD5468}"/>
              </a:ext>
            </a:extLst>
          </p:cNvPr>
          <p:cNvSpPr txBox="1"/>
          <p:nvPr/>
        </p:nvSpPr>
        <p:spPr>
          <a:xfrm>
            <a:off x="5044856" y="5367267"/>
            <a:ext cx="809857" cy="187103"/>
          </a:xfrm>
          <a:prstGeom prst="rect">
            <a:avLst/>
          </a:prstGeom>
        </p:spPr>
        <p:txBody>
          <a:bodyPr wrap="square" lIns="0" tIns="0" rIns="0" bIns="0" rtlCol="0" anchor="t">
            <a:spAutoFit/>
          </a:bodyPr>
          <a:lstStyle/>
          <a:p>
            <a:pPr defTabSz="857250">
              <a:lnSpc>
                <a:spcPts val="1594"/>
              </a:lnSpc>
              <a:defRPr/>
            </a:pPr>
            <a:r>
              <a:rPr lang="en-US" sz="1138" dirty="0">
                <a:solidFill>
                  <a:srgbClr val="FFFFFF"/>
                </a:solidFill>
                <a:latin typeface="Glacial Indifference"/>
              </a:rPr>
              <a:t>460 Crores</a:t>
            </a:r>
          </a:p>
        </p:txBody>
      </p:sp>
      <p:sp>
        <p:nvSpPr>
          <p:cNvPr id="50" name="TextBox 4">
            <a:extLst>
              <a:ext uri="{FF2B5EF4-FFF2-40B4-BE49-F238E27FC236}">
                <a16:creationId xmlns:a16="http://schemas.microsoft.com/office/drawing/2014/main" id="{E40777C6-ED54-EBB6-D8BA-08EA2FB60F49}"/>
              </a:ext>
            </a:extLst>
          </p:cNvPr>
          <p:cNvSpPr txBox="1"/>
          <p:nvPr/>
        </p:nvSpPr>
        <p:spPr>
          <a:xfrm>
            <a:off x="6655399" y="5350446"/>
            <a:ext cx="809857" cy="187103"/>
          </a:xfrm>
          <a:prstGeom prst="rect">
            <a:avLst/>
          </a:prstGeom>
        </p:spPr>
        <p:txBody>
          <a:bodyPr wrap="square" lIns="0" tIns="0" rIns="0" bIns="0" rtlCol="0" anchor="t">
            <a:spAutoFit/>
          </a:bodyPr>
          <a:lstStyle/>
          <a:p>
            <a:pPr defTabSz="857250">
              <a:lnSpc>
                <a:spcPts val="1594"/>
              </a:lnSpc>
              <a:defRPr/>
            </a:pPr>
            <a:r>
              <a:rPr lang="en-US" sz="1138" dirty="0">
                <a:solidFill>
                  <a:srgbClr val="FFFFFF"/>
                </a:solidFill>
                <a:latin typeface="Glacial Indifference"/>
              </a:rPr>
              <a:t>581 Crores</a:t>
            </a:r>
          </a:p>
        </p:txBody>
      </p:sp>
      <p:sp>
        <p:nvSpPr>
          <p:cNvPr id="51" name="TextBox 4">
            <a:extLst>
              <a:ext uri="{FF2B5EF4-FFF2-40B4-BE49-F238E27FC236}">
                <a16:creationId xmlns:a16="http://schemas.microsoft.com/office/drawing/2014/main" id="{7F3B8931-00F9-E0AE-AD3C-EC198914EDAD}"/>
              </a:ext>
            </a:extLst>
          </p:cNvPr>
          <p:cNvSpPr txBox="1"/>
          <p:nvPr/>
        </p:nvSpPr>
        <p:spPr>
          <a:xfrm>
            <a:off x="8170471" y="5217546"/>
            <a:ext cx="809857" cy="187103"/>
          </a:xfrm>
          <a:prstGeom prst="rect">
            <a:avLst/>
          </a:prstGeom>
        </p:spPr>
        <p:txBody>
          <a:bodyPr wrap="square" lIns="0" tIns="0" rIns="0" bIns="0" rtlCol="0" anchor="t">
            <a:spAutoFit/>
          </a:bodyPr>
          <a:lstStyle/>
          <a:p>
            <a:pPr defTabSz="857250">
              <a:lnSpc>
                <a:spcPts val="1594"/>
              </a:lnSpc>
              <a:defRPr/>
            </a:pPr>
            <a:r>
              <a:rPr lang="en-US" sz="1138" dirty="0">
                <a:solidFill>
                  <a:srgbClr val="FFFFFF"/>
                </a:solidFill>
                <a:latin typeface="Glacial Indifference"/>
              </a:rPr>
              <a:t>735 Crores</a:t>
            </a:r>
          </a:p>
        </p:txBody>
      </p:sp>
      <p:sp>
        <p:nvSpPr>
          <p:cNvPr id="52" name="TextBox 4">
            <a:extLst>
              <a:ext uri="{FF2B5EF4-FFF2-40B4-BE49-F238E27FC236}">
                <a16:creationId xmlns:a16="http://schemas.microsoft.com/office/drawing/2014/main" id="{C8161E2E-7E08-83EF-C962-E3041AF4C6DF}"/>
              </a:ext>
            </a:extLst>
          </p:cNvPr>
          <p:cNvSpPr txBox="1"/>
          <p:nvPr/>
        </p:nvSpPr>
        <p:spPr>
          <a:xfrm>
            <a:off x="9782181" y="4971901"/>
            <a:ext cx="809857" cy="187103"/>
          </a:xfrm>
          <a:prstGeom prst="rect">
            <a:avLst/>
          </a:prstGeom>
        </p:spPr>
        <p:txBody>
          <a:bodyPr wrap="square" lIns="0" tIns="0" rIns="0" bIns="0" rtlCol="0" anchor="t">
            <a:spAutoFit/>
          </a:bodyPr>
          <a:lstStyle/>
          <a:p>
            <a:pPr defTabSz="857250">
              <a:lnSpc>
                <a:spcPts val="1594"/>
              </a:lnSpc>
              <a:defRPr/>
            </a:pPr>
            <a:r>
              <a:rPr lang="en-US" sz="1138" dirty="0">
                <a:solidFill>
                  <a:srgbClr val="FFFFFF"/>
                </a:solidFill>
                <a:latin typeface="Glacial Indifference"/>
              </a:rPr>
              <a:t>931 Crores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C62ACC-333B-1FEC-55DB-1193DA8E5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185"/>
            <a:ext cx="11670383" cy="6264603"/>
          </a:xfrm>
          <a:prstGeom prst="rect">
            <a:avLst/>
          </a:prstGeom>
        </p:spPr>
      </p:pic>
    </p:spTree>
    <p:extLst>
      <p:ext uri="{BB962C8B-B14F-4D97-AF65-F5344CB8AC3E}">
        <p14:creationId xmlns:p14="http://schemas.microsoft.com/office/powerpoint/2010/main" val="2527889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8">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60120" y="317814"/>
            <a:ext cx="10268712" cy="1700784"/>
          </a:xfrm>
        </p:spPr>
        <p:txBody>
          <a:bodyPr>
            <a:normAutofit/>
          </a:bodyPr>
          <a:lstStyle/>
          <a:p>
            <a:r>
              <a:rPr lang="en-US" dirty="0"/>
              <a:t>Insights </a:t>
            </a:r>
          </a:p>
        </p:txBody>
      </p:sp>
      <p:sp>
        <p:nvSpPr>
          <p:cNvPr id="3" name="Content Placeholder"/>
          <p:cNvSpPr>
            <a:spLocks noGrp="1"/>
          </p:cNvSpPr>
          <p:nvPr>
            <p:ph idx="1"/>
          </p:nvPr>
        </p:nvSpPr>
        <p:spPr>
          <a:xfrm>
            <a:off x="960120" y="2784143"/>
            <a:ext cx="5782586" cy="3433031"/>
          </a:xfrm>
        </p:spPr>
        <p:txBody>
          <a:bodyPr anchor="t">
            <a:normAutofit/>
          </a:bodyPr>
          <a:lstStyle/>
          <a:p>
            <a:pPr marL="285750" lvl="0" indent="-285750">
              <a:lnSpc>
                <a:spcPct val="91000"/>
              </a:lnSpc>
              <a:buBlip>
                <a:blip r:embed="rId2">
                  <a:extLst>
                    <a:ext uri="{837473B0-CC2E-450A-ABE3-18F120FF3D39}">
                      <a1611:picAttrSrcUrl xmlns:a1611="http://schemas.microsoft.com/office/drawing/2016/11/main" r:id="rId3"/>
                    </a:ext>
                  </a:extLst>
                </a:blip>
              </a:buBlip>
            </a:pPr>
            <a:r>
              <a:rPr lang="en-US" sz="1400" dirty="0"/>
              <a:t>To provide insight on total number of Domestic and Foreign visitors year wise</a:t>
            </a:r>
          </a:p>
          <a:p>
            <a:pPr marL="285750" lvl="0" indent="-285750">
              <a:lnSpc>
                <a:spcPct val="91000"/>
              </a:lnSpc>
              <a:buBlip>
                <a:blip r:embed="rId2">
                  <a:extLst>
                    <a:ext uri="{837473B0-CC2E-450A-ABE3-18F120FF3D39}">
                      <a1611:picAttrSrcUrl xmlns:a1611="http://schemas.microsoft.com/office/drawing/2016/11/main" r:id="rId3"/>
                    </a:ext>
                  </a:extLst>
                </a:blip>
              </a:buBlip>
            </a:pPr>
            <a:r>
              <a:rPr lang="en-US" sz="1400" dirty="0"/>
              <a:t>Top 10 Districts with highest number of Domestic Visitors</a:t>
            </a:r>
          </a:p>
          <a:p>
            <a:pPr marL="285750" lvl="0" indent="-285750">
              <a:lnSpc>
                <a:spcPct val="91000"/>
              </a:lnSpc>
              <a:buBlip>
                <a:blip r:embed="rId2">
                  <a:extLst>
                    <a:ext uri="{837473B0-CC2E-450A-ABE3-18F120FF3D39}">
                      <a1611:picAttrSrcUrl xmlns:a1611="http://schemas.microsoft.com/office/drawing/2016/11/main" r:id="rId3"/>
                    </a:ext>
                  </a:extLst>
                </a:blip>
              </a:buBlip>
            </a:pPr>
            <a:r>
              <a:rPr lang="en-US" sz="1400" dirty="0"/>
              <a:t>Top 3 Districts and Bottom 3 districts based on Compounded Annual Growth Ratio (CAGR) of visitors between 2016-2019</a:t>
            </a:r>
          </a:p>
          <a:p>
            <a:pPr marL="285750" lvl="0" indent="-285750">
              <a:lnSpc>
                <a:spcPct val="91000"/>
              </a:lnSpc>
              <a:buBlip>
                <a:blip r:embed="rId2">
                  <a:extLst>
                    <a:ext uri="{837473B0-CC2E-450A-ABE3-18F120FF3D39}">
                      <a1611:picAttrSrcUrl xmlns:a1611="http://schemas.microsoft.com/office/drawing/2016/11/main" r:id="rId3"/>
                    </a:ext>
                  </a:extLst>
                </a:blip>
              </a:buBlip>
            </a:pPr>
            <a:r>
              <a:rPr lang="en-US" sz="1400" dirty="0"/>
              <a:t>Peak and Low season months for Hyderabad based on data from 2016-2019</a:t>
            </a:r>
          </a:p>
          <a:p>
            <a:pPr marL="285750" lvl="0" indent="-285750">
              <a:lnSpc>
                <a:spcPct val="91000"/>
              </a:lnSpc>
              <a:buBlip>
                <a:blip r:embed="rId2">
                  <a:extLst>
                    <a:ext uri="{837473B0-CC2E-450A-ABE3-18F120FF3D39}">
                      <a1611:picAttrSrcUrl xmlns:a1611="http://schemas.microsoft.com/office/drawing/2016/11/main" r:id="rId3"/>
                    </a:ext>
                  </a:extLst>
                </a:blip>
              </a:buBlip>
            </a:pPr>
            <a:r>
              <a:rPr lang="en-US" sz="1400" dirty="0"/>
              <a:t>Top 5 and Bottom 5 districts based on total population to Footfall ratio </a:t>
            </a:r>
          </a:p>
          <a:p>
            <a:pPr marL="285750" lvl="0" indent="-285750">
              <a:lnSpc>
                <a:spcPct val="91000"/>
              </a:lnSpc>
              <a:buBlip>
                <a:blip r:embed="rId2">
                  <a:extLst>
                    <a:ext uri="{837473B0-CC2E-450A-ABE3-18F120FF3D39}">
                      <a1611:picAttrSrcUrl xmlns:a1611="http://schemas.microsoft.com/office/drawing/2016/11/main" r:id="rId3"/>
                    </a:ext>
                  </a:extLst>
                </a:blip>
              </a:buBlip>
            </a:pPr>
            <a:r>
              <a:rPr lang="en-US" sz="1400" dirty="0"/>
              <a:t>Projected Domestic and Foreign visitors for 2025</a:t>
            </a:r>
          </a:p>
          <a:p>
            <a:pPr marL="285750" lvl="0" indent="-285750">
              <a:lnSpc>
                <a:spcPct val="91000"/>
              </a:lnSpc>
              <a:buBlip>
                <a:blip r:embed="rId2">
                  <a:extLst>
                    <a:ext uri="{837473B0-CC2E-450A-ABE3-18F120FF3D39}">
                      <a1611:picAttrSrcUrl xmlns:a1611="http://schemas.microsoft.com/office/drawing/2016/11/main" r:id="rId3"/>
                    </a:ext>
                  </a:extLst>
                </a:blip>
              </a:buBlip>
            </a:pPr>
            <a:r>
              <a:rPr lang="en-US" sz="1400" dirty="0"/>
              <a:t>Projected Domestic and Foreign revenue for 2025</a:t>
            </a:r>
          </a:p>
        </p:txBody>
      </p:sp>
      <p:pic>
        <p:nvPicPr>
          <p:cNvPr id="6" name="Picture 5" descr="Magnifying glass showing decling performance">
            <a:extLst>
              <a:ext uri="{FF2B5EF4-FFF2-40B4-BE49-F238E27FC236}">
                <a16:creationId xmlns:a16="http://schemas.microsoft.com/office/drawing/2014/main" id="{676D5B3A-CDC4-C90E-E87B-27A2A81B1B35}"/>
              </a:ext>
            </a:extLst>
          </p:cNvPr>
          <p:cNvPicPr>
            <a:picLocks noChangeAspect="1"/>
          </p:cNvPicPr>
          <p:nvPr/>
        </p:nvPicPr>
        <p:blipFill rotWithShape="1">
          <a:blip r:embed="rId4"/>
          <a:srcRect r="20392" b="-2"/>
          <a:stretch/>
        </p:blipFill>
        <p:spPr>
          <a:xfrm>
            <a:off x="7533136" y="2852382"/>
            <a:ext cx="4012870" cy="3364792"/>
          </a:xfrm>
          <a:prstGeom prst="rect">
            <a:avLst/>
          </a:prstGeom>
        </p:spPr>
      </p:pic>
    </p:spTree>
    <p:extLst>
      <p:ext uri="{BB962C8B-B14F-4D97-AF65-F5344CB8AC3E}">
        <p14:creationId xmlns:p14="http://schemas.microsoft.com/office/powerpoint/2010/main" val="1132661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085FF"/>
        </a:solidFill>
        <a:effectLst/>
      </p:bgPr>
    </p:bg>
    <p:spTree>
      <p:nvGrpSpPr>
        <p:cNvPr id="1" name=""/>
        <p:cNvGrpSpPr/>
        <p:nvPr/>
      </p:nvGrpSpPr>
      <p:grpSpPr>
        <a:xfrm>
          <a:off x="0" y="0"/>
          <a:ext cx="0" cy="0"/>
          <a:chOff x="0" y="0"/>
          <a:chExt cx="0" cy="0"/>
        </a:xfrm>
      </p:grpSpPr>
      <p:grpSp>
        <p:nvGrpSpPr>
          <p:cNvPr id="2" name="Group 2"/>
          <p:cNvGrpSpPr/>
          <p:nvPr/>
        </p:nvGrpSpPr>
        <p:grpSpPr>
          <a:xfrm>
            <a:off x="8121145" y="0"/>
            <a:ext cx="2546853" cy="2733947"/>
            <a:chOff x="0" y="0"/>
            <a:chExt cx="1173065" cy="1699027"/>
          </a:xfrm>
        </p:grpSpPr>
        <p:sp>
          <p:nvSpPr>
            <p:cNvPr id="3" name="Freeform 3"/>
            <p:cNvSpPr/>
            <p:nvPr/>
          </p:nvSpPr>
          <p:spPr>
            <a:xfrm>
              <a:off x="0" y="0"/>
              <a:ext cx="1173065" cy="1699027"/>
            </a:xfrm>
            <a:custGeom>
              <a:avLst/>
              <a:gdLst/>
              <a:ahLst/>
              <a:cxnLst/>
              <a:rect l="l" t="t" r="r" b="b"/>
              <a:pathLst>
                <a:path w="1173065" h="1699027">
                  <a:moveTo>
                    <a:pt x="0" y="0"/>
                  </a:moveTo>
                  <a:lnTo>
                    <a:pt x="1173065" y="0"/>
                  </a:lnTo>
                  <a:lnTo>
                    <a:pt x="1173065" y="1699027"/>
                  </a:lnTo>
                  <a:lnTo>
                    <a:pt x="0" y="1699027"/>
                  </a:lnTo>
                  <a:close/>
                </a:path>
              </a:pathLst>
            </a:custGeom>
            <a:solidFill>
              <a:srgbClr val="FBFF48"/>
            </a:solidFill>
            <a:ln>
              <a:noFill/>
            </a:ln>
          </p:spPr>
        </p:sp>
        <p:sp>
          <p:nvSpPr>
            <p:cNvPr id="4" name="TextBox 4"/>
            <p:cNvSpPr txBox="1"/>
            <p:nvPr/>
          </p:nvSpPr>
          <p:spPr>
            <a:xfrm>
              <a:off x="0" y="-28575"/>
              <a:ext cx="812800" cy="841375"/>
            </a:xfrm>
            <a:prstGeom prst="rect">
              <a:avLst/>
            </a:prstGeom>
          </p:spPr>
          <p:txBody>
            <a:bodyPr lIns="47625" tIns="47625" rIns="47625" bIns="47625" rtlCol="0" anchor="ctr"/>
            <a:lstStyle/>
            <a:p>
              <a:pPr algn="ctr" defTabSz="857250">
                <a:lnSpc>
                  <a:spcPts val="1838"/>
                </a:lnSpc>
              </a:pPr>
              <a:endParaRPr sz="1688">
                <a:solidFill>
                  <a:prstClr val="black"/>
                </a:solidFill>
                <a:latin typeface="Calibri"/>
              </a:endParaRPr>
            </a:p>
          </p:txBody>
        </p:sp>
      </p:grpSp>
      <p:grpSp>
        <p:nvGrpSpPr>
          <p:cNvPr id="5" name="Group 5"/>
          <p:cNvGrpSpPr/>
          <p:nvPr/>
        </p:nvGrpSpPr>
        <p:grpSpPr>
          <a:xfrm>
            <a:off x="2864264" y="2725016"/>
            <a:ext cx="7847590" cy="3820445"/>
            <a:chOff x="0" y="0"/>
            <a:chExt cx="3100282" cy="1509311"/>
          </a:xfrm>
        </p:grpSpPr>
        <p:sp>
          <p:nvSpPr>
            <p:cNvPr id="6" name="Freeform 6"/>
            <p:cNvSpPr/>
            <p:nvPr/>
          </p:nvSpPr>
          <p:spPr>
            <a:xfrm>
              <a:off x="0" y="0"/>
              <a:ext cx="3100282" cy="1509311"/>
            </a:xfrm>
            <a:custGeom>
              <a:avLst/>
              <a:gdLst/>
              <a:ahLst/>
              <a:cxnLst/>
              <a:rect l="l" t="t" r="r" b="b"/>
              <a:pathLst>
                <a:path w="3100282" h="1509311">
                  <a:moveTo>
                    <a:pt x="0" y="0"/>
                  </a:moveTo>
                  <a:lnTo>
                    <a:pt x="3100282" y="0"/>
                  </a:lnTo>
                  <a:lnTo>
                    <a:pt x="3100282" y="1509311"/>
                  </a:lnTo>
                  <a:lnTo>
                    <a:pt x="0" y="1509311"/>
                  </a:lnTo>
                  <a:close/>
                </a:path>
              </a:pathLst>
            </a:custGeom>
            <a:solidFill>
              <a:srgbClr val="FFFFFF"/>
            </a:solidFill>
            <a:ln>
              <a:noFill/>
            </a:ln>
          </p:spPr>
        </p:sp>
        <p:sp>
          <p:nvSpPr>
            <p:cNvPr id="7" name="TextBox 7"/>
            <p:cNvSpPr txBox="1"/>
            <p:nvPr/>
          </p:nvSpPr>
          <p:spPr>
            <a:xfrm>
              <a:off x="0" y="-9525"/>
              <a:ext cx="812800" cy="822325"/>
            </a:xfrm>
            <a:prstGeom prst="rect">
              <a:avLst/>
            </a:prstGeom>
          </p:spPr>
          <p:txBody>
            <a:bodyPr lIns="47625" tIns="47625" rIns="47625" bIns="47625" rtlCol="0" anchor="ctr"/>
            <a:lstStyle/>
            <a:p>
              <a:pPr algn="ctr" defTabSz="857250">
                <a:lnSpc>
                  <a:spcPts val="1575"/>
                </a:lnSpc>
              </a:pPr>
              <a:endParaRPr sz="1688">
                <a:solidFill>
                  <a:prstClr val="black"/>
                </a:solidFill>
                <a:latin typeface="Calibri"/>
              </a:endParaRPr>
            </a:p>
          </p:txBody>
        </p:sp>
      </p:grpSp>
      <p:grpSp>
        <p:nvGrpSpPr>
          <p:cNvPr id="8" name="Group 8"/>
          <p:cNvGrpSpPr/>
          <p:nvPr/>
        </p:nvGrpSpPr>
        <p:grpSpPr>
          <a:xfrm>
            <a:off x="1538077" y="2716087"/>
            <a:ext cx="1264475" cy="4141913"/>
            <a:chOff x="0" y="0"/>
            <a:chExt cx="672005" cy="1833109"/>
          </a:xfrm>
        </p:grpSpPr>
        <p:sp>
          <p:nvSpPr>
            <p:cNvPr id="9" name="Freeform 9"/>
            <p:cNvSpPr/>
            <p:nvPr/>
          </p:nvSpPr>
          <p:spPr>
            <a:xfrm>
              <a:off x="0" y="0"/>
              <a:ext cx="672005" cy="1833109"/>
            </a:xfrm>
            <a:custGeom>
              <a:avLst/>
              <a:gdLst/>
              <a:ahLst/>
              <a:cxnLst/>
              <a:rect l="l" t="t" r="r" b="b"/>
              <a:pathLst>
                <a:path w="672005" h="1833109">
                  <a:moveTo>
                    <a:pt x="0" y="0"/>
                  </a:moveTo>
                  <a:lnTo>
                    <a:pt x="672005" y="0"/>
                  </a:lnTo>
                  <a:lnTo>
                    <a:pt x="672005" y="1833109"/>
                  </a:lnTo>
                  <a:lnTo>
                    <a:pt x="0" y="1833109"/>
                  </a:lnTo>
                  <a:close/>
                </a:path>
              </a:pathLst>
            </a:custGeom>
            <a:solidFill>
              <a:srgbClr val="FBFF48"/>
            </a:solidFill>
            <a:ln>
              <a:noFill/>
            </a:ln>
          </p:spPr>
        </p:sp>
        <p:sp>
          <p:nvSpPr>
            <p:cNvPr id="10" name="TextBox 10"/>
            <p:cNvSpPr txBox="1"/>
            <p:nvPr/>
          </p:nvSpPr>
          <p:spPr>
            <a:xfrm>
              <a:off x="0" y="-28575"/>
              <a:ext cx="812800" cy="841375"/>
            </a:xfrm>
            <a:prstGeom prst="rect">
              <a:avLst/>
            </a:prstGeom>
          </p:spPr>
          <p:txBody>
            <a:bodyPr lIns="47625" tIns="47625" rIns="47625" bIns="47625" rtlCol="0" anchor="ctr"/>
            <a:lstStyle/>
            <a:p>
              <a:pPr algn="ctr" defTabSz="857250">
                <a:lnSpc>
                  <a:spcPts val="1838"/>
                </a:lnSpc>
              </a:pPr>
              <a:endParaRPr sz="1688">
                <a:solidFill>
                  <a:prstClr val="black"/>
                </a:solidFill>
                <a:latin typeface="Calibri"/>
              </a:endParaRPr>
            </a:p>
          </p:txBody>
        </p:sp>
      </p:grpSp>
      <p:sp>
        <p:nvSpPr>
          <p:cNvPr id="11" name="AutoShape 11"/>
          <p:cNvSpPr/>
          <p:nvPr/>
        </p:nvSpPr>
        <p:spPr>
          <a:xfrm>
            <a:off x="1452562" y="2708878"/>
            <a:ext cx="9215438" cy="10170"/>
          </a:xfrm>
          <a:prstGeom prst="line">
            <a:avLst/>
          </a:prstGeom>
          <a:ln w="19050" cap="flat">
            <a:solidFill>
              <a:srgbClr val="100E0E"/>
            </a:solidFill>
            <a:prstDash val="solid"/>
            <a:headEnd type="none" w="sm" len="sm"/>
            <a:tailEnd type="none" w="sm" len="sm"/>
          </a:ln>
        </p:spPr>
      </p:sp>
      <p:sp>
        <p:nvSpPr>
          <p:cNvPr id="12" name="AutoShape 12"/>
          <p:cNvSpPr/>
          <p:nvPr/>
        </p:nvSpPr>
        <p:spPr>
          <a:xfrm flipV="1">
            <a:off x="8121143" y="-8931"/>
            <a:ext cx="7366" cy="2733947"/>
          </a:xfrm>
          <a:prstGeom prst="line">
            <a:avLst/>
          </a:prstGeom>
          <a:ln w="19050" cap="flat">
            <a:solidFill>
              <a:srgbClr val="100E0E"/>
            </a:solidFill>
            <a:prstDash val="solid"/>
            <a:headEnd type="none" w="sm" len="sm"/>
            <a:tailEnd type="none" w="sm" len="sm"/>
          </a:ln>
        </p:spPr>
      </p:sp>
      <p:sp>
        <p:nvSpPr>
          <p:cNvPr id="13" name="AutoShape 13"/>
          <p:cNvSpPr/>
          <p:nvPr/>
        </p:nvSpPr>
        <p:spPr>
          <a:xfrm flipV="1">
            <a:off x="2806657" y="2725016"/>
            <a:ext cx="4823" cy="4211379"/>
          </a:xfrm>
          <a:prstGeom prst="line">
            <a:avLst/>
          </a:prstGeom>
          <a:ln w="19050" cap="flat">
            <a:solidFill>
              <a:srgbClr val="100E0E"/>
            </a:solidFill>
            <a:prstDash val="solid"/>
            <a:headEnd type="none" w="sm" len="sm"/>
            <a:tailEnd type="none" w="sm" len="sm"/>
          </a:ln>
        </p:spPr>
      </p:sp>
      <p:sp>
        <p:nvSpPr>
          <p:cNvPr id="14" name="TextBox 14"/>
          <p:cNvSpPr txBox="1"/>
          <p:nvPr/>
        </p:nvSpPr>
        <p:spPr>
          <a:xfrm>
            <a:off x="1765340" y="425670"/>
            <a:ext cx="5824020" cy="1872307"/>
          </a:xfrm>
          <a:prstGeom prst="rect">
            <a:avLst/>
          </a:prstGeom>
        </p:spPr>
        <p:txBody>
          <a:bodyPr lIns="0" tIns="0" rIns="0" bIns="0" rtlCol="0" anchor="t">
            <a:spAutoFit/>
          </a:bodyPr>
          <a:lstStyle/>
          <a:p>
            <a:pPr defTabSz="857250">
              <a:lnSpc>
                <a:spcPts val="7313"/>
              </a:lnSpc>
            </a:pPr>
            <a:r>
              <a:rPr lang="en-US" sz="6094" dirty="0">
                <a:solidFill>
                  <a:srgbClr val="FFFFFF"/>
                </a:solidFill>
                <a:latin typeface="Anton"/>
              </a:rPr>
              <a:t>HIGHEST DOMESTIC TOURISM DISTRICTS</a:t>
            </a:r>
          </a:p>
        </p:txBody>
      </p:sp>
      <p:grpSp>
        <p:nvGrpSpPr>
          <p:cNvPr id="15" name="Group 15"/>
          <p:cNvGrpSpPr/>
          <p:nvPr/>
        </p:nvGrpSpPr>
        <p:grpSpPr>
          <a:xfrm>
            <a:off x="6131719" y="2842279"/>
            <a:ext cx="4509319" cy="3081021"/>
            <a:chOff x="0" y="-1849"/>
            <a:chExt cx="6413254" cy="4381896"/>
          </a:xfrm>
        </p:grpSpPr>
        <p:grpSp>
          <p:nvGrpSpPr>
            <p:cNvPr id="16" name="Group 16"/>
            <p:cNvGrpSpPr>
              <a:grpSpLocks noChangeAspect="1"/>
            </p:cNvGrpSpPr>
            <p:nvPr/>
          </p:nvGrpSpPr>
          <p:grpSpPr>
            <a:xfrm>
              <a:off x="2128203" y="0"/>
              <a:ext cx="4108469" cy="3579974"/>
              <a:chOff x="0" y="0"/>
              <a:chExt cx="4468596" cy="3893776"/>
            </a:xfrm>
          </p:grpSpPr>
          <p:sp>
            <p:nvSpPr>
              <p:cNvPr id="17" name="Freeform 17"/>
              <p:cNvSpPr/>
              <p:nvPr/>
            </p:nvSpPr>
            <p:spPr>
              <a:xfrm>
                <a:off x="-6350" y="0"/>
                <a:ext cx="4481296" cy="3893776"/>
              </a:xfrm>
              <a:custGeom>
                <a:avLst/>
                <a:gdLst/>
                <a:ahLst/>
                <a:cxnLst/>
                <a:rect l="l" t="t" r="r" b="b"/>
                <a:pathLst>
                  <a:path w="4481296" h="3893776">
                    <a:moveTo>
                      <a:pt x="0" y="0"/>
                    </a:moveTo>
                    <a:lnTo>
                      <a:pt x="12700" y="0"/>
                    </a:lnTo>
                    <a:lnTo>
                      <a:pt x="12700" y="3893776"/>
                    </a:lnTo>
                    <a:lnTo>
                      <a:pt x="0" y="3893776"/>
                    </a:lnTo>
                    <a:close/>
                    <a:moveTo>
                      <a:pt x="1117149" y="0"/>
                    </a:moveTo>
                    <a:lnTo>
                      <a:pt x="1129849" y="0"/>
                    </a:lnTo>
                    <a:lnTo>
                      <a:pt x="1129849" y="3893776"/>
                    </a:lnTo>
                    <a:lnTo>
                      <a:pt x="1117149" y="3893776"/>
                    </a:lnTo>
                    <a:close/>
                    <a:moveTo>
                      <a:pt x="2234298" y="0"/>
                    </a:moveTo>
                    <a:lnTo>
                      <a:pt x="2246998" y="0"/>
                    </a:lnTo>
                    <a:lnTo>
                      <a:pt x="2246998" y="3893776"/>
                    </a:lnTo>
                    <a:lnTo>
                      <a:pt x="2234298" y="3893776"/>
                    </a:lnTo>
                    <a:close/>
                    <a:moveTo>
                      <a:pt x="3351447" y="0"/>
                    </a:moveTo>
                    <a:lnTo>
                      <a:pt x="3364147" y="0"/>
                    </a:lnTo>
                    <a:lnTo>
                      <a:pt x="3364147" y="3893776"/>
                    </a:lnTo>
                    <a:lnTo>
                      <a:pt x="3351447" y="3893776"/>
                    </a:lnTo>
                    <a:close/>
                    <a:moveTo>
                      <a:pt x="4468596" y="0"/>
                    </a:moveTo>
                    <a:lnTo>
                      <a:pt x="4481296" y="0"/>
                    </a:lnTo>
                    <a:lnTo>
                      <a:pt x="4481296" y="3893776"/>
                    </a:lnTo>
                    <a:lnTo>
                      <a:pt x="4468596" y="3893776"/>
                    </a:lnTo>
                    <a:close/>
                  </a:path>
                </a:pathLst>
              </a:custGeom>
              <a:solidFill>
                <a:srgbClr val="1C1C1C">
                  <a:alpha val="24706"/>
                </a:srgbClr>
              </a:solidFill>
            </p:spPr>
          </p:sp>
        </p:grpSp>
        <p:sp>
          <p:nvSpPr>
            <p:cNvPr id="18" name="TextBox 18"/>
            <p:cNvSpPr txBox="1"/>
            <p:nvPr/>
          </p:nvSpPr>
          <p:spPr>
            <a:xfrm rot="18900000">
              <a:off x="2053193" y="3633215"/>
              <a:ext cx="112677" cy="265554"/>
            </a:xfrm>
            <a:prstGeom prst="rect">
              <a:avLst/>
            </a:prstGeom>
          </p:spPr>
          <p:txBody>
            <a:bodyPr lIns="0" tIns="0" rIns="0" bIns="0" rtlCol="0" anchor="t">
              <a:spAutoFit/>
            </a:bodyPr>
            <a:lstStyle/>
            <a:p>
              <a:pPr algn="ctr" defTabSz="857250">
                <a:lnSpc>
                  <a:spcPts val="1575"/>
                </a:lnSpc>
              </a:pPr>
              <a:r>
                <a:rPr lang="en-US" sz="1125">
                  <a:solidFill>
                    <a:srgbClr val="1C1C1C"/>
                  </a:solidFill>
                  <a:latin typeface="Agrandir Tight"/>
                </a:rPr>
                <a:t>0</a:t>
              </a:r>
            </a:p>
          </p:txBody>
        </p:sp>
        <p:sp>
          <p:nvSpPr>
            <p:cNvPr id="19" name="TextBox 19"/>
            <p:cNvSpPr txBox="1"/>
            <p:nvPr/>
          </p:nvSpPr>
          <p:spPr>
            <a:xfrm rot="18900000">
              <a:off x="2366582" y="3782940"/>
              <a:ext cx="948861" cy="557372"/>
            </a:xfrm>
            <a:prstGeom prst="rect">
              <a:avLst/>
            </a:prstGeom>
          </p:spPr>
          <p:txBody>
            <a:bodyPr lIns="0" tIns="0" rIns="0" bIns="0" rtlCol="0" anchor="t">
              <a:spAutoFit/>
            </a:bodyPr>
            <a:lstStyle/>
            <a:p>
              <a:pPr algn="ctr" defTabSz="857250">
                <a:lnSpc>
                  <a:spcPts val="1575"/>
                </a:lnSpc>
              </a:pPr>
              <a:r>
                <a:rPr lang="en-US" sz="1125">
                  <a:solidFill>
                    <a:srgbClr val="1C1C1C"/>
                  </a:solidFill>
                  <a:latin typeface="Agrandir Tight"/>
                </a:rPr>
                <a:t>25,000,000</a:t>
              </a:r>
            </a:p>
          </p:txBody>
        </p:sp>
        <p:sp>
          <p:nvSpPr>
            <p:cNvPr id="20" name="TextBox 20"/>
            <p:cNvSpPr txBox="1"/>
            <p:nvPr/>
          </p:nvSpPr>
          <p:spPr>
            <a:xfrm rot="18900000">
              <a:off x="3379249" y="3788925"/>
              <a:ext cx="965793" cy="557372"/>
            </a:xfrm>
            <a:prstGeom prst="rect">
              <a:avLst/>
            </a:prstGeom>
          </p:spPr>
          <p:txBody>
            <a:bodyPr lIns="0" tIns="0" rIns="0" bIns="0" rtlCol="0" anchor="t">
              <a:spAutoFit/>
            </a:bodyPr>
            <a:lstStyle/>
            <a:p>
              <a:pPr algn="ctr" defTabSz="857250">
                <a:lnSpc>
                  <a:spcPts val="1575"/>
                </a:lnSpc>
              </a:pPr>
              <a:r>
                <a:rPr lang="en-US" sz="1125">
                  <a:solidFill>
                    <a:srgbClr val="1C1C1C"/>
                  </a:solidFill>
                  <a:latin typeface="Agrandir Tight"/>
                </a:rPr>
                <a:t>50,000,000</a:t>
              </a:r>
            </a:p>
          </p:txBody>
        </p:sp>
        <p:sp>
          <p:nvSpPr>
            <p:cNvPr id="21" name="TextBox 21"/>
            <p:cNvSpPr txBox="1"/>
            <p:nvPr/>
          </p:nvSpPr>
          <p:spPr>
            <a:xfrm rot="18900000">
              <a:off x="4434023" y="3777469"/>
              <a:ext cx="933389" cy="557372"/>
            </a:xfrm>
            <a:prstGeom prst="rect">
              <a:avLst/>
            </a:prstGeom>
          </p:spPr>
          <p:txBody>
            <a:bodyPr lIns="0" tIns="0" rIns="0" bIns="0" rtlCol="0" anchor="t">
              <a:spAutoFit/>
            </a:bodyPr>
            <a:lstStyle/>
            <a:p>
              <a:pPr algn="ctr" defTabSz="857250">
                <a:lnSpc>
                  <a:spcPts val="1575"/>
                </a:lnSpc>
              </a:pPr>
              <a:r>
                <a:rPr lang="en-US" sz="1125">
                  <a:solidFill>
                    <a:srgbClr val="1C1C1C"/>
                  </a:solidFill>
                  <a:latin typeface="Agrandir Tight"/>
                </a:rPr>
                <a:t>75,000,000</a:t>
              </a:r>
            </a:p>
          </p:txBody>
        </p:sp>
        <p:sp>
          <p:nvSpPr>
            <p:cNvPr id="22" name="TextBox 22"/>
            <p:cNvSpPr txBox="1"/>
            <p:nvPr/>
          </p:nvSpPr>
          <p:spPr>
            <a:xfrm rot="18900000">
              <a:off x="5352006" y="3822675"/>
              <a:ext cx="1061248" cy="557372"/>
            </a:xfrm>
            <a:prstGeom prst="rect">
              <a:avLst/>
            </a:prstGeom>
          </p:spPr>
          <p:txBody>
            <a:bodyPr lIns="0" tIns="0" rIns="0" bIns="0" rtlCol="0" anchor="t">
              <a:spAutoFit/>
            </a:bodyPr>
            <a:lstStyle/>
            <a:p>
              <a:pPr algn="ctr" defTabSz="857250">
                <a:lnSpc>
                  <a:spcPts val="1575"/>
                </a:lnSpc>
              </a:pPr>
              <a:r>
                <a:rPr lang="en-US" sz="1125">
                  <a:solidFill>
                    <a:srgbClr val="1C1C1C"/>
                  </a:solidFill>
                  <a:latin typeface="Agrandir Tight"/>
                </a:rPr>
                <a:t>100,000,000</a:t>
              </a:r>
            </a:p>
          </p:txBody>
        </p:sp>
        <p:sp>
          <p:nvSpPr>
            <p:cNvPr id="23" name="TextBox 23"/>
            <p:cNvSpPr txBox="1"/>
            <p:nvPr/>
          </p:nvSpPr>
          <p:spPr>
            <a:xfrm>
              <a:off x="959195" y="-1849"/>
              <a:ext cx="1067406" cy="265554"/>
            </a:xfrm>
            <a:prstGeom prst="rect">
              <a:avLst/>
            </a:prstGeom>
          </p:spPr>
          <p:txBody>
            <a:bodyPr wrap="square" lIns="0" tIns="0" rIns="0" bIns="0" rtlCol="0" anchor="t">
              <a:spAutoFit/>
            </a:bodyPr>
            <a:lstStyle/>
            <a:p>
              <a:pPr algn="r" defTabSz="857250">
                <a:lnSpc>
                  <a:spcPts val="1575"/>
                </a:lnSpc>
              </a:pPr>
              <a:r>
                <a:rPr lang="en-US" sz="1125" dirty="0">
                  <a:solidFill>
                    <a:srgbClr val="1C1C1C"/>
                  </a:solidFill>
                  <a:latin typeface="Agrandir Tight"/>
                </a:rPr>
                <a:t>Hyderabad </a:t>
              </a:r>
            </a:p>
          </p:txBody>
        </p:sp>
        <p:sp>
          <p:nvSpPr>
            <p:cNvPr id="24" name="TextBox 24"/>
            <p:cNvSpPr txBox="1"/>
            <p:nvPr/>
          </p:nvSpPr>
          <p:spPr>
            <a:xfrm>
              <a:off x="522392" y="359132"/>
              <a:ext cx="1504209" cy="265554"/>
            </a:xfrm>
            <a:prstGeom prst="rect">
              <a:avLst/>
            </a:prstGeom>
          </p:spPr>
          <p:txBody>
            <a:bodyPr wrap="square" lIns="0" tIns="0" rIns="0" bIns="0" rtlCol="0" anchor="t">
              <a:spAutoFit/>
            </a:bodyPr>
            <a:lstStyle/>
            <a:p>
              <a:pPr algn="r" defTabSz="857250">
                <a:lnSpc>
                  <a:spcPts val="1575"/>
                </a:lnSpc>
              </a:pPr>
              <a:r>
                <a:rPr lang="en-US" sz="1125" dirty="0" err="1">
                  <a:solidFill>
                    <a:srgbClr val="1C1C1C"/>
                  </a:solidFill>
                  <a:latin typeface="Agrandir Tight"/>
                </a:rPr>
                <a:t>Rajanna</a:t>
              </a:r>
              <a:r>
                <a:rPr lang="en-US" sz="1125" dirty="0">
                  <a:solidFill>
                    <a:srgbClr val="1C1C1C"/>
                  </a:solidFill>
                  <a:latin typeface="Agrandir Tight"/>
                </a:rPr>
                <a:t> </a:t>
              </a:r>
              <a:r>
                <a:rPr lang="en-US" sz="1125" dirty="0" err="1">
                  <a:solidFill>
                    <a:srgbClr val="1C1C1C"/>
                  </a:solidFill>
                  <a:latin typeface="Agrandir Tight"/>
                </a:rPr>
                <a:t>Sircilla</a:t>
              </a:r>
              <a:r>
                <a:rPr lang="en-US" sz="1125" dirty="0">
                  <a:solidFill>
                    <a:srgbClr val="1C1C1C"/>
                  </a:solidFill>
                  <a:latin typeface="Agrandir Tight"/>
                </a:rPr>
                <a:t> </a:t>
              </a:r>
            </a:p>
          </p:txBody>
        </p:sp>
        <p:sp>
          <p:nvSpPr>
            <p:cNvPr id="25" name="TextBox 25"/>
            <p:cNvSpPr txBox="1"/>
            <p:nvPr/>
          </p:nvSpPr>
          <p:spPr>
            <a:xfrm>
              <a:off x="373885" y="744310"/>
              <a:ext cx="1710945" cy="265554"/>
            </a:xfrm>
            <a:prstGeom prst="rect">
              <a:avLst/>
            </a:prstGeom>
          </p:spPr>
          <p:txBody>
            <a:bodyPr wrap="square" lIns="0" tIns="0" rIns="0" bIns="0" rtlCol="0" anchor="t">
              <a:spAutoFit/>
            </a:bodyPr>
            <a:lstStyle/>
            <a:p>
              <a:pPr algn="r" defTabSz="857250">
                <a:lnSpc>
                  <a:spcPts val="1575"/>
                </a:lnSpc>
              </a:pPr>
              <a:r>
                <a:rPr lang="en-US" sz="1125" dirty="0">
                  <a:solidFill>
                    <a:srgbClr val="1C1C1C"/>
                  </a:solidFill>
                  <a:latin typeface="Agrandir Tight"/>
                </a:rPr>
                <a:t>Warangal (Urban) </a:t>
              </a:r>
            </a:p>
          </p:txBody>
        </p:sp>
        <p:sp>
          <p:nvSpPr>
            <p:cNvPr id="27" name="TextBox 27"/>
            <p:cNvSpPr txBox="1"/>
            <p:nvPr/>
          </p:nvSpPr>
          <p:spPr>
            <a:xfrm>
              <a:off x="194560" y="1442075"/>
              <a:ext cx="1832043" cy="557372"/>
            </a:xfrm>
            <a:prstGeom prst="rect">
              <a:avLst/>
            </a:prstGeom>
          </p:spPr>
          <p:txBody>
            <a:bodyPr lIns="0" tIns="0" rIns="0" bIns="0" rtlCol="0" anchor="t">
              <a:spAutoFit/>
            </a:bodyPr>
            <a:lstStyle/>
            <a:p>
              <a:pPr algn="r" defTabSz="857250">
                <a:lnSpc>
                  <a:spcPts val="1575"/>
                </a:lnSpc>
              </a:pPr>
              <a:r>
                <a:rPr lang="en-US" sz="1125">
                  <a:solidFill>
                    <a:srgbClr val="1C1C1C"/>
                  </a:solidFill>
                  <a:latin typeface="Agrandir Tight"/>
                </a:rPr>
                <a:t>Bhadradri Kothagudem </a:t>
              </a:r>
            </a:p>
          </p:txBody>
        </p:sp>
        <p:sp>
          <p:nvSpPr>
            <p:cNvPr id="29" name="TextBox 29"/>
            <p:cNvSpPr txBox="1"/>
            <p:nvPr/>
          </p:nvSpPr>
          <p:spPr>
            <a:xfrm>
              <a:off x="0" y="2164034"/>
              <a:ext cx="2026603" cy="557372"/>
            </a:xfrm>
            <a:prstGeom prst="rect">
              <a:avLst/>
            </a:prstGeom>
          </p:spPr>
          <p:txBody>
            <a:bodyPr lIns="0" tIns="0" rIns="0" bIns="0" rtlCol="0" anchor="t">
              <a:spAutoFit/>
            </a:bodyPr>
            <a:lstStyle/>
            <a:p>
              <a:pPr algn="r" defTabSz="857250">
                <a:lnSpc>
                  <a:spcPts val="1575"/>
                </a:lnSpc>
              </a:pPr>
              <a:r>
                <a:rPr lang="en-US" sz="1125" dirty="0" err="1">
                  <a:solidFill>
                    <a:srgbClr val="1C1C1C"/>
                  </a:solidFill>
                  <a:latin typeface="Agrandir Tight"/>
                </a:rPr>
                <a:t>Jayashankar</a:t>
              </a:r>
              <a:r>
                <a:rPr lang="en-US" sz="1125" dirty="0">
                  <a:solidFill>
                    <a:srgbClr val="1C1C1C"/>
                  </a:solidFill>
                  <a:latin typeface="Agrandir Tight"/>
                </a:rPr>
                <a:t> </a:t>
              </a:r>
              <a:r>
                <a:rPr lang="en-US" sz="1125" dirty="0" err="1">
                  <a:solidFill>
                    <a:srgbClr val="1C1C1C"/>
                  </a:solidFill>
                  <a:latin typeface="Agrandir Tight"/>
                </a:rPr>
                <a:t>Bhoopalpally</a:t>
              </a:r>
              <a:r>
                <a:rPr lang="en-US" sz="1125" dirty="0">
                  <a:solidFill>
                    <a:srgbClr val="1C1C1C"/>
                  </a:solidFill>
                  <a:latin typeface="Agrandir Tight"/>
                </a:rPr>
                <a:t> </a:t>
              </a:r>
            </a:p>
          </p:txBody>
        </p:sp>
        <p:sp>
          <p:nvSpPr>
            <p:cNvPr id="31" name="TextBox 31"/>
            <p:cNvSpPr txBox="1"/>
            <p:nvPr/>
          </p:nvSpPr>
          <p:spPr>
            <a:xfrm>
              <a:off x="1483790" y="2885997"/>
              <a:ext cx="542811" cy="557372"/>
            </a:xfrm>
            <a:prstGeom prst="rect">
              <a:avLst/>
            </a:prstGeom>
          </p:spPr>
          <p:txBody>
            <a:bodyPr lIns="0" tIns="0" rIns="0" bIns="0" rtlCol="0" anchor="t">
              <a:spAutoFit/>
            </a:bodyPr>
            <a:lstStyle/>
            <a:p>
              <a:pPr algn="r" defTabSz="857250">
                <a:lnSpc>
                  <a:spcPts val="1575"/>
                </a:lnSpc>
              </a:pPr>
              <a:r>
                <a:rPr lang="en-US" sz="1125">
                  <a:solidFill>
                    <a:srgbClr val="1C1C1C"/>
                  </a:solidFill>
                  <a:latin typeface="Agrandir Tight"/>
                </a:rPr>
                <a:t>Nirmal </a:t>
              </a:r>
            </a:p>
          </p:txBody>
        </p:sp>
        <p:sp>
          <p:nvSpPr>
            <p:cNvPr id="32" name="TextBox 32"/>
            <p:cNvSpPr txBox="1"/>
            <p:nvPr/>
          </p:nvSpPr>
          <p:spPr>
            <a:xfrm>
              <a:off x="1471386" y="3246978"/>
              <a:ext cx="555217" cy="557372"/>
            </a:xfrm>
            <a:prstGeom prst="rect">
              <a:avLst/>
            </a:prstGeom>
          </p:spPr>
          <p:txBody>
            <a:bodyPr lIns="0" tIns="0" rIns="0" bIns="0" rtlCol="0" anchor="t">
              <a:spAutoFit/>
            </a:bodyPr>
            <a:lstStyle/>
            <a:p>
              <a:pPr algn="r" defTabSz="857250">
                <a:lnSpc>
                  <a:spcPts val="1575"/>
                </a:lnSpc>
              </a:pPr>
              <a:r>
                <a:rPr lang="en-US" sz="1125">
                  <a:solidFill>
                    <a:srgbClr val="1C1C1C"/>
                  </a:solidFill>
                  <a:latin typeface="Agrandir Tight"/>
                </a:rPr>
                <a:t>Jagtial </a:t>
              </a:r>
            </a:p>
          </p:txBody>
        </p:sp>
        <p:grpSp>
          <p:nvGrpSpPr>
            <p:cNvPr id="33" name="Group 33"/>
            <p:cNvGrpSpPr>
              <a:grpSpLocks noChangeAspect="1"/>
            </p:cNvGrpSpPr>
            <p:nvPr/>
          </p:nvGrpSpPr>
          <p:grpSpPr>
            <a:xfrm>
              <a:off x="2128203" y="0"/>
              <a:ext cx="3452883" cy="3579974"/>
              <a:chOff x="0" y="0"/>
              <a:chExt cx="3755545" cy="3893776"/>
            </a:xfrm>
          </p:grpSpPr>
          <p:sp>
            <p:nvSpPr>
              <p:cNvPr id="34" name="Freeform 34"/>
              <p:cNvSpPr/>
              <p:nvPr/>
            </p:nvSpPr>
            <p:spPr>
              <a:xfrm>
                <a:off x="0" y="0"/>
                <a:ext cx="3755545" cy="360174"/>
              </a:xfrm>
              <a:custGeom>
                <a:avLst/>
                <a:gdLst/>
                <a:ahLst/>
                <a:cxnLst/>
                <a:rect l="l" t="t" r="r" b="b"/>
                <a:pathLst>
                  <a:path w="3755545" h="360174">
                    <a:moveTo>
                      <a:pt x="0" y="0"/>
                    </a:moveTo>
                    <a:lnTo>
                      <a:pt x="3726731" y="0"/>
                    </a:lnTo>
                    <a:cubicBezTo>
                      <a:pt x="3734372" y="0"/>
                      <a:pt x="3741701" y="3036"/>
                      <a:pt x="3747105" y="8439"/>
                    </a:cubicBezTo>
                    <a:cubicBezTo>
                      <a:pt x="3752509" y="13843"/>
                      <a:pt x="3755545" y="21172"/>
                      <a:pt x="3755545" y="28814"/>
                    </a:cubicBezTo>
                    <a:lnTo>
                      <a:pt x="3755545" y="331360"/>
                    </a:lnTo>
                    <a:cubicBezTo>
                      <a:pt x="3755545" y="339002"/>
                      <a:pt x="3752509" y="346331"/>
                      <a:pt x="3747105" y="351735"/>
                    </a:cubicBezTo>
                    <a:cubicBezTo>
                      <a:pt x="3741701" y="357139"/>
                      <a:pt x="3734372" y="360174"/>
                      <a:pt x="3726731" y="360174"/>
                    </a:cubicBezTo>
                    <a:lnTo>
                      <a:pt x="0" y="360174"/>
                    </a:lnTo>
                    <a:close/>
                  </a:path>
                </a:pathLst>
              </a:custGeom>
              <a:solidFill>
                <a:srgbClr val="D085FF"/>
              </a:solidFill>
            </p:spPr>
          </p:sp>
          <p:sp>
            <p:nvSpPr>
              <p:cNvPr id="35" name="Freeform 35"/>
              <p:cNvSpPr/>
              <p:nvPr/>
            </p:nvSpPr>
            <p:spPr>
              <a:xfrm>
                <a:off x="0" y="392622"/>
                <a:ext cx="1872582" cy="360174"/>
              </a:xfrm>
              <a:custGeom>
                <a:avLst/>
                <a:gdLst/>
                <a:ahLst/>
                <a:cxnLst/>
                <a:rect l="l" t="t" r="r" b="b"/>
                <a:pathLst>
                  <a:path w="1872582" h="360174">
                    <a:moveTo>
                      <a:pt x="0" y="0"/>
                    </a:moveTo>
                    <a:lnTo>
                      <a:pt x="1843768" y="0"/>
                    </a:lnTo>
                    <a:cubicBezTo>
                      <a:pt x="1859682" y="0"/>
                      <a:pt x="1872582" y="12901"/>
                      <a:pt x="1872582" y="28814"/>
                    </a:cubicBezTo>
                    <a:lnTo>
                      <a:pt x="1872582" y="331361"/>
                    </a:lnTo>
                    <a:cubicBezTo>
                      <a:pt x="1872582" y="347274"/>
                      <a:pt x="1859682" y="360175"/>
                      <a:pt x="1843768" y="360175"/>
                    </a:cubicBezTo>
                    <a:lnTo>
                      <a:pt x="0" y="360175"/>
                    </a:lnTo>
                    <a:close/>
                  </a:path>
                </a:pathLst>
              </a:custGeom>
              <a:solidFill>
                <a:srgbClr val="D085FF"/>
              </a:solidFill>
            </p:spPr>
          </p:sp>
          <p:sp>
            <p:nvSpPr>
              <p:cNvPr id="36" name="Freeform 36"/>
              <p:cNvSpPr/>
              <p:nvPr/>
            </p:nvSpPr>
            <p:spPr>
              <a:xfrm>
                <a:off x="0" y="785245"/>
                <a:ext cx="1379398" cy="360174"/>
              </a:xfrm>
              <a:custGeom>
                <a:avLst/>
                <a:gdLst/>
                <a:ahLst/>
                <a:cxnLst/>
                <a:rect l="l" t="t" r="r" b="b"/>
                <a:pathLst>
                  <a:path w="1379398" h="360174">
                    <a:moveTo>
                      <a:pt x="0" y="0"/>
                    </a:moveTo>
                    <a:lnTo>
                      <a:pt x="1350584" y="0"/>
                    </a:lnTo>
                    <a:cubicBezTo>
                      <a:pt x="1366497" y="0"/>
                      <a:pt x="1379398" y="12900"/>
                      <a:pt x="1379398" y="28814"/>
                    </a:cubicBezTo>
                    <a:lnTo>
                      <a:pt x="1379398" y="331360"/>
                    </a:lnTo>
                    <a:cubicBezTo>
                      <a:pt x="1379398" y="347274"/>
                      <a:pt x="1366497" y="360174"/>
                      <a:pt x="1350584" y="360174"/>
                    </a:cubicBezTo>
                    <a:lnTo>
                      <a:pt x="0" y="360174"/>
                    </a:lnTo>
                    <a:close/>
                  </a:path>
                </a:pathLst>
              </a:custGeom>
              <a:solidFill>
                <a:srgbClr val="D085FF"/>
              </a:solidFill>
            </p:spPr>
          </p:sp>
          <p:sp>
            <p:nvSpPr>
              <p:cNvPr id="37" name="Freeform 37"/>
              <p:cNvSpPr/>
              <p:nvPr/>
            </p:nvSpPr>
            <p:spPr>
              <a:xfrm>
                <a:off x="0" y="1177867"/>
                <a:ext cx="1208093" cy="360174"/>
              </a:xfrm>
              <a:custGeom>
                <a:avLst/>
                <a:gdLst/>
                <a:ahLst/>
                <a:cxnLst/>
                <a:rect l="l" t="t" r="r" b="b"/>
                <a:pathLst>
                  <a:path w="1208093" h="360174">
                    <a:moveTo>
                      <a:pt x="0" y="0"/>
                    </a:moveTo>
                    <a:lnTo>
                      <a:pt x="1179279" y="0"/>
                    </a:lnTo>
                    <a:cubicBezTo>
                      <a:pt x="1195193" y="0"/>
                      <a:pt x="1208093" y="12901"/>
                      <a:pt x="1208093" y="28814"/>
                    </a:cubicBezTo>
                    <a:lnTo>
                      <a:pt x="1208093" y="331360"/>
                    </a:lnTo>
                    <a:cubicBezTo>
                      <a:pt x="1208093" y="347274"/>
                      <a:pt x="1195193" y="360174"/>
                      <a:pt x="1179279" y="360174"/>
                    </a:cubicBezTo>
                    <a:lnTo>
                      <a:pt x="0" y="360174"/>
                    </a:lnTo>
                    <a:close/>
                  </a:path>
                </a:pathLst>
              </a:custGeom>
              <a:solidFill>
                <a:srgbClr val="D085FF"/>
              </a:solidFill>
            </p:spPr>
          </p:sp>
          <p:sp>
            <p:nvSpPr>
              <p:cNvPr id="38" name="Freeform 38"/>
              <p:cNvSpPr/>
              <p:nvPr/>
            </p:nvSpPr>
            <p:spPr>
              <a:xfrm>
                <a:off x="0" y="1570490"/>
                <a:ext cx="971610" cy="360174"/>
              </a:xfrm>
              <a:custGeom>
                <a:avLst/>
                <a:gdLst/>
                <a:ahLst/>
                <a:cxnLst/>
                <a:rect l="l" t="t" r="r" b="b"/>
                <a:pathLst>
                  <a:path w="971610" h="360174">
                    <a:moveTo>
                      <a:pt x="0" y="0"/>
                    </a:moveTo>
                    <a:lnTo>
                      <a:pt x="942796" y="0"/>
                    </a:lnTo>
                    <a:cubicBezTo>
                      <a:pt x="958709" y="0"/>
                      <a:pt x="971610" y="12900"/>
                      <a:pt x="971610" y="28814"/>
                    </a:cubicBezTo>
                    <a:lnTo>
                      <a:pt x="971610" y="331360"/>
                    </a:lnTo>
                    <a:cubicBezTo>
                      <a:pt x="971610" y="347273"/>
                      <a:pt x="958709" y="360174"/>
                      <a:pt x="942796" y="360174"/>
                    </a:cubicBezTo>
                    <a:lnTo>
                      <a:pt x="0" y="360174"/>
                    </a:lnTo>
                    <a:close/>
                  </a:path>
                </a:pathLst>
              </a:custGeom>
              <a:solidFill>
                <a:srgbClr val="D085FF"/>
              </a:solidFill>
            </p:spPr>
          </p:sp>
          <p:sp>
            <p:nvSpPr>
              <p:cNvPr id="39" name="Freeform 39"/>
              <p:cNvSpPr/>
              <p:nvPr/>
            </p:nvSpPr>
            <p:spPr>
              <a:xfrm>
                <a:off x="0" y="1963112"/>
                <a:ext cx="924318" cy="360174"/>
              </a:xfrm>
              <a:custGeom>
                <a:avLst/>
                <a:gdLst/>
                <a:ahLst/>
                <a:cxnLst/>
                <a:rect l="l" t="t" r="r" b="b"/>
                <a:pathLst>
                  <a:path w="924318" h="360174">
                    <a:moveTo>
                      <a:pt x="0" y="0"/>
                    </a:moveTo>
                    <a:lnTo>
                      <a:pt x="895504" y="0"/>
                    </a:lnTo>
                    <a:cubicBezTo>
                      <a:pt x="911417" y="0"/>
                      <a:pt x="924318" y="12900"/>
                      <a:pt x="924318" y="28814"/>
                    </a:cubicBezTo>
                    <a:lnTo>
                      <a:pt x="924318" y="331360"/>
                    </a:lnTo>
                    <a:cubicBezTo>
                      <a:pt x="924318" y="347274"/>
                      <a:pt x="911417" y="360174"/>
                      <a:pt x="895504" y="360174"/>
                    </a:cubicBezTo>
                    <a:lnTo>
                      <a:pt x="0" y="360174"/>
                    </a:lnTo>
                    <a:close/>
                  </a:path>
                </a:pathLst>
              </a:custGeom>
              <a:solidFill>
                <a:srgbClr val="D085FF"/>
              </a:solidFill>
            </p:spPr>
          </p:sp>
          <p:sp>
            <p:nvSpPr>
              <p:cNvPr id="40" name="Freeform 40"/>
              <p:cNvSpPr/>
              <p:nvPr/>
            </p:nvSpPr>
            <p:spPr>
              <a:xfrm>
                <a:off x="0" y="2355734"/>
                <a:ext cx="883663" cy="360174"/>
              </a:xfrm>
              <a:custGeom>
                <a:avLst/>
                <a:gdLst/>
                <a:ahLst/>
                <a:cxnLst/>
                <a:rect l="l" t="t" r="r" b="b"/>
                <a:pathLst>
                  <a:path w="883663" h="360174">
                    <a:moveTo>
                      <a:pt x="0" y="0"/>
                    </a:moveTo>
                    <a:lnTo>
                      <a:pt x="854849" y="0"/>
                    </a:lnTo>
                    <a:cubicBezTo>
                      <a:pt x="870763" y="0"/>
                      <a:pt x="883663" y="12901"/>
                      <a:pt x="883663" y="28814"/>
                    </a:cubicBezTo>
                    <a:lnTo>
                      <a:pt x="883663" y="331361"/>
                    </a:lnTo>
                    <a:cubicBezTo>
                      <a:pt x="883663" y="347274"/>
                      <a:pt x="870763" y="360175"/>
                      <a:pt x="854849" y="360175"/>
                    </a:cubicBezTo>
                    <a:lnTo>
                      <a:pt x="0" y="360175"/>
                    </a:lnTo>
                    <a:close/>
                  </a:path>
                </a:pathLst>
              </a:custGeom>
              <a:solidFill>
                <a:srgbClr val="D085FF"/>
              </a:solidFill>
            </p:spPr>
          </p:sp>
          <p:sp>
            <p:nvSpPr>
              <p:cNvPr id="41" name="Freeform 41"/>
              <p:cNvSpPr/>
              <p:nvPr/>
            </p:nvSpPr>
            <p:spPr>
              <a:xfrm>
                <a:off x="0" y="2748357"/>
                <a:ext cx="774060" cy="360174"/>
              </a:xfrm>
              <a:custGeom>
                <a:avLst/>
                <a:gdLst/>
                <a:ahLst/>
                <a:cxnLst/>
                <a:rect l="l" t="t" r="r" b="b"/>
                <a:pathLst>
                  <a:path w="774060" h="360174">
                    <a:moveTo>
                      <a:pt x="0" y="0"/>
                    </a:moveTo>
                    <a:lnTo>
                      <a:pt x="745246" y="0"/>
                    </a:lnTo>
                    <a:cubicBezTo>
                      <a:pt x="761160" y="0"/>
                      <a:pt x="774060" y="12900"/>
                      <a:pt x="774060" y="28814"/>
                    </a:cubicBezTo>
                    <a:lnTo>
                      <a:pt x="774060" y="331360"/>
                    </a:lnTo>
                    <a:cubicBezTo>
                      <a:pt x="774060" y="347274"/>
                      <a:pt x="761160" y="360174"/>
                      <a:pt x="745246" y="360174"/>
                    </a:cubicBezTo>
                    <a:lnTo>
                      <a:pt x="0" y="360174"/>
                    </a:lnTo>
                    <a:close/>
                  </a:path>
                </a:pathLst>
              </a:custGeom>
              <a:solidFill>
                <a:srgbClr val="D085FF"/>
              </a:solidFill>
            </p:spPr>
          </p:sp>
          <p:sp>
            <p:nvSpPr>
              <p:cNvPr id="42" name="Freeform 42"/>
              <p:cNvSpPr/>
              <p:nvPr/>
            </p:nvSpPr>
            <p:spPr>
              <a:xfrm>
                <a:off x="0" y="3140979"/>
                <a:ext cx="601379" cy="360174"/>
              </a:xfrm>
              <a:custGeom>
                <a:avLst/>
                <a:gdLst/>
                <a:ahLst/>
                <a:cxnLst/>
                <a:rect l="l" t="t" r="r" b="b"/>
                <a:pathLst>
                  <a:path w="601379" h="360174">
                    <a:moveTo>
                      <a:pt x="0" y="0"/>
                    </a:moveTo>
                    <a:lnTo>
                      <a:pt x="572565" y="0"/>
                    </a:lnTo>
                    <a:cubicBezTo>
                      <a:pt x="588479" y="0"/>
                      <a:pt x="601379" y="12901"/>
                      <a:pt x="601379" y="28814"/>
                    </a:cubicBezTo>
                    <a:lnTo>
                      <a:pt x="601379" y="331361"/>
                    </a:lnTo>
                    <a:cubicBezTo>
                      <a:pt x="601379" y="347274"/>
                      <a:pt x="588479" y="360174"/>
                      <a:pt x="572565" y="360174"/>
                    </a:cubicBezTo>
                    <a:lnTo>
                      <a:pt x="0" y="360174"/>
                    </a:lnTo>
                    <a:close/>
                  </a:path>
                </a:pathLst>
              </a:custGeom>
              <a:solidFill>
                <a:srgbClr val="D085FF"/>
              </a:solidFill>
            </p:spPr>
          </p:sp>
          <p:sp>
            <p:nvSpPr>
              <p:cNvPr id="43" name="Freeform 43"/>
              <p:cNvSpPr/>
              <p:nvPr/>
            </p:nvSpPr>
            <p:spPr>
              <a:xfrm>
                <a:off x="0" y="3533601"/>
                <a:ext cx="511458" cy="360175"/>
              </a:xfrm>
              <a:custGeom>
                <a:avLst/>
                <a:gdLst/>
                <a:ahLst/>
                <a:cxnLst/>
                <a:rect l="l" t="t" r="r" b="b"/>
                <a:pathLst>
                  <a:path w="511458" h="360175">
                    <a:moveTo>
                      <a:pt x="0" y="0"/>
                    </a:moveTo>
                    <a:lnTo>
                      <a:pt x="482644" y="0"/>
                    </a:lnTo>
                    <a:cubicBezTo>
                      <a:pt x="490286" y="0"/>
                      <a:pt x="497615" y="3036"/>
                      <a:pt x="503019" y="8440"/>
                    </a:cubicBezTo>
                    <a:cubicBezTo>
                      <a:pt x="508423" y="13844"/>
                      <a:pt x="511458" y="21173"/>
                      <a:pt x="511458" y="28814"/>
                    </a:cubicBezTo>
                    <a:lnTo>
                      <a:pt x="511458" y="331361"/>
                    </a:lnTo>
                    <a:cubicBezTo>
                      <a:pt x="511458" y="339003"/>
                      <a:pt x="508423" y="346332"/>
                      <a:pt x="503019" y="351735"/>
                    </a:cubicBezTo>
                    <a:cubicBezTo>
                      <a:pt x="497615" y="357139"/>
                      <a:pt x="490286" y="360175"/>
                      <a:pt x="482644" y="360175"/>
                    </a:cubicBezTo>
                    <a:lnTo>
                      <a:pt x="0" y="360175"/>
                    </a:lnTo>
                    <a:close/>
                  </a:path>
                </a:pathLst>
              </a:custGeom>
              <a:solidFill>
                <a:srgbClr val="D085FF"/>
              </a:solidFill>
            </p:spPr>
          </p:sp>
        </p:grpSp>
      </p:grpSp>
      <p:pic>
        <p:nvPicPr>
          <p:cNvPr id="44" name="Picture 4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346906" y="290924"/>
            <a:ext cx="703671" cy="703671"/>
          </a:xfrm>
          <a:prstGeom prst="rect">
            <a:avLst/>
          </a:prstGeom>
        </p:spPr>
      </p:pic>
      <p:pic>
        <p:nvPicPr>
          <p:cNvPr id="45" name="Picture 45"/>
          <p:cNvPicPr>
            <a:picLocks noChangeAspect="1"/>
          </p:cNvPicPr>
          <p:nvPr/>
        </p:nvPicPr>
        <p:blipFill>
          <a:blip r:embed="rId4"/>
          <a:srcRect t="409" b="409"/>
          <a:stretch>
            <a:fillRect/>
          </a:stretch>
        </p:blipFill>
        <p:spPr>
          <a:xfrm>
            <a:off x="2947398" y="3302623"/>
            <a:ext cx="2980027" cy="2668571"/>
          </a:xfrm>
          <a:prstGeom prst="rect">
            <a:avLst/>
          </a:prstGeom>
        </p:spPr>
      </p:pic>
      <p:pic>
        <p:nvPicPr>
          <p:cNvPr id="46" name="Picture 4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131719" y="2843580"/>
            <a:ext cx="299974" cy="1269121"/>
          </a:xfrm>
          <a:prstGeom prst="rect">
            <a:avLst/>
          </a:prstGeom>
        </p:spPr>
      </p:pic>
      <p:sp>
        <p:nvSpPr>
          <p:cNvPr id="47" name="TextBox 47"/>
          <p:cNvSpPr txBox="1"/>
          <p:nvPr/>
        </p:nvSpPr>
        <p:spPr>
          <a:xfrm>
            <a:off x="8192581" y="297716"/>
            <a:ext cx="2475419" cy="2481320"/>
          </a:xfrm>
          <a:prstGeom prst="rect">
            <a:avLst/>
          </a:prstGeom>
        </p:spPr>
        <p:txBody>
          <a:bodyPr lIns="0" tIns="0" rIns="0" bIns="0" rtlCol="0" anchor="t">
            <a:spAutoFit/>
          </a:bodyPr>
          <a:lstStyle/>
          <a:p>
            <a:pPr defTabSz="857250">
              <a:lnSpc>
                <a:spcPts val="2760"/>
              </a:lnSpc>
            </a:pPr>
            <a:r>
              <a:rPr lang="en-US" sz="1972" dirty="0">
                <a:solidFill>
                  <a:srgbClr val="1C1C1C"/>
                </a:solidFill>
                <a:latin typeface="Agrandir Tight"/>
              </a:rPr>
              <a:t>Using the domestic visitors data from 2016 - 2019, here are the Top-10 districts that have highest number of domestic visitors.</a:t>
            </a:r>
          </a:p>
        </p:txBody>
      </p:sp>
      <p:sp>
        <p:nvSpPr>
          <p:cNvPr id="48" name="TextBox 48"/>
          <p:cNvSpPr txBox="1"/>
          <p:nvPr/>
        </p:nvSpPr>
        <p:spPr>
          <a:xfrm>
            <a:off x="4450403" y="6127551"/>
            <a:ext cx="4808276" cy="243656"/>
          </a:xfrm>
          <a:prstGeom prst="rect">
            <a:avLst/>
          </a:prstGeom>
        </p:spPr>
        <p:txBody>
          <a:bodyPr lIns="0" tIns="0" rIns="0" bIns="0" rtlCol="0" anchor="t">
            <a:spAutoFit/>
          </a:bodyPr>
          <a:lstStyle/>
          <a:p>
            <a:pPr algn="ctr" defTabSz="857250">
              <a:lnSpc>
                <a:spcPts val="1912"/>
              </a:lnSpc>
            </a:pPr>
            <a:r>
              <a:rPr lang="en-US" sz="1593">
                <a:solidFill>
                  <a:srgbClr val="1C1C1C"/>
                </a:solidFill>
                <a:latin typeface="Agrandir Tight Bold"/>
              </a:rPr>
              <a:t>Top-10 Districts - Domestic Visitors (2016 - 2019)</a:t>
            </a:r>
          </a:p>
        </p:txBody>
      </p:sp>
      <p:sp>
        <p:nvSpPr>
          <p:cNvPr id="49" name="TextBox 49"/>
          <p:cNvSpPr txBox="1"/>
          <p:nvPr/>
        </p:nvSpPr>
        <p:spPr>
          <a:xfrm rot="-5400000">
            <a:off x="327862" y="4427971"/>
            <a:ext cx="3599389" cy="718145"/>
          </a:xfrm>
          <a:prstGeom prst="rect">
            <a:avLst/>
          </a:prstGeom>
        </p:spPr>
        <p:txBody>
          <a:bodyPr lIns="0" tIns="0" rIns="0" bIns="0" rtlCol="0" anchor="t">
            <a:spAutoFit/>
          </a:bodyPr>
          <a:lstStyle/>
          <a:p>
            <a:pPr algn="ctr" defTabSz="857250">
              <a:lnSpc>
                <a:spcPts val="2815"/>
              </a:lnSpc>
            </a:pPr>
            <a:r>
              <a:rPr lang="en-US" sz="2347">
                <a:solidFill>
                  <a:srgbClr val="1C1C1C"/>
                </a:solidFill>
                <a:latin typeface="Agrandir Tight Bold"/>
              </a:rPr>
              <a:t>DOMESTIC VISITORS REPORT</a:t>
            </a:r>
          </a:p>
        </p:txBody>
      </p:sp>
      <p:sp>
        <p:nvSpPr>
          <p:cNvPr id="50" name="TextBox 50"/>
          <p:cNvSpPr txBox="1"/>
          <p:nvPr/>
        </p:nvSpPr>
        <p:spPr>
          <a:xfrm>
            <a:off x="2859757" y="2837364"/>
            <a:ext cx="3236243" cy="256865"/>
          </a:xfrm>
          <a:prstGeom prst="rect">
            <a:avLst/>
          </a:prstGeom>
        </p:spPr>
        <p:txBody>
          <a:bodyPr lIns="0" tIns="0" rIns="0" bIns="0" rtlCol="0" anchor="t">
            <a:spAutoFit/>
          </a:bodyPr>
          <a:lstStyle/>
          <a:p>
            <a:pPr algn="ctr" defTabSz="857250">
              <a:lnSpc>
                <a:spcPts val="2168"/>
              </a:lnSpc>
            </a:pPr>
            <a:r>
              <a:rPr lang="en-US" sz="1549" u="sng">
                <a:solidFill>
                  <a:srgbClr val="000000"/>
                </a:solidFill>
                <a:latin typeface="Canva Sans Bold"/>
              </a:rPr>
              <a:t>Results using SQL</a:t>
            </a:r>
          </a:p>
        </p:txBody>
      </p:sp>
      <p:sp>
        <p:nvSpPr>
          <p:cNvPr id="51" name="AutoShape 51"/>
          <p:cNvSpPr/>
          <p:nvPr/>
        </p:nvSpPr>
        <p:spPr>
          <a:xfrm>
            <a:off x="6575514" y="4076982"/>
            <a:ext cx="3739588" cy="35719"/>
          </a:xfrm>
          <a:prstGeom prst="line">
            <a:avLst/>
          </a:prstGeom>
          <a:ln w="38100" cap="flat">
            <a:solidFill>
              <a:srgbClr val="F9D291"/>
            </a:solidFill>
            <a:prstDash val="sysDash"/>
            <a:headEnd type="none" w="sm" len="sm"/>
            <a:tailEnd type="none" w="sm" len="sm"/>
          </a:ln>
        </p:spPr>
      </p:sp>
      <p:sp>
        <p:nvSpPr>
          <p:cNvPr id="53" name="TextBox 52">
            <a:extLst>
              <a:ext uri="{FF2B5EF4-FFF2-40B4-BE49-F238E27FC236}">
                <a16:creationId xmlns:a16="http://schemas.microsoft.com/office/drawing/2014/main" id="{9CDA131D-251E-C085-66C7-51F904658229}"/>
              </a:ext>
            </a:extLst>
          </p:cNvPr>
          <p:cNvSpPr txBox="1"/>
          <p:nvPr/>
        </p:nvSpPr>
        <p:spPr>
          <a:xfrm>
            <a:off x="6187563" y="3549582"/>
            <a:ext cx="1450066" cy="285078"/>
          </a:xfrm>
          <a:prstGeom prst="rect">
            <a:avLst/>
          </a:prstGeom>
          <a:noFill/>
        </p:spPr>
        <p:txBody>
          <a:bodyPr wrap="square">
            <a:spAutoFit/>
          </a:bodyPr>
          <a:lstStyle/>
          <a:p>
            <a:pPr algn="r">
              <a:lnSpc>
                <a:spcPts val="1680"/>
              </a:lnSpc>
            </a:pPr>
            <a:r>
              <a:rPr lang="en-US" sz="1000" dirty="0" err="1">
                <a:solidFill>
                  <a:srgbClr val="1C1C1C"/>
                </a:solidFill>
                <a:latin typeface="Agrandir Tight"/>
              </a:rPr>
              <a:t>Yadadri</a:t>
            </a:r>
            <a:r>
              <a:rPr lang="en-US" sz="1000" dirty="0">
                <a:solidFill>
                  <a:srgbClr val="1C1C1C"/>
                </a:solidFill>
                <a:latin typeface="Agrandir Tight"/>
              </a:rPr>
              <a:t> </a:t>
            </a:r>
            <a:r>
              <a:rPr lang="en-US" sz="1000" dirty="0" err="1">
                <a:solidFill>
                  <a:srgbClr val="1C1C1C"/>
                </a:solidFill>
                <a:latin typeface="Agrandir Tight"/>
              </a:rPr>
              <a:t>Bhongir</a:t>
            </a:r>
            <a:r>
              <a:rPr lang="en-US" sz="1000" dirty="0">
                <a:solidFill>
                  <a:srgbClr val="1C1C1C"/>
                </a:solidFill>
                <a:latin typeface="Agrandir Tight"/>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arn(inVertical)">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1000"/>
                                        <p:tgtEl>
                                          <p:spTgt spid="46"/>
                                        </p:tgtEl>
                                      </p:cBhvr>
                                    </p:animEffect>
                                    <p:anim calcmode="lin" valueType="num">
                                      <p:cBhvr>
                                        <p:cTn id="13" dur="1000" fill="hold"/>
                                        <p:tgtEl>
                                          <p:spTgt spid="46"/>
                                        </p:tgtEl>
                                        <p:attrNameLst>
                                          <p:attrName>ppt_x</p:attrName>
                                        </p:attrNameLst>
                                      </p:cBhvr>
                                      <p:tavLst>
                                        <p:tav tm="0">
                                          <p:val>
                                            <p:strVal val="#ppt_x"/>
                                          </p:val>
                                        </p:tav>
                                        <p:tav tm="100000">
                                          <p:val>
                                            <p:strVal val="#ppt_x"/>
                                          </p:val>
                                        </p:tav>
                                      </p:tavLst>
                                    </p:anim>
                                    <p:anim calcmode="lin" valueType="num">
                                      <p:cBhvr>
                                        <p:cTn id="14"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300811" y="317500"/>
            <a:ext cx="5927576" cy="1701800"/>
          </a:xfrm>
        </p:spPr>
        <p:txBody>
          <a:bodyPr>
            <a:normAutofit/>
          </a:bodyPr>
          <a:lstStyle/>
          <a:p>
            <a:r>
              <a:rPr lang="en-US" sz="5600" dirty="0"/>
              <a:t>4. CAGR Ratio Calculation</a:t>
            </a:r>
          </a:p>
        </p:txBody>
      </p:sp>
      <p:pic>
        <p:nvPicPr>
          <p:cNvPr id="6" name="Picture 5">
            <a:extLst>
              <a:ext uri="{FF2B5EF4-FFF2-40B4-BE49-F238E27FC236}">
                <a16:creationId xmlns:a16="http://schemas.microsoft.com/office/drawing/2014/main" id="{2CA0EA56-D201-0219-E34B-9E1A94492D01}"/>
              </a:ext>
            </a:extLst>
          </p:cNvPr>
          <p:cNvPicPr>
            <a:picLocks noChangeAspect="1"/>
          </p:cNvPicPr>
          <p:nvPr/>
        </p:nvPicPr>
        <p:blipFill rotWithShape="1">
          <a:blip r:embed="rId2"/>
          <a:srcRect l="21438" r="42749" b="6250"/>
          <a:stretch/>
        </p:blipFill>
        <p:spPr>
          <a:xfrm>
            <a:off x="20" y="10"/>
            <a:ext cx="4657324" cy="6857990"/>
          </a:xfrm>
          <a:prstGeom prst="rect">
            <a:avLst/>
          </a:prstGeom>
        </p:spPr>
      </p:pic>
      <p:sp>
        <p:nvSpPr>
          <p:cNvPr id="3" name="Content Placeholder"/>
          <p:cNvSpPr>
            <a:spLocks noGrp="1"/>
          </p:cNvSpPr>
          <p:nvPr>
            <p:ph idx="1"/>
          </p:nvPr>
        </p:nvSpPr>
        <p:spPr>
          <a:xfrm>
            <a:off x="5300810" y="2587625"/>
            <a:ext cx="5927577" cy="3594100"/>
          </a:xfrm>
        </p:spPr>
        <p:txBody>
          <a:bodyPr anchor="t">
            <a:normAutofit/>
          </a:bodyPr>
          <a:lstStyle/>
          <a:p>
            <a:pPr lvl="0"/>
            <a:r>
              <a:rPr lang="en-US" dirty="0"/>
              <a:t>Mathematically speaking, the CAGR formula is given by the following equation</a:t>
            </a:r>
          </a:p>
          <a:p>
            <a:pPr lvl="0"/>
            <a:r>
              <a:rPr lang="en-US" dirty="0"/>
              <a:t>  </a:t>
            </a:r>
          </a:p>
        </p:txBody>
      </p:sp>
      <p:pic>
        <p:nvPicPr>
          <p:cNvPr id="1032" name="Picture 8" descr="Compound Annual Growth Rate (CAGR): Definition and How to Calculate It">
            <a:extLst>
              <a:ext uri="{FF2B5EF4-FFF2-40B4-BE49-F238E27FC236}">
                <a16:creationId xmlns:a16="http://schemas.microsoft.com/office/drawing/2014/main" id="{488DFDF4-769F-6BA3-2E2D-F6DA986B46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5827" y="3874416"/>
            <a:ext cx="5486399" cy="2554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648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AFD"/>
        </a:solidFill>
        <a:effectLst/>
      </p:bgPr>
    </p:bg>
    <p:spTree>
      <p:nvGrpSpPr>
        <p:cNvPr id="1" name=""/>
        <p:cNvGrpSpPr/>
        <p:nvPr/>
      </p:nvGrpSpPr>
      <p:grpSpPr>
        <a:xfrm>
          <a:off x="0" y="0"/>
          <a:ext cx="0" cy="0"/>
          <a:chOff x="0" y="0"/>
          <a:chExt cx="0" cy="0"/>
        </a:xfrm>
      </p:grpSpPr>
      <p:grpSp>
        <p:nvGrpSpPr>
          <p:cNvPr id="2" name="Group 2"/>
          <p:cNvGrpSpPr/>
          <p:nvPr/>
        </p:nvGrpSpPr>
        <p:grpSpPr>
          <a:xfrm>
            <a:off x="3041675" y="1517265"/>
            <a:ext cx="1653653" cy="1653653"/>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2E2EB"/>
            </a:solidFill>
          </p:spPr>
        </p:sp>
      </p:grpSp>
      <p:sp>
        <p:nvSpPr>
          <p:cNvPr id="4" name="TextBox 4"/>
          <p:cNvSpPr txBox="1"/>
          <p:nvPr/>
        </p:nvSpPr>
        <p:spPr>
          <a:xfrm>
            <a:off x="4744700" y="176331"/>
            <a:ext cx="3710409" cy="502895"/>
          </a:xfrm>
          <a:prstGeom prst="rect">
            <a:avLst/>
          </a:prstGeom>
        </p:spPr>
        <p:txBody>
          <a:bodyPr wrap="square" lIns="0" tIns="0" rIns="0" bIns="0" rtlCol="0" anchor="t">
            <a:spAutoFit/>
          </a:bodyPr>
          <a:lstStyle/>
          <a:p>
            <a:pPr algn="ctr" defTabSz="857250">
              <a:lnSpc>
                <a:spcPts val="4286"/>
              </a:lnSpc>
              <a:spcBef>
                <a:spcPct val="0"/>
              </a:spcBef>
            </a:pPr>
            <a:r>
              <a:rPr lang="en-US" sz="3061" dirty="0">
                <a:solidFill>
                  <a:srgbClr val="F89345"/>
                </a:solidFill>
                <a:latin typeface="Yellowtail"/>
              </a:rPr>
              <a:t>What is CAGR</a:t>
            </a:r>
          </a:p>
        </p:txBody>
      </p:sp>
      <p:sp>
        <p:nvSpPr>
          <p:cNvPr id="5" name="TextBox 5"/>
          <p:cNvSpPr txBox="1"/>
          <p:nvPr/>
        </p:nvSpPr>
        <p:spPr>
          <a:xfrm>
            <a:off x="2653546" y="734504"/>
            <a:ext cx="7328654" cy="795089"/>
          </a:xfrm>
          <a:prstGeom prst="rect">
            <a:avLst/>
          </a:prstGeom>
        </p:spPr>
        <p:txBody>
          <a:bodyPr lIns="0" tIns="0" rIns="0" bIns="0" rtlCol="0" anchor="t">
            <a:spAutoFit/>
          </a:bodyPr>
          <a:lstStyle/>
          <a:p>
            <a:pPr algn="ctr" defTabSz="857250">
              <a:lnSpc>
                <a:spcPts val="3081"/>
              </a:lnSpc>
            </a:pPr>
            <a:r>
              <a:rPr lang="en-US" sz="2678">
                <a:solidFill>
                  <a:srgbClr val="4A7296"/>
                </a:solidFill>
                <a:latin typeface="Rubik One"/>
              </a:rPr>
              <a:t>TOP 3 DISTRICTS WITH HIGH &amp; LOW CAGR RATIO</a:t>
            </a:r>
          </a:p>
        </p:txBody>
      </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284773" y="1812169"/>
            <a:ext cx="1167458" cy="1063845"/>
          </a:xfrm>
          <a:prstGeom prst="rect">
            <a:avLst/>
          </a:prstGeom>
        </p:spPr>
      </p:pic>
      <p:pic>
        <p:nvPicPr>
          <p:cNvPr id="7" name="Picture 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5571" y="184893"/>
            <a:ext cx="1209624" cy="1126050"/>
          </a:xfrm>
          <a:prstGeom prst="rect">
            <a:avLst/>
          </a:prstGeom>
        </p:spPr>
      </p:pic>
      <p:pic>
        <p:nvPicPr>
          <p:cNvPr id="8" name="Picture 8"/>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668000" y="146098"/>
            <a:ext cx="1361195" cy="1371167"/>
          </a:xfrm>
          <a:prstGeom prst="rect">
            <a:avLst/>
          </a:prstGeom>
        </p:spPr>
      </p:pic>
      <p:pic>
        <p:nvPicPr>
          <p:cNvPr id="9" name="Picture 9"/>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8131342" y="6345576"/>
            <a:ext cx="323767" cy="323767"/>
          </a:xfrm>
          <a:prstGeom prst="rect">
            <a:avLst/>
          </a:prstGeom>
        </p:spPr>
      </p:pic>
      <p:pic>
        <p:nvPicPr>
          <p:cNvPr id="10" name="Picture 10"/>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3725356" y="1890845"/>
            <a:ext cx="323767" cy="323767"/>
          </a:xfrm>
          <a:prstGeom prst="rect">
            <a:avLst/>
          </a:prstGeom>
        </p:spPr>
      </p:pic>
      <p:pic>
        <p:nvPicPr>
          <p:cNvPr id="11" name="Picture 11"/>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524001" y="6302970"/>
            <a:ext cx="1263104" cy="555766"/>
          </a:xfrm>
          <a:prstGeom prst="rect">
            <a:avLst/>
          </a:prstGeom>
        </p:spPr>
      </p:pic>
      <p:pic>
        <p:nvPicPr>
          <p:cNvPr id="12" name="Picture 12"/>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9404896" y="1359866"/>
            <a:ext cx="1263104" cy="555766"/>
          </a:xfrm>
          <a:prstGeom prst="rect">
            <a:avLst/>
          </a:prstGeom>
        </p:spPr>
      </p:pic>
      <p:pic>
        <p:nvPicPr>
          <p:cNvPr id="13" name="Picture 13"/>
          <p:cNvPicPr>
            <a:picLocks noChangeAspect="1"/>
          </p:cNvPicPr>
          <p:nvPr/>
        </p:nvPicPr>
        <p:blipFill>
          <a:blip r:embed="rId12"/>
          <a:srcRect l="722" r="722"/>
          <a:stretch>
            <a:fillRect/>
          </a:stretch>
        </p:blipFill>
        <p:spPr>
          <a:xfrm>
            <a:off x="1826719" y="4057935"/>
            <a:ext cx="5582336" cy="1065944"/>
          </a:xfrm>
          <a:prstGeom prst="rect">
            <a:avLst/>
          </a:prstGeom>
        </p:spPr>
      </p:pic>
      <p:pic>
        <p:nvPicPr>
          <p:cNvPr id="14" name="Picture 14"/>
          <p:cNvPicPr>
            <a:picLocks noChangeAspect="1"/>
          </p:cNvPicPr>
          <p:nvPr/>
        </p:nvPicPr>
        <p:blipFill>
          <a:blip r:embed="rId13"/>
          <a:srcRect l="5516" r="2398" b="16262"/>
          <a:stretch>
            <a:fillRect/>
          </a:stretch>
        </p:blipFill>
        <p:spPr>
          <a:xfrm>
            <a:off x="5210776" y="1602919"/>
            <a:ext cx="4066780" cy="1568000"/>
          </a:xfrm>
          <a:prstGeom prst="rect">
            <a:avLst/>
          </a:prstGeom>
        </p:spPr>
      </p:pic>
      <p:pic>
        <p:nvPicPr>
          <p:cNvPr id="15" name="Picture 15"/>
          <p:cNvPicPr>
            <a:picLocks noChangeAspect="1"/>
          </p:cNvPicPr>
          <p:nvPr/>
        </p:nvPicPr>
        <p:blipFill>
          <a:blip r:embed="rId14"/>
          <a:srcRect/>
          <a:stretch>
            <a:fillRect/>
          </a:stretch>
        </p:blipFill>
        <p:spPr>
          <a:xfrm>
            <a:off x="5210776" y="5554383"/>
            <a:ext cx="5203793" cy="953076"/>
          </a:xfrm>
          <a:prstGeom prst="rect">
            <a:avLst/>
          </a:prstGeom>
        </p:spPr>
      </p:pic>
      <p:pic>
        <p:nvPicPr>
          <p:cNvPr id="16" name="Picture 16"/>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p:blipFill>
        <p:spPr>
          <a:xfrm>
            <a:off x="7541601" y="4166857"/>
            <a:ext cx="751625" cy="823493"/>
          </a:xfrm>
          <a:prstGeom prst="rect">
            <a:avLst/>
          </a:prstGeom>
        </p:spPr>
      </p:pic>
      <p:sp>
        <p:nvSpPr>
          <p:cNvPr id="17" name="TextBox 17"/>
          <p:cNvSpPr txBox="1"/>
          <p:nvPr/>
        </p:nvSpPr>
        <p:spPr>
          <a:xfrm>
            <a:off x="1611261" y="3340582"/>
            <a:ext cx="8738998" cy="385811"/>
          </a:xfrm>
          <a:prstGeom prst="rect">
            <a:avLst/>
          </a:prstGeom>
        </p:spPr>
        <p:txBody>
          <a:bodyPr lIns="0" tIns="0" rIns="0" bIns="0" rtlCol="0" anchor="t">
            <a:spAutoFit/>
          </a:bodyPr>
          <a:lstStyle/>
          <a:p>
            <a:pPr algn="ctr" defTabSz="857250">
              <a:lnSpc>
                <a:spcPts val="3280"/>
              </a:lnSpc>
            </a:pPr>
            <a:r>
              <a:rPr lang="en-US" sz="2343" u="sng">
                <a:solidFill>
                  <a:srgbClr val="4A7296"/>
                </a:solidFill>
                <a:latin typeface="Rubik One"/>
              </a:rPr>
              <a:t>Districts with CAGR % - Domestic &amp; Foreign Visitors </a:t>
            </a:r>
          </a:p>
        </p:txBody>
      </p:sp>
      <p:sp>
        <p:nvSpPr>
          <p:cNvPr id="18" name="TextBox 18"/>
          <p:cNvSpPr txBox="1"/>
          <p:nvPr/>
        </p:nvSpPr>
        <p:spPr>
          <a:xfrm>
            <a:off x="1611261" y="5735530"/>
            <a:ext cx="2437862" cy="711028"/>
          </a:xfrm>
          <a:prstGeom prst="rect">
            <a:avLst/>
          </a:prstGeom>
        </p:spPr>
        <p:txBody>
          <a:bodyPr lIns="0" tIns="0" rIns="0" bIns="0" rtlCol="0" anchor="t">
            <a:spAutoFit/>
          </a:bodyPr>
          <a:lstStyle/>
          <a:p>
            <a:pPr algn="ctr" defTabSz="857250">
              <a:lnSpc>
                <a:spcPts val="2887"/>
              </a:lnSpc>
            </a:pPr>
            <a:r>
              <a:rPr lang="en-US" sz="2062">
                <a:solidFill>
                  <a:srgbClr val="4A7296"/>
                </a:solidFill>
                <a:latin typeface="Rubik Black"/>
              </a:rPr>
              <a:t>Bottom 3 CARG % Districts</a:t>
            </a:r>
          </a:p>
        </p:txBody>
      </p:sp>
      <p:sp>
        <p:nvSpPr>
          <p:cNvPr id="19" name="TextBox 19"/>
          <p:cNvSpPr txBox="1"/>
          <p:nvPr/>
        </p:nvSpPr>
        <p:spPr>
          <a:xfrm>
            <a:off x="8230138" y="4194031"/>
            <a:ext cx="2437862" cy="711028"/>
          </a:xfrm>
          <a:prstGeom prst="rect">
            <a:avLst/>
          </a:prstGeom>
        </p:spPr>
        <p:txBody>
          <a:bodyPr lIns="0" tIns="0" rIns="0" bIns="0" rtlCol="0" anchor="t">
            <a:spAutoFit/>
          </a:bodyPr>
          <a:lstStyle/>
          <a:p>
            <a:pPr algn="ctr" defTabSz="857250">
              <a:lnSpc>
                <a:spcPts val="2887"/>
              </a:lnSpc>
            </a:pPr>
            <a:r>
              <a:rPr lang="en-US" sz="2062">
                <a:solidFill>
                  <a:srgbClr val="4A7296"/>
                </a:solidFill>
                <a:latin typeface="Rubik Black"/>
              </a:rPr>
              <a:t>Top 3 CARG % Districts</a:t>
            </a:r>
          </a:p>
        </p:txBody>
      </p:sp>
      <p:pic>
        <p:nvPicPr>
          <p:cNvPr id="20" name="Picture 20"/>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p:blipFill>
        <p:spPr>
          <a:xfrm flipV="1">
            <a:off x="4254137" y="5599336"/>
            <a:ext cx="751625" cy="8234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p:cTn id="14" dur="1000" fill="hold"/>
                                        <p:tgtEl>
                                          <p:spTgt spid="20"/>
                                        </p:tgtEl>
                                        <p:attrNameLst>
                                          <p:attrName>ppt_w</p:attrName>
                                        </p:attrNameLst>
                                      </p:cBhvr>
                                      <p:tavLst>
                                        <p:tav tm="0">
                                          <p:val>
                                            <p:fltVal val="0"/>
                                          </p:val>
                                        </p:tav>
                                        <p:tav tm="100000">
                                          <p:val>
                                            <p:strVal val="#ppt_w"/>
                                          </p:val>
                                        </p:tav>
                                      </p:tavLst>
                                    </p:anim>
                                    <p:anim calcmode="lin" valueType="num">
                                      <p:cBhvr>
                                        <p:cTn id="15" dur="1000" fill="hold"/>
                                        <p:tgtEl>
                                          <p:spTgt spid="20"/>
                                        </p:tgtEl>
                                        <p:attrNameLst>
                                          <p:attrName>ppt_h</p:attrName>
                                        </p:attrNameLst>
                                      </p:cBhvr>
                                      <p:tavLst>
                                        <p:tav tm="0">
                                          <p:val>
                                            <p:fltVal val="0"/>
                                          </p:val>
                                        </p:tav>
                                        <p:tav tm="100000">
                                          <p:val>
                                            <p:strVal val="#ppt_h"/>
                                          </p:val>
                                        </p:tav>
                                      </p:tavLst>
                                    </p:anim>
                                    <p:anim calcmode="lin" valueType="num">
                                      <p:cBhvr>
                                        <p:cTn id="16" dur="1000" fill="hold"/>
                                        <p:tgtEl>
                                          <p:spTgt spid="20"/>
                                        </p:tgtEl>
                                        <p:attrNameLst>
                                          <p:attrName>style.rotation</p:attrName>
                                        </p:attrNameLst>
                                      </p:cBhvr>
                                      <p:tavLst>
                                        <p:tav tm="0">
                                          <p:val>
                                            <p:fltVal val="90"/>
                                          </p:val>
                                        </p:tav>
                                        <p:tav tm="100000">
                                          <p:val>
                                            <p:fltVal val="0"/>
                                          </p:val>
                                        </p:tav>
                                      </p:tavLst>
                                    </p:anim>
                                    <p:animEffect transition="in" filter="fade">
                                      <p:cBhvr>
                                        <p:cTn id="17"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2238375" y="358849"/>
            <a:ext cx="7926964" cy="902106"/>
          </a:xfrm>
          <a:prstGeom prst="rect">
            <a:avLst/>
          </a:prstGeom>
        </p:spPr>
        <p:txBody>
          <a:bodyPr lIns="0" tIns="0" rIns="0" bIns="0" rtlCol="0" anchor="t">
            <a:spAutoFit/>
          </a:bodyPr>
          <a:lstStyle/>
          <a:p>
            <a:pPr>
              <a:lnSpc>
                <a:spcPts val="7500"/>
              </a:lnSpc>
            </a:pPr>
            <a:r>
              <a:rPr lang="en-US" sz="6188" spc="-375" dirty="0">
                <a:solidFill>
                  <a:schemeClr val="accent2">
                    <a:lumMod val="75000"/>
                  </a:schemeClr>
                </a:solidFill>
                <a:latin typeface="League Spartan"/>
              </a:rPr>
              <a:t>Projected population</a:t>
            </a:r>
          </a:p>
        </p:txBody>
      </p:sp>
      <p:pic>
        <p:nvPicPr>
          <p:cNvPr id="35" name="Picture 34">
            <a:extLst>
              <a:ext uri="{FF2B5EF4-FFF2-40B4-BE49-F238E27FC236}">
                <a16:creationId xmlns:a16="http://schemas.microsoft.com/office/drawing/2014/main" id="{44CD3EAE-5016-3E38-228B-3257CF5A9C0C}"/>
              </a:ext>
            </a:extLst>
          </p:cNvPr>
          <p:cNvPicPr>
            <a:picLocks noChangeAspect="1"/>
          </p:cNvPicPr>
          <p:nvPr/>
        </p:nvPicPr>
        <p:blipFill>
          <a:blip r:embed="rId2"/>
          <a:stretch>
            <a:fillRect/>
          </a:stretch>
        </p:blipFill>
        <p:spPr>
          <a:xfrm>
            <a:off x="4953000" y="1511629"/>
            <a:ext cx="4711710" cy="5344710"/>
          </a:xfrm>
          <a:prstGeom prst="rect">
            <a:avLst/>
          </a:prstGeom>
        </p:spPr>
      </p:pic>
      <p:pic>
        <p:nvPicPr>
          <p:cNvPr id="1028" name="Picture 4" descr="Chat GPT Türkçe (ChatGPT Türkçe Var mı) ChatGPT Nasıl Kullanılır">
            <a:extLst>
              <a:ext uri="{FF2B5EF4-FFF2-40B4-BE49-F238E27FC236}">
                <a16:creationId xmlns:a16="http://schemas.microsoft.com/office/drawing/2014/main" id="{E02F6230-7574-A404-3DA7-33A294F2E27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924" t="17610" r="8877" b="14031"/>
          <a:stretch/>
        </p:blipFill>
        <p:spPr bwMode="auto">
          <a:xfrm>
            <a:off x="1524000" y="4870408"/>
            <a:ext cx="3500438" cy="1956027"/>
          </a:xfrm>
          <a:prstGeom prst="rect">
            <a:avLst/>
          </a:prstGeom>
          <a:noFill/>
          <a:extLst>
            <a:ext uri="{909E8E84-426E-40DD-AFC4-6F175D3DCCD1}">
              <a14:hiddenFill xmlns:a14="http://schemas.microsoft.com/office/drawing/2010/main">
                <a:solidFill>
                  <a:srgbClr val="FFFFFF"/>
                </a:solidFill>
              </a14:hiddenFill>
            </a:ext>
          </a:extLst>
        </p:spPr>
      </p:pic>
      <p:grpSp>
        <p:nvGrpSpPr>
          <p:cNvPr id="43" name="Group 42">
            <a:extLst>
              <a:ext uri="{FF2B5EF4-FFF2-40B4-BE49-F238E27FC236}">
                <a16:creationId xmlns:a16="http://schemas.microsoft.com/office/drawing/2014/main" id="{2EF52B82-C30F-CF62-4AA7-D188F116E6B9}"/>
              </a:ext>
            </a:extLst>
          </p:cNvPr>
          <p:cNvGrpSpPr/>
          <p:nvPr/>
        </p:nvGrpSpPr>
        <p:grpSpPr>
          <a:xfrm>
            <a:off x="1705684" y="1502745"/>
            <a:ext cx="3185331" cy="2771841"/>
            <a:chOff x="193796" y="1602928"/>
            <a:chExt cx="3397686" cy="2956630"/>
          </a:xfrm>
        </p:grpSpPr>
        <p:sp>
          <p:nvSpPr>
            <p:cNvPr id="41" name="Thought Bubble: Cloud 40">
              <a:extLst>
                <a:ext uri="{FF2B5EF4-FFF2-40B4-BE49-F238E27FC236}">
                  <a16:creationId xmlns:a16="http://schemas.microsoft.com/office/drawing/2014/main" id="{EE9C26F2-7300-5359-6C9D-7CCC61C398AF}"/>
                </a:ext>
              </a:extLst>
            </p:cNvPr>
            <p:cNvSpPr/>
            <p:nvPr/>
          </p:nvSpPr>
          <p:spPr>
            <a:xfrm rot="19348821" flipH="1">
              <a:off x="193796" y="1602928"/>
              <a:ext cx="3397686" cy="295663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88"/>
            </a:p>
          </p:txBody>
        </p:sp>
        <p:sp>
          <p:nvSpPr>
            <p:cNvPr id="42" name="TextBox 41">
              <a:extLst>
                <a:ext uri="{FF2B5EF4-FFF2-40B4-BE49-F238E27FC236}">
                  <a16:creationId xmlns:a16="http://schemas.microsoft.com/office/drawing/2014/main" id="{044EAAA9-7FAA-DF63-C4D2-8F2D3FF2958D}"/>
                </a:ext>
              </a:extLst>
            </p:cNvPr>
            <p:cNvSpPr txBox="1"/>
            <p:nvPr/>
          </p:nvSpPr>
          <p:spPr>
            <a:xfrm rot="20869302">
              <a:off x="502501" y="2606962"/>
              <a:ext cx="2740428" cy="837152"/>
            </a:xfrm>
            <a:prstGeom prst="rect">
              <a:avLst/>
            </a:prstGeom>
            <a:noFill/>
          </p:spPr>
          <p:txBody>
            <a:bodyPr wrap="square" rtlCol="0">
              <a:spAutoFit/>
            </a:bodyPr>
            <a:lstStyle/>
            <a:p>
              <a:r>
                <a:rPr lang="en-IN" sz="2250" b="1" dirty="0">
                  <a:solidFill>
                    <a:schemeClr val="bg1">
                      <a:lumMod val="95000"/>
                    </a:schemeClr>
                  </a:solidFill>
                </a:rPr>
                <a:t>Data from Chat GPT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500"/>
                                        <p:tgtEl>
                                          <p:spTgt spid="43"/>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randombar(horizontal)">
                                      <p:cBhvr>
                                        <p:cTn id="19"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60120" y="643467"/>
            <a:ext cx="3212593" cy="5571066"/>
          </a:xfrm>
        </p:spPr>
        <p:txBody>
          <a:bodyPr>
            <a:normAutofit/>
          </a:bodyPr>
          <a:lstStyle/>
          <a:p>
            <a:r>
              <a:rPr lang="en-US" dirty="0"/>
              <a:t>5. Foot Fall Ratio</a:t>
            </a:r>
          </a:p>
        </p:txBody>
      </p:sp>
      <p:graphicFrame>
        <p:nvGraphicFramePr>
          <p:cNvPr id="6" name="Content Placeholder">
            <a:extLst>
              <a:ext uri="{FF2B5EF4-FFF2-40B4-BE49-F238E27FC236}">
                <a16:creationId xmlns:a16="http://schemas.microsoft.com/office/drawing/2014/main" id="{FE335CD0-D0B7-5E3D-90BD-124143168FDC}"/>
              </a:ext>
            </a:extLst>
          </p:cNvPr>
          <p:cNvGraphicFramePr>
            <a:graphicFrameLocks noGrp="1"/>
          </p:cNvGraphicFramePr>
          <p:nvPr>
            <p:ph idx="1"/>
            <p:extLst>
              <p:ext uri="{D42A27DB-BD31-4B8C-83A1-F6EECF244321}">
                <p14:modId xmlns:p14="http://schemas.microsoft.com/office/powerpoint/2010/main" val="2832774818"/>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8725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096000" y="364948"/>
            <a:ext cx="3882986" cy="573078"/>
            <a:chOff x="0" y="0"/>
            <a:chExt cx="1201643" cy="177347"/>
          </a:xfrm>
        </p:grpSpPr>
        <p:sp>
          <p:nvSpPr>
            <p:cNvPr id="3" name="Freeform 3"/>
            <p:cNvSpPr/>
            <p:nvPr/>
          </p:nvSpPr>
          <p:spPr>
            <a:xfrm>
              <a:off x="0" y="0"/>
              <a:ext cx="1201643" cy="177347"/>
            </a:xfrm>
            <a:custGeom>
              <a:avLst/>
              <a:gdLst/>
              <a:ahLst/>
              <a:cxnLst/>
              <a:rect l="l" t="t" r="r" b="b"/>
              <a:pathLst>
                <a:path w="1201643" h="177347">
                  <a:moveTo>
                    <a:pt x="29907" y="0"/>
                  </a:moveTo>
                  <a:lnTo>
                    <a:pt x="1171736" y="0"/>
                  </a:lnTo>
                  <a:cubicBezTo>
                    <a:pt x="1179668" y="0"/>
                    <a:pt x="1187275" y="3151"/>
                    <a:pt x="1192883" y="8760"/>
                  </a:cubicBezTo>
                  <a:cubicBezTo>
                    <a:pt x="1198492" y="14368"/>
                    <a:pt x="1201643" y="21975"/>
                    <a:pt x="1201643" y="29907"/>
                  </a:cubicBezTo>
                  <a:lnTo>
                    <a:pt x="1201643" y="147440"/>
                  </a:lnTo>
                  <a:cubicBezTo>
                    <a:pt x="1201643" y="155371"/>
                    <a:pt x="1198492" y="162978"/>
                    <a:pt x="1192883" y="168587"/>
                  </a:cubicBezTo>
                  <a:cubicBezTo>
                    <a:pt x="1187275" y="174196"/>
                    <a:pt x="1179668" y="177347"/>
                    <a:pt x="1171736" y="177347"/>
                  </a:cubicBezTo>
                  <a:lnTo>
                    <a:pt x="29907" y="177347"/>
                  </a:lnTo>
                  <a:cubicBezTo>
                    <a:pt x="21975" y="177347"/>
                    <a:pt x="14368" y="174196"/>
                    <a:pt x="8760" y="168587"/>
                  </a:cubicBezTo>
                  <a:cubicBezTo>
                    <a:pt x="3151" y="162978"/>
                    <a:pt x="0" y="155371"/>
                    <a:pt x="0" y="147440"/>
                  </a:cubicBezTo>
                  <a:lnTo>
                    <a:pt x="0" y="29907"/>
                  </a:lnTo>
                  <a:cubicBezTo>
                    <a:pt x="0" y="21975"/>
                    <a:pt x="3151" y="14368"/>
                    <a:pt x="8760" y="8760"/>
                  </a:cubicBezTo>
                  <a:cubicBezTo>
                    <a:pt x="14368" y="3151"/>
                    <a:pt x="21975" y="0"/>
                    <a:pt x="29907" y="0"/>
                  </a:cubicBezTo>
                  <a:close/>
                </a:path>
              </a:pathLst>
            </a:custGeom>
            <a:solidFill>
              <a:srgbClr val="BEE6DC"/>
            </a:solidFill>
          </p:spPr>
        </p:sp>
        <p:sp>
          <p:nvSpPr>
            <p:cNvPr id="4" name="TextBox 4"/>
            <p:cNvSpPr txBox="1"/>
            <p:nvPr/>
          </p:nvSpPr>
          <p:spPr>
            <a:xfrm>
              <a:off x="0" y="-28575"/>
              <a:ext cx="812800" cy="841375"/>
            </a:xfrm>
            <a:prstGeom prst="rect">
              <a:avLst/>
            </a:prstGeom>
          </p:spPr>
          <p:txBody>
            <a:bodyPr lIns="43235" tIns="43235" rIns="43235" bIns="43235" rtlCol="0" anchor="ctr"/>
            <a:lstStyle/>
            <a:p>
              <a:pPr algn="ctr" defTabSz="857250">
                <a:lnSpc>
                  <a:spcPts val="2263"/>
                </a:lnSpc>
                <a:spcBef>
                  <a:spcPct val="0"/>
                </a:spcBef>
                <a:defRPr/>
              </a:pPr>
              <a:endParaRPr sz="1688">
                <a:solidFill>
                  <a:prstClr val="black"/>
                </a:solidFill>
                <a:latin typeface="Calibri"/>
              </a:endParaRPr>
            </a:p>
          </p:txBody>
        </p:sp>
      </p:grpSp>
      <p:sp>
        <p:nvSpPr>
          <p:cNvPr id="5" name="TextBox 5"/>
          <p:cNvSpPr txBox="1"/>
          <p:nvPr/>
        </p:nvSpPr>
        <p:spPr>
          <a:xfrm>
            <a:off x="6919303" y="510029"/>
            <a:ext cx="2679702" cy="257186"/>
          </a:xfrm>
          <a:prstGeom prst="rect">
            <a:avLst/>
          </a:prstGeom>
        </p:spPr>
        <p:txBody>
          <a:bodyPr lIns="0" tIns="0" rIns="0" bIns="0" rtlCol="0" anchor="t">
            <a:spAutoFit/>
          </a:bodyPr>
          <a:lstStyle/>
          <a:p>
            <a:pPr defTabSz="857250">
              <a:lnSpc>
                <a:spcPts val="2187"/>
              </a:lnSpc>
              <a:defRPr/>
            </a:pPr>
            <a:r>
              <a:rPr lang="en-US" sz="1562" b="1" dirty="0" err="1">
                <a:solidFill>
                  <a:srgbClr val="000000"/>
                </a:solidFill>
                <a:latin typeface="Garet Bold"/>
              </a:rPr>
              <a:t>Rajanna</a:t>
            </a:r>
            <a:r>
              <a:rPr lang="en-US" sz="1562" b="1" dirty="0">
                <a:solidFill>
                  <a:srgbClr val="000000"/>
                </a:solidFill>
                <a:latin typeface="Garet Bold"/>
              </a:rPr>
              <a:t> </a:t>
            </a:r>
            <a:r>
              <a:rPr lang="en-US" sz="1562" b="1" dirty="0" err="1">
                <a:solidFill>
                  <a:srgbClr val="000000"/>
                </a:solidFill>
                <a:latin typeface="Garet Bold"/>
              </a:rPr>
              <a:t>Sircilla</a:t>
            </a:r>
            <a:r>
              <a:rPr lang="en-US" sz="1562" b="1" dirty="0">
                <a:solidFill>
                  <a:srgbClr val="000000"/>
                </a:solidFill>
                <a:latin typeface="Garet Bold"/>
              </a:rPr>
              <a:t> - 29.20% </a:t>
            </a:r>
          </a:p>
        </p:txBody>
      </p:sp>
      <p:sp>
        <p:nvSpPr>
          <p:cNvPr id="6" name="TextBox 6"/>
          <p:cNvSpPr txBox="1"/>
          <p:nvPr/>
        </p:nvSpPr>
        <p:spPr>
          <a:xfrm>
            <a:off x="6096001" y="1018180"/>
            <a:ext cx="4114677" cy="343684"/>
          </a:xfrm>
          <a:prstGeom prst="rect">
            <a:avLst/>
          </a:prstGeom>
        </p:spPr>
        <p:txBody>
          <a:bodyPr lIns="0" tIns="0" rIns="0" bIns="0" rtlCol="0" anchor="t">
            <a:spAutoFit/>
          </a:bodyPr>
          <a:lstStyle/>
          <a:p>
            <a:pPr defTabSz="857250">
              <a:lnSpc>
                <a:spcPts val="1416"/>
              </a:lnSpc>
              <a:defRPr/>
            </a:pPr>
            <a:r>
              <a:rPr lang="en-US" sz="1011">
                <a:solidFill>
                  <a:srgbClr val="000000"/>
                </a:solidFill>
                <a:latin typeface="Nunito Bold"/>
              </a:rPr>
              <a:t>Projected population (2019) is 5,76,523, total domestic + foreign visitors to this district (2019- 1,68,32,897. Visitors are more than the residents</a:t>
            </a:r>
          </a:p>
        </p:txBody>
      </p:sp>
      <p:grpSp>
        <p:nvGrpSpPr>
          <p:cNvPr id="7" name="Group 7"/>
          <p:cNvGrpSpPr/>
          <p:nvPr/>
        </p:nvGrpSpPr>
        <p:grpSpPr>
          <a:xfrm>
            <a:off x="6096000" y="1733793"/>
            <a:ext cx="3882986" cy="611292"/>
            <a:chOff x="0" y="0"/>
            <a:chExt cx="1201643" cy="189173"/>
          </a:xfrm>
        </p:grpSpPr>
        <p:sp>
          <p:nvSpPr>
            <p:cNvPr id="8" name="Freeform 8"/>
            <p:cNvSpPr/>
            <p:nvPr/>
          </p:nvSpPr>
          <p:spPr>
            <a:xfrm>
              <a:off x="0" y="0"/>
              <a:ext cx="1201643" cy="189173"/>
            </a:xfrm>
            <a:custGeom>
              <a:avLst/>
              <a:gdLst/>
              <a:ahLst/>
              <a:cxnLst/>
              <a:rect l="l" t="t" r="r" b="b"/>
              <a:pathLst>
                <a:path w="1201643" h="189173">
                  <a:moveTo>
                    <a:pt x="29907" y="0"/>
                  </a:moveTo>
                  <a:lnTo>
                    <a:pt x="1171736" y="0"/>
                  </a:lnTo>
                  <a:cubicBezTo>
                    <a:pt x="1179668" y="0"/>
                    <a:pt x="1187275" y="3151"/>
                    <a:pt x="1192883" y="8760"/>
                  </a:cubicBezTo>
                  <a:cubicBezTo>
                    <a:pt x="1198492" y="14368"/>
                    <a:pt x="1201643" y="21975"/>
                    <a:pt x="1201643" y="29907"/>
                  </a:cubicBezTo>
                  <a:lnTo>
                    <a:pt x="1201643" y="159266"/>
                  </a:lnTo>
                  <a:cubicBezTo>
                    <a:pt x="1201643" y="167198"/>
                    <a:pt x="1198492" y="174804"/>
                    <a:pt x="1192883" y="180413"/>
                  </a:cubicBezTo>
                  <a:cubicBezTo>
                    <a:pt x="1187275" y="186022"/>
                    <a:pt x="1179668" y="189173"/>
                    <a:pt x="1171736" y="189173"/>
                  </a:cubicBezTo>
                  <a:lnTo>
                    <a:pt x="29907" y="189173"/>
                  </a:lnTo>
                  <a:cubicBezTo>
                    <a:pt x="21975" y="189173"/>
                    <a:pt x="14368" y="186022"/>
                    <a:pt x="8760" y="180413"/>
                  </a:cubicBezTo>
                  <a:cubicBezTo>
                    <a:pt x="3151" y="174804"/>
                    <a:pt x="0" y="167198"/>
                    <a:pt x="0" y="159266"/>
                  </a:cubicBezTo>
                  <a:lnTo>
                    <a:pt x="0" y="29907"/>
                  </a:lnTo>
                  <a:cubicBezTo>
                    <a:pt x="0" y="21975"/>
                    <a:pt x="3151" y="14368"/>
                    <a:pt x="8760" y="8760"/>
                  </a:cubicBezTo>
                  <a:cubicBezTo>
                    <a:pt x="14368" y="3151"/>
                    <a:pt x="21975" y="0"/>
                    <a:pt x="29907" y="0"/>
                  </a:cubicBezTo>
                  <a:close/>
                </a:path>
              </a:pathLst>
            </a:custGeom>
            <a:solidFill>
              <a:srgbClr val="B2B2CF"/>
            </a:solidFill>
          </p:spPr>
        </p:sp>
        <p:sp>
          <p:nvSpPr>
            <p:cNvPr id="9" name="TextBox 9"/>
            <p:cNvSpPr txBox="1"/>
            <p:nvPr/>
          </p:nvSpPr>
          <p:spPr>
            <a:xfrm>
              <a:off x="0" y="-28575"/>
              <a:ext cx="812800" cy="841375"/>
            </a:xfrm>
            <a:prstGeom prst="rect">
              <a:avLst/>
            </a:prstGeom>
          </p:spPr>
          <p:txBody>
            <a:bodyPr lIns="43235" tIns="43235" rIns="43235" bIns="43235" rtlCol="0" anchor="ctr"/>
            <a:lstStyle/>
            <a:p>
              <a:pPr algn="ctr" defTabSz="857250">
                <a:lnSpc>
                  <a:spcPts val="2263"/>
                </a:lnSpc>
                <a:spcBef>
                  <a:spcPct val="0"/>
                </a:spcBef>
                <a:defRPr/>
              </a:pPr>
              <a:endParaRPr sz="1688">
                <a:solidFill>
                  <a:prstClr val="black"/>
                </a:solidFill>
                <a:latin typeface="Calibri"/>
              </a:endParaRPr>
            </a:p>
          </p:txBody>
        </p:sp>
      </p:grpSp>
      <p:sp>
        <p:nvSpPr>
          <p:cNvPr id="10" name="TextBox 10"/>
          <p:cNvSpPr txBox="1"/>
          <p:nvPr/>
        </p:nvSpPr>
        <p:spPr>
          <a:xfrm>
            <a:off x="6919302" y="1920967"/>
            <a:ext cx="2984541" cy="222818"/>
          </a:xfrm>
          <a:prstGeom prst="rect">
            <a:avLst/>
          </a:prstGeom>
        </p:spPr>
        <p:txBody>
          <a:bodyPr lIns="0" tIns="0" rIns="0" bIns="0" rtlCol="0" anchor="t">
            <a:spAutoFit/>
          </a:bodyPr>
          <a:lstStyle/>
          <a:p>
            <a:pPr defTabSz="857250">
              <a:lnSpc>
                <a:spcPts val="1925"/>
              </a:lnSpc>
              <a:defRPr/>
            </a:pPr>
            <a:r>
              <a:rPr lang="en-US" sz="1374" b="1" dirty="0" err="1">
                <a:solidFill>
                  <a:srgbClr val="000000"/>
                </a:solidFill>
                <a:latin typeface="Garet Bold"/>
              </a:rPr>
              <a:t>Bhadradri</a:t>
            </a:r>
            <a:r>
              <a:rPr lang="en-US" sz="1374" b="1" dirty="0">
                <a:solidFill>
                  <a:srgbClr val="000000"/>
                </a:solidFill>
                <a:latin typeface="Garet Bold"/>
              </a:rPr>
              <a:t> </a:t>
            </a:r>
            <a:r>
              <a:rPr lang="en-US" sz="1374" b="1" dirty="0" err="1">
                <a:solidFill>
                  <a:srgbClr val="000000"/>
                </a:solidFill>
                <a:latin typeface="Garet Bold"/>
              </a:rPr>
              <a:t>Kothagudem</a:t>
            </a:r>
            <a:r>
              <a:rPr lang="en-US" sz="1374" b="1" dirty="0">
                <a:solidFill>
                  <a:srgbClr val="000000"/>
                </a:solidFill>
                <a:latin typeface="Garet Bold"/>
              </a:rPr>
              <a:t> - 11.80%</a:t>
            </a:r>
          </a:p>
        </p:txBody>
      </p:sp>
      <p:sp>
        <p:nvSpPr>
          <p:cNvPr id="11" name="TextBox 11"/>
          <p:cNvSpPr txBox="1"/>
          <p:nvPr/>
        </p:nvSpPr>
        <p:spPr>
          <a:xfrm>
            <a:off x="6096001" y="2447384"/>
            <a:ext cx="3902995" cy="343684"/>
          </a:xfrm>
          <a:prstGeom prst="rect">
            <a:avLst/>
          </a:prstGeom>
        </p:spPr>
        <p:txBody>
          <a:bodyPr lIns="0" tIns="0" rIns="0" bIns="0" rtlCol="0" anchor="t">
            <a:spAutoFit/>
          </a:bodyPr>
          <a:lstStyle/>
          <a:p>
            <a:pPr defTabSz="857250">
              <a:lnSpc>
                <a:spcPts val="1416"/>
              </a:lnSpc>
              <a:defRPr/>
            </a:pPr>
            <a:r>
              <a:rPr lang="en-US" sz="1011">
                <a:solidFill>
                  <a:srgbClr val="000000"/>
                </a:solidFill>
                <a:latin typeface="Nunito Bold"/>
              </a:rPr>
              <a:t>Projected population (2019) - 10,86,240, Overall visitors (2019) - 1,28,17,737. Visitors are 10 times more than the residents</a:t>
            </a:r>
          </a:p>
        </p:txBody>
      </p:sp>
      <p:grpSp>
        <p:nvGrpSpPr>
          <p:cNvPr id="12" name="Group 12"/>
          <p:cNvGrpSpPr/>
          <p:nvPr/>
        </p:nvGrpSpPr>
        <p:grpSpPr>
          <a:xfrm>
            <a:off x="6096001" y="2928572"/>
            <a:ext cx="3902995" cy="667187"/>
            <a:chOff x="0" y="0"/>
            <a:chExt cx="1207835" cy="206470"/>
          </a:xfrm>
        </p:grpSpPr>
        <p:sp>
          <p:nvSpPr>
            <p:cNvPr id="13" name="Freeform 13"/>
            <p:cNvSpPr/>
            <p:nvPr/>
          </p:nvSpPr>
          <p:spPr>
            <a:xfrm>
              <a:off x="0" y="0"/>
              <a:ext cx="1207835" cy="206470"/>
            </a:xfrm>
            <a:custGeom>
              <a:avLst/>
              <a:gdLst/>
              <a:ahLst/>
              <a:cxnLst/>
              <a:rect l="l" t="t" r="r" b="b"/>
              <a:pathLst>
                <a:path w="1207835" h="206470">
                  <a:moveTo>
                    <a:pt x="29754" y="0"/>
                  </a:moveTo>
                  <a:lnTo>
                    <a:pt x="1178081" y="0"/>
                  </a:lnTo>
                  <a:cubicBezTo>
                    <a:pt x="1185973" y="0"/>
                    <a:pt x="1193541" y="3135"/>
                    <a:pt x="1199121" y="8715"/>
                  </a:cubicBezTo>
                  <a:cubicBezTo>
                    <a:pt x="1204700" y="14295"/>
                    <a:pt x="1207835" y="21863"/>
                    <a:pt x="1207835" y="29754"/>
                  </a:cubicBezTo>
                  <a:lnTo>
                    <a:pt x="1207835" y="176716"/>
                  </a:lnTo>
                  <a:cubicBezTo>
                    <a:pt x="1207835" y="184607"/>
                    <a:pt x="1204700" y="192175"/>
                    <a:pt x="1199121" y="197755"/>
                  </a:cubicBezTo>
                  <a:cubicBezTo>
                    <a:pt x="1193541" y="203335"/>
                    <a:pt x="1185973" y="206470"/>
                    <a:pt x="1178081" y="206470"/>
                  </a:cubicBezTo>
                  <a:lnTo>
                    <a:pt x="29754" y="206470"/>
                  </a:lnTo>
                  <a:cubicBezTo>
                    <a:pt x="21863" y="206470"/>
                    <a:pt x="14295" y="203335"/>
                    <a:pt x="8715" y="197755"/>
                  </a:cubicBezTo>
                  <a:cubicBezTo>
                    <a:pt x="3135" y="192175"/>
                    <a:pt x="0" y="184607"/>
                    <a:pt x="0" y="176716"/>
                  </a:cubicBezTo>
                  <a:lnTo>
                    <a:pt x="0" y="29754"/>
                  </a:lnTo>
                  <a:cubicBezTo>
                    <a:pt x="0" y="21863"/>
                    <a:pt x="3135" y="14295"/>
                    <a:pt x="8715" y="8715"/>
                  </a:cubicBezTo>
                  <a:cubicBezTo>
                    <a:pt x="14295" y="3135"/>
                    <a:pt x="21863" y="0"/>
                    <a:pt x="29754" y="0"/>
                  </a:cubicBezTo>
                  <a:close/>
                </a:path>
              </a:pathLst>
            </a:custGeom>
            <a:solidFill>
              <a:srgbClr val="E7CDC2"/>
            </a:solidFill>
          </p:spPr>
        </p:sp>
        <p:sp>
          <p:nvSpPr>
            <p:cNvPr id="14" name="TextBox 14"/>
            <p:cNvSpPr txBox="1"/>
            <p:nvPr/>
          </p:nvSpPr>
          <p:spPr>
            <a:xfrm>
              <a:off x="0" y="-28575"/>
              <a:ext cx="812800" cy="841375"/>
            </a:xfrm>
            <a:prstGeom prst="rect">
              <a:avLst/>
            </a:prstGeom>
          </p:spPr>
          <p:txBody>
            <a:bodyPr lIns="43235" tIns="43235" rIns="43235" bIns="43235" rtlCol="0" anchor="ctr"/>
            <a:lstStyle/>
            <a:p>
              <a:pPr algn="ctr" defTabSz="857250">
                <a:lnSpc>
                  <a:spcPts val="2263"/>
                </a:lnSpc>
                <a:spcBef>
                  <a:spcPct val="0"/>
                </a:spcBef>
                <a:defRPr/>
              </a:pPr>
              <a:endParaRPr sz="1688">
                <a:solidFill>
                  <a:prstClr val="black"/>
                </a:solidFill>
                <a:latin typeface="Calibri"/>
              </a:endParaRPr>
            </a:p>
          </p:txBody>
        </p:sp>
      </p:grpSp>
      <p:sp>
        <p:nvSpPr>
          <p:cNvPr id="15" name="TextBox 15"/>
          <p:cNvSpPr txBox="1"/>
          <p:nvPr/>
        </p:nvSpPr>
        <p:spPr>
          <a:xfrm>
            <a:off x="6919303" y="3164661"/>
            <a:ext cx="2679702" cy="244811"/>
          </a:xfrm>
          <a:prstGeom prst="rect">
            <a:avLst/>
          </a:prstGeom>
        </p:spPr>
        <p:txBody>
          <a:bodyPr lIns="0" tIns="0" rIns="0" bIns="0" rtlCol="0" anchor="t">
            <a:spAutoFit/>
          </a:bodyPr>
          <a:lstStyle/>
          <a:p>
            <a:pPr defTabSz="857250">
              <a:lnSpc>
                <a:spcPts val="2056"/>
              </a:lnSpc>
              <a:defRPr/>
            </a:pPr>
            <a:r>
              <a:rPr lang="en-US" sz="1468" b="1" dirty="0" err="1">
                <a:solidFill>
                  <a:srgbClr val="000000"/>
                </a:solidFill>
                <a:latin typeface="Garet Bold"/>
              </a:rPr>
              <a:t>Mulugu</a:t>
            </a:r>
            <a:r>
              <a:rPr lang="en-US" sz="1468" b="1" dirty="0">
                <a:solidFill>
                  <a:srgbClr val="000000"/>
                </a:solidFill>
                <a:latin typeface="Garet Bold"/>
              </a:rPr>
              <a:t> - 7.97%</a:t>
            </a:r>
          </a:p>
        </p:txBody>
      </p:sp>
      <p:sp>
        <p:nvSpPr>
          <p:cNvPr id="16" name="TextBox 16"/>
          <p:cNvSpPr txBox="1"/>
          <p:nvPr/>
        </p:nvSpPr>
        <p:spPr>
          <a:xfrm>
            <a:off x="6116010" y="3676372"/>
            <a:ext cx="3862976" cy="343684"/>
          </a:xfrm>
          <a:prstGeom prst="rect">
            <a:avLst/>
          </a:prstGeom>
        </p:spPr>
        <p:txBody>
          <a:bodyPr lIns="0" tIns="0" rIns="0" bIns="0" rtlCol="0" anchor="t">
            <a:spAutoFit/>
          </a:bodyPr>
          <a:lstStyle/>
          <a:p>
            <a:pPr defTabSz="857250">
              <a:lnSpc>
                <a:spcPts val="1416"/>
              </a:lnSpc>
              <a:defRPr/>
            </a:pPr>
            <a:r>
              <a:rPr lang="en-US" sz="1011">
                <a:solidFill>
                  <a:srgbClr val="000000"/>
                </a:solidFill>
                <a:latin typeface="Nunito Bold"/>
              </a:rPr>
              <a:t>Projected population (2019) - 2,28,385, Overall visitors (2019) - 18,20,375. Visitors are more than the residents</a:t>
            </a:r>
          </a:p>
        </p:txBody>
      </p:sp>
      <p:grpSp>
        <p:nvGrpSpPr>
          <p:cNvPr id="17" name="Group 17"/>
          <p:cNvGrpSpPr/>
          <p:nvPr/>
        </p:nvGrpSpPr>
        <p:grpSpPr>
          <a:xfrm>
            <a:off x="6096000" y="4219778"/>
            <a:ext cx="3882986" cy="551522"/>
            <a:chOff x="0" y="0"/>
            <a:chExt cx="1201643" cy="170676"/>
          </a:xfrm>
        </p:grpSpPr>
        <p:sp>
          <p:nvSpPr>
            <p:cNvPr id="18" name="Freeform 18"/>
            <p:cNvSpPr/>
            <p:nvPr/>
          </p:nvSpPr>
          <p:spPr>
            <a:xfrm>
              <a:off x="0" y="0"/>
              <a:ext cx="1201643" cy="170676"/>
            </a:xfrm>
            <a:custGeom>
              <a:avLst/>
              <a:gdLst/>
              <a:ahLst/>
              <a:cxnLst/>
              <a:rect l="l" t="t" r="r" b="b"/>
              <a:pathLst>
                <a:path w="1201643" h="170676">
                  <a:moveTo>
                    <a:pt x="29907" y="0"/>
                  </a:moveTo>
                  <a:lnTo>
                    <a:pt x="1171736" y="0"/>
                  </a:lnTo>
                  <a:cubicBezTo>
                    <a:pt x="1179668" y="0"/>
                    <a:pt x="1187275" y="3151"/>
                    <a:pt x="1192883" y="8760"/>
                  </a:cubicBezTo>
                  <a:cubicBezTo>
                    <a:pt x="1198492" y="14368"/>
                    <a:pt x="1201643" y="21975"/>
                    <a:pt x="1201643" y="29907"/>
                  </a:cubicBezTo>
                  <a:lnTo>
                    <a:pt x="1201643" y="140769"/>
                  </a:lnTo>
                  <a:cubicBezTo>
                    <a:pt x="1201643" y="148701"/>
                    <a:pt x="1198492" y="156308"/>
                    <a:pt x="1192883" y="161916"/>
                  </a:cubicBezTo>
                  <a:cubicBezTo>
                    <a:pt x="1187275" y="167525"/>
                    <a:pt x="1179668" y="170676"/>
                    <a:pt x="1171736" y="170676"/>
                  </a:cubicBezTo>
                  <a:lnTo>
                    <a:pt x="29907" y="170676"/>
                  </a:lnTo>
                  <a:cubicBezTo>
                    <a:pt x="21975" y="170676"/>
                    <a:pt x="14368" y="167525"/>
                    <a:pt x="8760" y="161916"/>
                  </a:cubicBezTo>
                  <a:cubicBezTo>
                    <a:pt x="3151" y="156308"/>
                    <a:pt x="0" y="148701"/>
                    <a:pt x="0" y="140769"/>
                  </a:cubicBezTo>
                  <a:lnTo>
                    <a:pt x="0" y="29907"/>
                  </a:lnTo>
                  <a:cubicBezTo>
                    <a:pt x="0" y="21975"/>
                    <a:pt x="3151" y="14368"/>
                    <a:pt x="8760" y="8760"/>
                  </a:cubicBezTo>
                  <a:cubicBezTo>
                    <a:pt x="14368" y="3151"/>
                    <a:pt x="21975" y="0"/>
                    <a:pt x="29907" y="0"/>
                  </a:cubicBezTo>
                  <a:close/>
                </a:path>
              </a:pathLst>
            </a:custGeom>
            <a:solidFill>
              <a:srgbClr val="CBA188"/>
            </a:solidFill>
          </p:spPr>
        </p:sp>
        <p:sp>
          <p:nvSpPr>
            <p:cNvPr id="19" name="TextBox 19"/>
            <p:cNvSpPr txBox="1"/>
            <p:nvPr/>
          </p:nvSpPr>
          <p:spPr>
            <a:xfrm>
              <a:off x="0" y="-28575"/>
              <a:ext cx="812800" cy="841375"/>
            </a:xfrm>
            <a:prstGeom prst="rect">
              <a:avLst/>
            </a:prstGeom>
          </p:spPr>
          <p:txBody>
            <a:bodyPr lIns="43235" tIns="43235" rIns="43235" bIns="43235" rtlCol="0" anchor="ctr"/>
            <a:lstStyle/>
            <a:p>
              <a:pPr algn="ctr" defTabSz="857250">
                <a:lnSpc>
                  <a:spcPts val="2263"/>
                </a:lnSpc>
                <a:spcBef>
                  <a:spcPct val="0"/>
                </a:spcBef>
                <a:defRPr/>
              </a:pPr>
              <a:endParaRPr sz="1688">
                <a:solidFill>
                  <a:prstClr val="black"/>
                </a:solidFill>
                <a:latin typeface="Calibri"/>
              </a:endParaRPr>
            </a:p>
          </p:txBody>
        </p:sp>
      </p:grpSp>
      <p:sp>
        <p:nvSpPr>
          <p:cNvPr id="20" name="TextBox 20"/>
          <p:cNvSpPr txBox="1"/>
          <p:nvPr/>
        </p:nvSpPr>
        <p:spPr>
          <a:xfrm>
            <a:off x="6919303" y="4389443"/>
            <a:ext cx="2679702" cy="244811"/>
          </a:xfrm>
          <a:prstGeom prst="rect">
            <a:avLst/>
          </a:prstGeom>
        </p:spPr>
        <p:txBody>
          <a:bodyPr lIns="0" tIns="0" rIns="0" bIns="0" rtlCol="0" anchor="t">
            <a:spAutoFit/>
          </a:bodyPr>
          <a:lstStyle/>
          <a:p>
            <a:pPr defTabSz="857250">
              <a:lnSpc>
                <a:spcPts val="2056"/>
              </a:lnSpc>
              <a:defRPr/>
            </a:pPr>
            <a:r>
              <a:rPr lang="en-US" sz="1468" b="1" dirty="0">
                <a:solidFill>
                  <a:srgbClr val="000000"/>
                </a:solidFill>
                <a:latin typeface="Garet Bold"/>
              </a:rPr>
              <a:t>Medak - 7.55%</a:t>
            </a:r>
          </a:p>
        </p:txBody>
      </p:sp>
      <p:sp>
        <p:nvSpPr>
          <p:cNvPr id="21" name="TextBox 21"/>
          <p:cNvSpPr txBox="1"/>
          <p:nvPr/>
        </p:nvSpPr>
        <p:spPr>
          <a:xfrm>
            <a:off x="6096000" y="4927805"/>
            <a:ext cx="3807843" cy="343684"/>
          </a:xfrm>
          <a:prstGeom prst="rect">
            <a:avLst/>
          </a:prstGeom>
        </p:spPr>
        <p:txBody>
          <a:bodyPr lIns="0" tIns="0" rIns="0" bIns="0" rtlCol="0" anchor="t">
            <a:spAutoFit/>
          </a:bodyPr>
          <a:lstStyle/>
          <a:p>
            <a:pPr defTabSz="857250">
              <a:lnSpc>
                <a:spcPts val="1416"/>
              </a:lnSpc>
              <a:defRPr/>
            </a:pPr>
            <a:r>
              <a:rPr lang="en-US" sz="1011">
                <a:solidFill>
                  <a:srgbClr val="000000"/>
                </a:solidFill>
                <a:latin typeface="Nunito Bold"/>
              </a:rPr>
              <a:t>Projected population (2019) - 7,22,354, Overall visitors (2019) - 54,52,570. Visitors are more than the residents</a:t>
            </a:r>
          </a:p>
        </p:txBody>
      </p:sp>
      <p:grpSp>
        <p:nvGrpSpPr>
          <p:cNvPr id="22" name="Group 22"/>
          <p:cNvGrpSpPr/>
          <p:nvPr/>
        </p:nvGrpSpPr>
        <p:grpSpPr>
          <a:xfrm>
            <a:off x="6116010" y="5443929"/>
            <a:ext cx="3882986" cy="620623"/>
            <a:chOff x="0" y="0"/>
            <a:chExt cx="1201643" cy="192060"/>
          </a:xfrm>
        </p:grpSpPr>
        <p:sp>
          <p:nvSpPr>
            <p:cNvPr id="23" name="Freeform 23"/>
            <p:cNvSpPr/>
            <p:nvPr/>
          </p:nvSpPr>
          <p:spPr>
            <a:xfrm>
              <a:off x="0" y="0"/>
              <a:ext cx="1201643" cy="192060"/>
            </a:xfrm>
            <a:custGeom>
              <a:avLst/>
              <a:gdLst/>
              <a:ahLst/>
              <a:cxnLst/>
              <a:rect l="l" t="t" r="r" b="b"/>
              <a:pathLst>
                <a:path w="1201643" h="192060">
                  <a:moveTo>
                    <a:pt x="29907" y="0"/>
                  </a:moveTo>
                  <a:lnTo>
                    <a:pt x="1171736" y="0"/>
                  </a:lnTo>
                  <a:cubicBezTo>
                    <a:pt x="1179668" y="0"/>
                    <a:pt x="1187275" y="3151"/>
                    <a:pt x="1192883" y="8760"/>
                  </a:cubicBezTo>
                  <a:cubicBezTo>
                    <a:pt x="1198492" y="14368"/>
                    <a:pt x="1201643" y="21975"/>
                    <a:pt x="1201643" y="29907"/>
                  </a:cubicBezTo>
                  <a:lnTo>
                    <a:pt x="1201643" y="162153"/>
                  </a:lnTo>
                  <a:cubicBezTo>
                    <a:pt x="1201643" y="170085"/>
                    <a:pt x="1198492" y="177692"/>
                    <a:pt x="1192883" y="183301"/>
                  </a:cubicBezTo>
                  <a:cubicBezTo>
                    <a:pt x="1187275" y="188909"/>
                    <a:pt x="1179668" y="192060"/>
                    <a:pt x="1171736" y="192060"/>
                  </a:cubicBezTo>
                  <a:lnTo>
                    <a:pt x="29907" y="192060"/>
                  </a:lnTo>
                  <a:cubicBezTo>
                    <a:pt x="21975" y="192060"/>
                    <a:pt x="14368" y="188909"/>
                    <a:pt x="8760" y="183301"/>
                  </a:cubicBezTo>
                  <a:cubicBezTo>
                    <a:pt x="3151" y="177692"/>
                    <a:pt x="0" y="170085"/>
                    <a:pt x="0" y="162153"/>
                  </a:cubicBezTo>
                  <a:lnTo>
                    <a:pt x="0" y="29907"/>
                  </a:lnTo>
                  <a:cubicBezTo>
                    <a:pt x="0" y="21975"/>
                    <a:pt x="3151" y="14368"/>
                    <a:pt x="8760" y="8760"/>
                  </a:cubicBezTo>
                  <a:cubicBezTo>
                    <a:pt x="14368" y="3151"/>
                    <a:pt x="21975" y="0"/>
                    <a:pt x="29907" y="0"/>
                  </a:cubicBezTo>
                  <a:close/>
                </a:path>
              </a:pathLst>
            </a:custGeom>
            <a:solidFill>
              <a:srgbClr val="EFD6B1"/>
            </a:solidFill>
          </p:spPr>
        </p:sp>
        <p:sp>
          <p:nvSpPr>
            <p:cNvPr id="24" name="TextBox 24"/>
            <p:cNvSpPr txBox="1"/>
            <p:nvPr/>
          </p:nvSpPr>
          <p:spPr>
            <a:xfrm>
              <a:off x="0" y="-28575"/>
              <a:ext cx="812800" cy="841375"/>
            </a:xfrm>
            <a:prstGeom prst="rect">
              <a:avLst/>
            </a:prstGeom>
          </p:spPr>
          <p:txBody>
            <a:bodyPr lIns="43235" tIns="43235" rIns="43235" bIns="43235" rtlCol="0" anchor="ctr"/>
            <a:lstStyle/>
            <a:p>
              <a:pPr algn="ctr" defTabSz="857250">
                <a:lnSpc>
                  <a:spcPts val="2263"/>
                </a:lnSpc>
                <a:spcBef>
                  <a:spcPct val="0"/>
                </a:spcBef>
                <a:defRPr/>
              </a:pPr>
              <a:endParaRPr sz="1688">
                <a:solidFill>
                  <a:prstClr val="black"/>
                </a:solidFill>
                <a:latin typeface="Calibri"/>
              </a:endParaRPr>
            </a:p>
          </p:txBody>
        </p:sp>
      </p:grpSp>
      <p:sp>
        <p:nvSpPr>
          <p:cNvPr id="25" name="TextBox 25"/>
          <p:cNvSpPr txBox="1"/>
          <p:nvPr/>
        </p:nvSpPr>
        <p:spPr>
          <a:xfrm>
            <a:off x="6919303" y="5667526"/>
            <a:ext cx="2679702" cy="244811"/>
          </a:xfrm>
          <a:prstGeom prst="rect">
            <a:avLst/>
          </a:prstGeom>
        </p:spPr>
        <p:txBody>
          <a:bodyPr lIns="0" tIns="0" rIns="0" bIns="0" rtlCol="0" anchor="t">
            <a:spAutoFit/>
          </a:bodyPr>
          <a:lstStyle/>
          <a:p>
            <a:pPr defTabSz="857250">
              <a:lnSpc>
                <a:spcPts val="2056"/>
              </a:lnSpc>
              <a:defRPr/>
            </a:pPr>
            <a:r>
              <a:rPr lang="en-US" sz="1468" b="1" dirty="0">
                <a:solidFill>
                  <a:srgbClr val="000000"/>
                </a:solidFill>
                <a:latin typeface="Garet Bold"/>
              </a:rPr>
              <a:t>Nirmal - 5.64%</a:t>
            </a:r>
          </a:p>
        </p:txBody>
      </p:sp>
      <p:sp>
        <p:nvSpPr>
          <p:cNvPr id="26" name="TextBox 26"/>
          <p:cNvSpPr txBox="1"/>
          <p:nvPr/>
        </p:nvSpPr>
        <p:spPr>
          <a:xfrm>
            <a:off x="6116011" y="6206935"/>
            <a:ext cx="3902995" cy="343684"/>
          </a:xfrm>
          <a:prstGeom prst="rect">
            <a:avLst/>
          </a:prstGeom>
        </p:spPr>
        <p:txBody>
          <a:bodyPr lIns="0" tIns="0" rIns="0" bIns="0" rtlCol="0" anchor="t">
            <a:spAutoFit/>
          </a:bodyPr>
          <a:lstStyle/>
          <a:p>
            <a:pPr defTabSz="857250">
              <a:lnSpc>
                <a:spcPts val="1416"/>
              </a:lnSpc>
              <a:defRPr/>
            </a:pPr>
            <a:r>
              <a:rPr lang="en-US" sz="1011">
                <a:solidFill>
                  <a:srgbClr val="000000"/>
                </a:solidFill>
                <a:latin typeface="Nunito Bold"/>
              </a:rPr>
              <a:t>Projected population (2019) - 6,77,291, Overall visitors (2019) - 38,16,778. Visitors are more than the residents</a:t>
            </a:r>
          </a:p>
        </p:txBody>
      </p:sp>
      <p:sp>
        <p:nvSpPr>
          <p:cNvPr id="27" name="TextBox 27"/>
          <p:cNvSpPr txBox="1"/>
          <p:nvPr/>
        </p:nvSpPr>
        <p:spPr>
          <a:xfrm>
            <a:off x="6249255" y="5614085"/>
            <a:ext cx="480098" cy="280077"/>
          </a:xfrm>
          <a:prstGeom prst="rect">
            <a:avLst/>
          </a:prstGeom>
        </p:spPr>
        <p:txBody>
          <a:bodyPr lIns="0" tIns="0" rIns="0" bIns="0" rtlCol="0" anchor="t">
            <a:spAutoFit/>
          </a:bodyPr>
          <a:lstStyle/>
          <a:p>
            <a:pPr algn="ctr" defTabSz="857250">
              <a:lnSpc>
                <a:spcPts val="2363"/>
              </a:lnSpc>
              <a:defRPr/>
            </a:pPr>
            <a:r>
              <a:rPr lang="en-US" sz="1688">
                <a:solidFill>
                  <a:srgbClr val="FFFFFF"/>
                </a:solidFill>
                <a:latin typeface="Garet Bold"/>
              </a:rPr>
              <a:t>05</a:t>
            </a:r>
          </a:p>
        </p:txBody>
      </p:sp>
      <p:sp>
        <p:nvSpPr>
          <p:cNvPr id="28" name="TextBox 28"/>
          <p:cNvSpPr txBox="1"/>
          <p:nvPr/>
        </p:nvSpPr>
        <p:spPr>
          <a:xfrm>
            <a:off x="2209800" y="672497"/>
            <a:ext cx="3224479" cy="912429"/>
          </a:xfrm>
          <a:prstGeom prst="rect">
            <a:avLst/>
          </a:prstGeom>
        </p:spPr>
        <p:txBody>
          <a:bodyPr lIns="0" tIns="0" rIns="0" bIns="0" rtlCol="0" anchor="t">
            <a:spAutoFit/>
          </a:bodyPr>
          <a:lstStyle/>
          <a:p>
            <a:pPr defTabSz="857250">
              <a:lnSpc>
                <a:spcPts val="3655"/>
              </a:lnSpc>
              <a:defRPr/>
            </a:pPr>
            <a:r>
              <a:rPr lang="en-US" sz="2812" b="1" dirty="0">
                <a:solidFill>
                  <a:srgbClr val="000000"/>
                </a:solidFill>
                <a:latin typeface="Garet Bold"/>
              </a:rPr>
              <a:t>Footfall Ratio </a:t>
            </a:r>
          </a:p>
          <a:p>
            <a:pPr defTabSz="857250">
              <a:lnSpc>
                <a:spcPts val="3655"/>
              </a:lnSpc>
              <a:defRPr/>
            </a:pPr>
            <a:r>
              <a:rPr lang="en-US" sz="2812" b="1" dirty="0">
                <a:solidFill>
                  <a:srgbClr val="000000"/>
                </a:solidFill>
                <a:latin typeface="Garet Bold"/>
              </a:rPr>
              <a:t>(2019)</a:t>
            </a:r>
          </a:p>
        </p:txBody>
      </p:sp>
      <p:sp>
        <p:nvSpPr>
          <p:cNvPr id="29" name="TextBox 29"/>
          <p:cNvSpPr txBox="1"/>
          <p:nvPr/>
        </p:nvSpPr>
        <p:spPr>
          <a:xfrm>
            <a:off x="2209800" y="1893838"/>
            <a:ext cx="3375608" cy="882870"/>
          </a:xfrm>
          <a:prstGeom prst="rect">
            <a:avLst/>
          </a:prstGeom>
        </p:spPr>
        <p:txBody>
          <a:bodyPr lIns="0" tIns="0" rIns="0" bIns="0" rtlCol="0" anchor="t">
            <a:spAutoFit/>
          </a:bodyPr>
          <a:lstStyle/>
          <a:p>
            <a:pPr defTabSz="857250">
              <a:lnSpc>
                <a:spcPts val="1444"/>
              </a:lnSpc>
              <a:defRPr/>
            </a:pPr>
            <a:r>
              <a:rPr lang="en-US" sz="1031">
                <a:solidFill>
                  <a:srgbClr val="000000"/>
                </a:solidFill>
                <a:latin typeface="Nunito Bold"/>
              </a:rPr>
              <a:t>Footfall Ratio is calculated as total visitors/total resident population for the year 2019. Using the projected population for 2019 and the overall domestic and foreign visitors in the year 2019</a:t>
            </a:r>
          </a:p>
          <a:p>
            <a:pPr defTabSz="857250">
              <a:lnSpc>
                <a:spcPts val="1444"/>
              </a:lnSpc>
              <a:defRPr/>
            </a:pPr>
            <a:endParaRPr lang="en-US" sz="1031">
              <a:solidFill>
                <a:srgbClr val="000000"/>
              </a:solidFill>
              <a:latin typeface="Nunito Bold"/>
            </a:endParaRPr>
          </a:p>
        </p:txBody>
      </p:sp>
      <p:sp>
        <p:nvSpPr>
          <p:cNvPr id="30" name="TextBox 30"/>
          <p:cNvSpPr txBox="1"/>
          <p:nvPr/>
        </p:nvSpPr>
        <p:spPr>
          <a:xfrm>
            <a:off x="6249255" y="4327333"/>
            <a:ext cx="480098" cy="280077"/>
          </a:xfrm>
          <a:prstGeom prst="rect">
            <a:avLst/>
          </a:prstGeom>
        </p:spPr>
        <p:txBody>
          <a:bodyPr lIns="0" tIns="0" rIns="0" bIns="0" rtlCol="0" anchor="t">
            <a:spAutoFit/>
          </a:bodyPr>
          <a:lstStyle/>
          <a:p>
            <a:pPr algn="ctr" defTabSz="857250">
              <a:lnSpc>
                <a:spcPts val="2363"/>
              </a:lnSpc>
              <a:defRPr/>
            </a:pPr>
            <a:r>
              <a:rPr lang="en-US" sz="1688">
                <a:solidFill>
                  <a:srgbClr val="FFFFFF"/>
                </a:solidFill>
                <a:latin typeface="Garet Bold"/>
              </a:rPr>
              <a:t>04</a:t>
            </a:r>
          </a:p>
        </p:txBody>
      </p:sp>
      <p:sp>
        <p:nvSpPr>
          <p:cNvPr id="31" name="TextBox 31"/>
          <p:cNvSpPr txBox="1"/>
          <p:nvPr/>
        </p:nvSpPr>
        <p:spPr>
          <a:xfrm>
            <a:off x="6249255" y="3141465"/>
            <a:ext cx="480098" cy="280077"/>
          </a:xfrm>
          <a:prstGeom prst="rect">
            <a:avLst/>
          </a:prstGeom>
        </p:spPr>
        <p:txBody>
          <a:bodyPr lIns="0" tIns="0" rIns="0" bIns="0" rtlCol="0" anchor="t">
            <a:spAutoFit/>
          </a:bodyPr>
          <a:lstStyle/>
          <a:p>
            <a:pPr algn="ctr" defTabSz="857250">
              <a:lnSpc>
                <a:spcPts val="2363"/>
              </a:lnSpc>
              <a:defRPr/>
            </a:pPr>
            <a:r>
              <a:rPr lang="en-US" sz="1688">
                <a:solidFill>
                  <a:srgbClr val="FFFFFF"/>
                </a:solidFill>
                <a:latin typeface="Garet Bold"/>
              </a:rPr>
              <a:t>03</a:t>
            </a:r>
          </a:p>
        </p:txBody>
      </p:sp>
      <p:sp>
        <p:nvSpPr>
          <p:cNvPr id="32" name="TextBox 32"/>
          <p:cNvSpPr txBox="1"/>
          <p:nvPr/>
        </p:nvSpPr>
        <p:spPr>
          <a:xfrm>
            <a:off x="6249255" y="1875979"/>
            <a:ext cx="480098" cy="280077"/>
          </a:xfrm>
          <a:prstGeom prst="rect">
            <a:avLst/>
          </a:prstGeom>
        </p:spPr>
        <p:txBody>
          <a:bodyPr lIns="0" tIns="0" rIns="0" bIns="0" rtlCol="0" anchor="t">
            <a:spAutoFit/>
          </a:bodyPr>
          <a:lstStyle/>
          <a:p>
            <a:pPr algn="ctr" defTabSz="857250">
              <a:lnSpc>
                <a:spcPts val="2363"/>
              </a:lnSpc>
              <a:defRPr/>
            </a:pPr>
            <a:r>
              <a:rPr lang="en-US" sz="1688">
                <a:solidFill>
                  <a:srgbClr val="FFFFFF"/>
                </a:solidFill>
                <a:latin typeface="Garet Bold"/>
              </a:rPr>
              <a:t>02</a:t>
            </a:r>
          </a:p>
        </p:txBody>
      </p:sp>
      <p:sp>
        <p:nvSpPr>
          <p:cNvPr id="33" name="TextBox 33"/>
          <p:cNvSpPr txBox="1"/>
          <p:nvPr/>
        </p:nvSpPr>
        <p:spPr>
          <a:xfrm>
            <a:off x="6249255" y="474065"/>
            <a:ext cx="480098" cy="292452"/>
          </a:xfrm>
          <a:prstGeom prst="rect">
            <a:avLst/>
          </a:prstGeom>
        </p:spPr>
        <p:txBody>
          <a:bodyPr lIns="0" tIns="0" rIns="0" bIns="0" rtlCol="0" anchor="t">
            <a:spAutoFit/>
          </a:bodyPr>
          <a:lstStyle/>
          <a:p>
            <a:pPr algn="ctr" defTabSz="857250">
              <a:lnSpc>
                <a:spcPts val="2494"/>
              </a:lnSpc>
              <a:defRPr/>
            </a:pPr>
            <a:r>
              <a:rPr lang="en-US" sz="1781">
                <a:solidFill>
                  <a:srgbClr val="FFFFFF"/>
                </a:solidFill>
                <a:latin typeface="Garet Bold"/>
              </a:rPr>
              <a:t>01</a:t>
            </a:r>
          </a:p>
        </p:txBody>
      </p:sp>
      <p:grpSp>
        <p:nvGrpSpPr>
          <p:cNvPr id="34" name="Group 34"/>
          <p:cNvGrpSpPr/>
          <p:nvPr/>
        </p:nvGrpSpPr>
        <p:grpSpPr>
          <a:xfrm>
            <a:off x="1882575" y="3419246"/>
            <a:ext cx="3895559" cy="2868901"/>
            <a:chOff x="265925" y="416023"/>
            <a:chExt cx="5540350" cy="4080215"/>
          </a:xfrm>
        </p:grpSpPr>
        <p:grpSp>
          <p:nvGrpSpPr>
            <p:cNvPr id="35" name="Group 35"/>
            <p:cNvGrpSpPr>
              <a:grpSpLocks noChangeAspect="1"/>
            </p:cNvGrpSpPr>
            <p:nvPr/>
          </p:nvGrpSpPr>
          <p:grpSpPr>
            <a:xfrm rot="450979">
              <a:off x="2868517" y="2053855"/>
              <a:ext cx="2937758" cy="2442383"/>
              <a:chOff x="0" y="0"/>
              <a:chExt cx="6273800" cy="5215890"/>
            </a:xfrm>
          </p:grpSpPr>
          <p:sp>
            <p:nvSpPr>
              <p:cNvPr id="36" name="Freeform 36"/>
              <p:cNvSpPr/>
              <p:nvPr/>
            </p:nvSpPr>
            <p:spPr>
              <a:xfrm>
                <a:off x="0" y="0"/>
                <a:ext cx="6273800" cy="5215890"/>
              </a:xfrm>
              <a:custGeom>
                <a:avLst/>
                <a:gdLst/>
                <a:ahLst/>
                <a:cxnLst/>
                <a:rect l="l" t="t" r="r" b="b"/>
                <a:pathLst>
                  <a:path w="6273800" h="5215890">
                    <a:moveTo>
                      <a:pt x="6273800" y="5215890"/>
                    </a:moveTo>
                    <a:lnTo>
                      <a:pt x="0" y="5215890"/>
                    </a:lnTo>
                    <a:lnTo>
                      <a:pt x="0" y="0"/>
                    </a:lnTo>
                    <a:lnTo>
                      <a:pt x="6273800" y="0"/>
                    </a:lnTo>
                    <a:lnTo>
                      <a:pt x="6273800" y="5215890"/>
                    </a:lnTo>
                    <a:close/>
                  </a:path>
                </a:pathLst>
              </a:custGeom>
              <a:blipFill>
                <a:blip r:embed="rId2"/>
                <a:stretch>
                  <a:fillRect t="-5522" b="-5522"/>
                </a:stretch>
              </a:blipFill>
            </p:spPr>
          </p:sp>
          <p:sp>
            <p:nvSpPr>
              <p:cNvPr id="37" name="Freeform 37"/>
              <p:cNvSpPr/>
              <p:nvPr/>
            </p:nvSpPr>
            <p:spPr>
              <a:xfrm>
                <a:off x="0" y="0"/>
                <a:ext cx="6273800" cy="5215890"/>
              </a:xfrm>
              <a:custGeom>
                <a:avLst/>
                <a:gdLst/>
                <a:ahLst/>
                <a:cxnLst/>
                <a:rect l="l" t="t" r="r" b="b"/>
                <a:pathLst>
                  <a:path w="6273800" h="5215890">
                    <a:moveTo>
                      <a:pt x="6273800" y="5215890"/>
                    </a:moveTo>
                    <a:lnTo>
                      <a:pt x="0" y="5215890"/>
                    </a:lnTo>
                    <a:lnTo>
                      <a:pt x="0" y="0"/>
                    </a:lnTo>
                    <a:lnTo>
                      <a:pt x="6273800" y="0"/>
                    </a:lnTo>
                    <a:lnTo>
                      <a:pt x="6273800" y="5215890"/>
                    </a:lnTo>
                    <a:close/>
                  </a:path>
                </a:pathLst>
              </a:custGeom>
              <a:blipFill>
                <a:blip r:embed="rId3"/>
                <a:stretch>
                  <a:fillRect l="-7" r="-7"/>
                </a:stretch>
              </a:blipFill>
            </p:spPr>
          </p:sp>
        </p:grpSp>
        <p:pic>
          <p:nvPicPr>
            <p:cNvPr id="38" name="Picture 38"/>
            <p:cNvPicPr>
              <a:picLocks noChangeAspect="1"/>
            </p:cNvPicPr>
            <p:nvPr/>
          </p:nvPicPr>
          <p:blipFill>
            <a:blip r:embed="rId4"/>
            <a:srcRect/>
            <a:stretch>
              <a:fillRect/>
            </a:stretch>
          </p:blipFill>
          <p:spPr>
            <a:xfrm rot="-938267">
              <a:off x="265925" y="416023"/>
              <a:ext cx="3422207" cy="2443001"/>
            </a:xfrm>
            <a:prstGeom prst="rect">
              <a:avLst/>
            </a:prstGeom>
          </p:spPr>
        </p:pic>
        <p:sp>
          <p:nvSpPr>
            <p:cNvPr id="39" name="TextBox 39"/>
            <p:cNvSpPr txBox="1"/>
            <p:nvPr/>
          </p:nvSpPr>
          <p:spPr>
            <a:xfrm>
              <a:off x="457596" y="3490333"/>
              <a:ext cx="3065265" cy="940658"/>
            </a:xfrm>
            <a:prstGeom prst="rect">
              <a:avLst/>
            </a:prstGeom>
          </p:spPr>
          <p:txBody>
            <a:bodyPr lIns="0" tIns="0" rIns="0" bIns="0" rtlCol="0" anchor="t">
              <a:spAutoFit/>
            </a:bodyPr>
            <a:lstStyle/>
            <a:p>
              <a:pPr defTabSz="857250">
                <a:lnSpc>
                  <a:spcPts val="2660"/>
                </a:lnSpc>
                <a:defRPr/>
              </a:pPr>
              <a:r>
                <a:rPr lang="en-US" sz="1900" b="1" dirty="0">
                  <a:solidFill>
                    <a:srgbClr val="6D290B"/>
                  </a:solidFill>
                  <a:latin typeface="Now"/>
                </a:rPr>
                <a:t>Visitors vs Residents</a:t>
              </a:r>
            </a:p>
          </p:txBody>
        </p:sp>
      </p:grpSp>
      <p:pic>
        <p:nvPicPr>
          <p:cNvPr id="41" name="Picture 40">
            <a:extLst>
              <a:ext uri="{FF2B5EF4-FFF2-40B4-BE49-F238E27FC236}">
                <a16:creationId xmlns:a16="http://schemas.microsoft.com/office/drawing/2014/main" id="{0C2FB664-2140-8222-793C-D1617C9A51EA}"/>
              </a:ext>
            </a:extLst>
          </p:cNvPr>
          <p:cNvPicPr>
            <a:picLocks noChangeAspect="1"/>
          </p:cNvPicPr>
          <p:nvPr/>
        </p:nvPicPr>
        <p:blipFill>
          <a:blip r:embed="rId5"/>
          <a:stretch>
            <a:fillRect/>
          </a:stretch>
        </p:blipFill>
        <p:spPr>
          <a:xfrm>
            <a:off x="141402" y="11742"/>
            <a:ext cx="12050598" cy="683451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CAF64D-926C-71BE-4504-D35FEADF1769}"/>
              </a:ext>
            </a:extLst>
          </p:cNvPr>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612026579"/>
      </p:ext>
    </p:extLst>
  </p:cSld>
  <p:clrMapOvr>
    <a:masterClrMapping/>
  </p:clrMapOvr>
</p:sld>
</file>

<file path=ppt/theme/theme1.xml><?xml version="1.0" encoding="utf-8"?>
<a:theme xmlns:a="http://schemas.openxmlformats.org/drawingml/2006/main" name="JuxtaposeVTI">
  <a:themeElements>
    <a:clrScheme name="AnalogousFromRegularSeedRightStep">
      <a:dk1>
        <a:srgbClr val="000000"/>
      </a:dk1>
      <a:lt1>
        <a:srgbClr val="FFFFFF"/>
      </a:lt1>
      <a:dk2>
        <a:srgbClr val="412D24"/>
      </a:dk2>
      <a:lt2>
        <a:srgbClr val="E2E8E7"/>
      </a:lt2>
      <a:accent1>
        <a:srgbClr val="D13F51"/>
      </a:accent1>
      <a:accent2>
        <a:srgbClr val="BF572D"/>
      </a:accent2>
      <a:accent3>
        <a:srgbClr val="C89F3C"/>
      </a:accent3>
      <a:accent4>
        <a:srgbClr val="9DAD29"/>
      </a:accent4>
      <a:accent5>
        <a:srgbClr val="71B536"/>
      </a:accent5>
      <a:accent6>
        <a:srgbClr val="32BB2C"/>
      </a:accent6>
      <a:hlink>
        <a:srgbClr val="309286"/>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PrismaticVTI">
  <a:themeElements>
    <a:clrScheme name="AnalogousFromDarkSeedLeftStep">
      <a:dk1>
        <a:srgbClr val="000000"/>
      </a:dk1>
      <a:lt1>
        <a:srgbClr val="FFFFFF"/>
      </a:lt1>
      <a:dk2>
        <a:srgbClr val="1C2732"/>
      </a:dk2>
      <a:lt2>
        <a:srgbClr val="F0F3F1"/>
      </a:lt2>
      <a:accent1>
        <a:srgbClr val="E729CC"/>
      </a:accent1>
      <a:accent2>
        <a:srgbClr val="A117D5"/>
      </a:accent2>
      <a:accent3>
        <a:srgbClr val="6429E7"/>
      </a:accent3>
      <a:accent4>
        <a:srgbClr val="2D40D9"/>
      </a:accent4>
      <a:accent5>
        <a:srgbClr val="298DE7"/>
      </a:accent5>
      <a:accent6>
        <a:srgbClr val="16BEC9"/>
      </a:accent6>
      <a:hlink>
        <a:srgbClr val="3F6DBF"/>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598</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20</vt:i4>
      </vt:variant>
      <vt:variant>
        <vt:lpstr>Theme</vt:lpstr>
      </vt:variant>
      <vt:variant>
        <vt:i4>3</vt:i4>
      </vt:variant>
      <vt:variant>
        <vt:lpstr>Slide Titles</vt:lpstr>
      </vt:variant>
      <vt:variant>
        <vt:i4>13</vt:i4>
      </vt:variant>
    </vt:vector>
  </HeadingPairs>
  <TitlesOfParts>
    <vt:vector size="36" baseType="lpstr">
      <vt:lpstr>Agrandir Tight</vt:lpstr>
      <vt:lpstr>Agrandir Tight Bold</vt:lpstr>
      <vt:lpstr>Aharoni</vt:lpstr>
      <vt:lpstr>Anton</vt:lpstr>
      <vt:lpstr>Arial</vt:lpstr>
      <vt:lpstr>Avenir Next LT Pro</vt:lpstr>
      <vt:lpstr>Calibri</vt:lpstr>
      <vt:lpstr>Canva Sans Bold</vt:lpstr>
      <vt:lpstr>Canva Sans Italics</vt:lpstr>
      <vt:lpstr>Franklin Gothic Demi Cond</vt:lpstr>
      <vt:lpstr>Franklin Gothic Medium</vt:lpstr>
      <vt:lpstr>Garet Bold</vt:lpstr>
      <vt:lpstr>Glacial Indifference</vt:lpstr>
      <vt:lpstr>League Spartan</vt:lpstr>
      <vt:lpstr>Now</vt:lpstr>
      <vt:lpstr>Nunito Bold</vt:lpstr>
      <vt:lpstr>Rubik Black</vt:lpstr>
      <vt:lpstr>Rubik One</vt:lpstr>
      <vt:lpstr>Wingdings</vt:lpstr>
      <vt:lpstr>Yellowtail</vt:lpstr>
      <vt:lpstr>JuxtaposeVTI</vt:lpstr>
      <vt:lpstr>PrismaticVTI</vt:lpstr>
      <vt:lpstr>Office Theme</vt:lpstr>
      <vt:lpstr>Power BI Dashboard                 On Telangana Tourism Insight</vt:lpstr>
      <vt:lpstr>Insights </vt:lpstr>
      <vt:lpstr>PowerPoint Presentation</vt:lpstr>
      <vt:lpstr>4. CAGR Ratio Calculation</vt:lpstr>
      <vt:lpstr>PowerPoint Presentation</vt:lpstr>
      <vt:lpstr>PowerPoint Presentation</vt:lpstr>
      <vt:lpstr>5. Foot Fall Ratio</vt:lpstr>
      <vt:lpstr>PowerPoint Presentation</vt:lpstr>
      <vt:lpstr>PowerPoint Presentation</vt:lpstr>
      <vt:lpstr>7. Projected Revenue (2025)</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Rajalakshmi K R</cp:lastModifiedBy>
  <cp:revision>28</cp:revision>
  <dcterms:created xsi:type="dcterms:W3CDTF">2023-05-26T12:02:59Z</dcterms:created>
  <dcterms:modified xsi:type="dcterms:W3CDTF">2023-06-02T12:54:37Z</dcterms:modified>
</cp:coreProperties>
</file>