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4.png" ContentType="image/png"/>
  <Override PartName="/ppt/media/image20.gif" ContentType="image/gif"/>
  <Override PartName="/ppt/media/image21.jpeg" ContentType="image/jpeg"/>
  <Override PartName="/ppt/media/image17.png" ContentType="image/png"/>
  <Override PartName="/ppt/media/image13.png" ContentType="image/png"/>
  <Override PartName="/ppt/media/image9.png" ContentType="image/png"/>
  <Override PartName="/ppt/media/image5.png" ContentType="image/png"/>
  <Override PartName="/ppt/media/image1.png" ContentType="image/png"/>
  <Override PartName="/ppt/media/image18.png" ContentType="image/png"/>
  <Override PartName="/ppt/media/image14.png" ContentType="image/png"/>
  <Override PartName="/ppt/media/image10.png" ContentType="image/png"/>
  <Override PartName="/ppt/media/image6.png" ContentType="image/png"/>
  <Override PartName="/ppt/media/image2.png" ContentType="image/png"/>
  <Override PartName="/ppt/media/image19.png" ContentType="image/png"/>
  <Override PartName="/ppt/media/image15.png" ContentType="image/png"/>
  <Override PartName="/ppt/media/image11.png" ContentType="image/png"/>
  <Override PartName="/ppt/media/image7.png" ContentType="image/png"/>
  <Override PartName="/ppt/media/image3.png" ContentType="image/png"/>
  <Override PartName="/ppt/media/image16.png" ContentType="image/png"/>
  <Override PartName="/ppt/media/image12.png" ContentType="image/png"/>
  <Override PartName="/ppt/slideLayouts/slideLayout6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88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3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88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7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88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11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88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4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14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88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8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18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AT"/>
              <a:t>Klicken Sie, um das Format des Titeltextes zu bearbeiten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AT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AT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AT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AT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AT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AT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Grafik 3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AT"/>
              <a:t>Klicken Sie, um das Format des Titeltextes zu bearbeiten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AT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AT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AT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AT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AT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AT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4" name="Grafik 6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AT"/>
              <a:t>Klicken Sie, um das Format des Titeltextes zu bearbeiten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AT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AT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AT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AT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AT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AT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1" name="Grafik 3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AT"/>
              <a:t>Klicken Sie, um das Format des Titeltextes zu bearbeiten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AT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AT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AT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AT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AT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AT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8" name="Grafik 3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AT"/>
              <a:t>Klicken Sie, um das Format des Titeltextes zu bearbeiten</a:t>
            </a:r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AT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AT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AT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AT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AT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AT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gif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://wiki.gigaspaces.com/wiki/display/XAP9/Terminology+-+Space-Based+Architecture" TargetMode="External"/><Relationship Id="rId2" Type="http://schemas.openxmlformats.org/officeDocument/2006/relationships/hyperlink" Target="http://www.slideshare.net/amin59/an-introduction-to-space-based-architecture" TargetMode="External"/><Relationship Id="rId3" Type="http://schemas.openxmlformats.org/officeDocument/2006/relationships/hyperlink" Target="http://www.gigaspaces.com/WhitePapers" TargetMode="External"/><Relationship Id="rId4" Type="http://schemas.openxmlformats.org/officeDocument/2006/relationships/slideLayout" Target="../slideLayouts/slideLayout3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de-AT" sz="3200">
                <a:solidFill>
                  <a:srgbClr val="8b8b8b"/>
                </a:solidFill>
                <a:latin typeface="Calibri"/>
                <a:ea typeface="DejaVu Sans"/>
              </a:rPr>
              <a:t>Daniel Dimitrijevic</a:t>
            </a:r>
            <a:endParaRPr/>
          </a:p>
          <a:p>
            <a:pPr algn="ctr">
              <a:lnSpc>
                <a:spcPct val="100000"/>
              </a:lnSpc>
            </a:pPr>
            <a:r>
              <a:rPr lang="de-AT" sz="3200">
                <a:solidFill>
                  <a:srgbClr val="8b8b8b"/>
                </a:solidFill>
                <a:latin typeface="Calibri"/>
                <a:ea typeface="DejaVu Sans"/>
              </a:rPr>
              <a:t>Thomas Traxler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89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A02B325B-319E-4CAE-9682-723C0ED90F71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  <a:ea typeface="DejaVu Sans"/>
              </a:rPr>
              <a:t>3 Vorgehensweisen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Tuple Spaces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Triple 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Reliable Messages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Peer-to-Peer Architekturen</a:t>
            </a:r>
            <a:endParaRPr/>
          </a:p>
        </p:txBody>
      </p:sp>
      <p:sp>
        <p:nvSpPr>
          <p:cNvPr id="223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24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25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8721BA76-8E2E-4E46-9005-C0667001DCF4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3.1 Tuple Spaces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Was ist ein Tuple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Was ist Tuple Space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Linda</a:t>
            </a:r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29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30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4E1C9FC2-1494-4082-9A5A-FCC5F389D799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3.2 Triple Spaces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Tuple Spaces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Semantic Web Technologie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Web Service Technologie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34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35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0B90F755-F180-4C04-A8B3-496C28AD6BF8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3.2 Triple Spaces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[Quelle: http://tripcom.org/,19.12.2013]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39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40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2D8DD670-76C3-42F5-A880-5BF5FF123B92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  <p:pic>
        <p:nvPicPr>
          <p:cNvPr descr="" id="24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24800" y="1600200"/>
            <a:ext cx="7727040" cy="39884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3.2 Triple Spaces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Tuple Spaces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Semantic Web Technologie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Web Service Technologie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4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45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46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620A9111-DFA1-4CC1-8438-743CE2CBF8BB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3.3 Reliable Message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Was ist Reliable Message?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Unterschied zu Tuple Spaces? </a:t>
            </a:r>
            <a:endParaRPr/>
          </a:p>
        </p:txBody>
      </p:sp>
      <p:sp>
        <p:nvSpPr>
          <p:cNvPr id="249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51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ACCFB41F-DABA-4D5D-8253-9E8BD3BA1D76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3.4 Peer-to-Peer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Weshalb P2P in SBC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P2p Arten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Unstrukturiertes P2P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Distributet Hashtables (DHT)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55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56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1B9E31E5-12B8-4162-B700-A0D3F509B62F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3.4.1 Weshalb P2P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Verteilung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Erweiterbarkeit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Selbstverwaltend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Ausfallsicherheit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60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61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9A98A05B-B2B8-48B1-BC98-30E5C17464D7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3.4.2 P2p Arten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Wie kommunizieren die Peers?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Unstrukturiert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Strukturiert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zB. Hashtables</a:t>
            </a:r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65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66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E2325AC2-8329-4660-B365-E8C56CD973E3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3.4.3 Unstrukturiertes P2P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Zentralisiertes P2P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Pures P2P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Hybrides P2P</a:t>
            </a: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70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71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DB510ADD-CBF0-4F20-8659-85AEEA633727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800">
                <a:solidFill>
                  <a:srgbClr val="000000"/>
                </a:solidFill>
                <a:latin typeface="Calibri"/>
                <a:ea typeface="DejaVu Sans"/>
              </a:rPr>
              <a:t>Übersicht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Erklärung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Grundlegende Prinzipien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Vorgehensweisen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Implementierungen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93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94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330CA445-0A03-4886-90D1-CB5D6AFA7208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3.4.4 Hashtables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Chord Algorithmus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CAN Algorithmus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75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76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9FF1FAC7-EF1E-40DC-AC93-8DEE13F40CD2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91680" y="587520"/>
            <a:ext cx="6399720" cy="586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3.4.4.1 Chord Algorithmus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457200" y="1900440"/>
            <a:ext cx="8045280" cy="43837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[Quelle:Peer-to-Peer Systems and Applications, Seite 96]</a:t>
            </a:r>
            <a:endParaRPr/>
          </a:p>
        </p:txBody>
      </p:sp>
      <p:pic>
        <p:nvPicPr>
          <p:cNvPr descr="" id="279" name="Grafik 187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175040"/>
            <a:ext cx="8566920" cy="478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91680" y="587520"/>
            <a:ext cx="6399720" cy="586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3.4.4.2 CAN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457200" y="1900440"/>
            <a:ext cx="804528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282" name="Grafik 190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584000"/>
            <a:ext cx="7775640" cy="4614120"/>
          </a:xfrm>
          <a:prstGeom prst="rect">
            <a:avLst/>
          </a:prstGeom>
          <a:ln>
            <a:noFill/>
          </a:ln>
        </p:spPr>
      </p:pic>
      <p:sp>
        <p:nvSpPr>
          <p:cNvPr id="283" name="CustomShape 3"/>
          <p:cNvSpPr/>
          <p:nvPr/>
        </p:nvSpPr>
        <p:spPr>
          <a:xfrm>
            <a:off x="1080000" y="6198480"/>
            <a:ext cx="6119640" cy="346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[Quelle:Peer-to-Peer Systems and Applications, Seite 107]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91680" y="587520"/>
            <a:ext cx="6399720" cy="586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3.4.4.2 CAN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457200" y="1900440"/>
            <a:ext cx="804528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286" name="Grafik 193"/>
          <p:cNvPicPr/>
          <p:nvPr/>
        </p:nvPicPr>
        <p:blipFill>
          <a:blip r:embed="rId1"/>
          <a:stretch>
            <a:fillRect/>
          </a:stretch>
        </p:blipFill>
        <p:spPr>
          <a:xfrm>
            <a:off x="2304000" y="1296000"/>
            <a:ext cx="4380120" cy="4823640"/>
          </a:xfrm>
          <a:prstGeom prst="rect">
            <a:avLst/>
          </a:prstGeom>
          <a:ln>
            <a:noFill/>
          </a:ln>
        </p:spPr>
      </p:pic>
      <p:sp>
        <p:nvSpPr>
          <p:cNvPr id="287" name="CustomShape 3"/>
          <p:cNvSpPr/>
          <p:nvPr/>
        </p:nvSpPr>
        <p:spPr>
          <a:xfrm>
            <a:off x="1080000" y="6198480"/>
            <a:ext cx="6119640" cy="346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[Quelle:Peer-to-Peer Systems and Applications, Seite 108]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  <a:ea typeface="DejaVu Sans"/>
              </a:rPr>
              <a:t>4 Implementierungen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JavaSpaces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Corso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XVSM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TinySpaces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GSpaces</a:t>
            </a:r>
            <a:endParaRPr/>
          </a:p>
        </p:txBody>
      </p:sp>
      <p:sp>
        <p:nvSpPr>
          <p:cNvPr id="290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91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92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34078D81-86EA-4BC3-AB8F-491DA3D01853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4.1 JavaSpace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Was ist JavaSpaces?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Baut auf Tuple Spaces auf.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Warum sollte ich JavaSpaces benutzen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5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96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97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11391326-3583-4C84-84D8-0825D4940843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4.1 JavaSpace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de-AT">
                <a:solidFill>
                  <a:srgbClr val="000000"/>
                </a:solidFill>
                <a:latin typeface="Arial"/>
                <a:ea typeface="DejaVu Sans"/>
              </a:rPr>
              <a:t>[Quelle:http://www.artima.com/jini/jiniology/js1P.html]</a:t>
            </a:r>
            <a:endParaRPr/>
          </a:p>
        </p:txBody>
      </p:sp>
      <p:sp>
        <p:nvSpPr>
          <p:cNvPr id="300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301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302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81E22E36-B80D-4DB6-90C2-C350A020298E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  <p:pic>
        <p:nvPicPr>
          <p:cNvPr descr="" id="30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1600200"/>
            <a:ext cx="6863400" cy="395604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4.1 JavaSpace</a:t>
            </a:r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Was ist JavaSpaces?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Baut auf Tuple Spaces auf.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Warum sollte ich JavaSpaces benutzen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6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307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308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0CE5C842-924D-4440-8463-512CF76C05B3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4.2 Corso</a:t>
            </a:r>
            <a:endParaRPr/>
          </a:p>
        </p:txBody>
      </p:sp>
      <p:sp>
        <p:nvSpPr>
          <p:cNvPr id="31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Corso(Co-Ordinated Shared Objects) 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Koordinationsmodell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Virtual Shared Memory</a:t>
            </a:r>
            <a:endParaRPr/>
          </a:p>
        </p:txBody>
      </p:sp>
      <p:sp>
        <p:nvSpPr>
          <p:cNvPr id="311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312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313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C6961BF9-FC9A-4EB1-B52C-ABB8C353621B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4.3 XVSM</a:t>
            </a:r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Virtual Shared Memory und XVSM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XVSM (extensible Virtual Shared Memory)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Unterschied zu Linda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Implementierungen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6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317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318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C4C1FBF2-6384-498A-B9E2-75E4582F19A6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  <a:ea typeface="DejaVu Sans"/>
              </a:rPr>
              <a:t>1 Erklärung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Was ist Space Based Computing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EAI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Einsatzbereiche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199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5D3E7074-2224-4BA2-9CA2-29E160A082BF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4.3 XVSM</a:t>
            </a:r>
            <a:endParaRPr/>
          </a:p>
        </p:txBody>
      </p:sp>
      <p:sp>
        <p:nvSpPr>
          <p:cNvPr id="32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 sz="1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de-AT" sz="1400">
                <a:solidFill>
                  <a:srgbClr val="000000"/>
                </a:solidFill>
                <a:latin typeface="Arial"/>
                <a:ea typeface="DejaVu Sans"/>
              </a:rPr>
              <a:t>[Quelle:http://www.complang.tuwien.ac.at/eva/SBC-Group/sbcGroupIndex.html]</a:t>
            </a:r>
            <a:endParaRPr/>
          </a:p>
        </p:txBody>
      </p:sp>
      <p:sp>
        <p:nvSpPr>
          <p:cNvPr id="321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322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323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E2A436BE-ECD5-4C7F-A528-AF101B3B8A46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  <p:pic>
        <p:nvPicPr>
          <p:cNvPr descr="" id="32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1268640"/>
            <a:ext cx="8073720" cy="465300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4.3 XVSM</a:t>
            </a:r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Virtual Shared Memory und XVSM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XVSM (extensible Virtual Shared Memory)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Unterschied zu Linda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Implementierungen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7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328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329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0F9FCA7B-E589-41E2-AD6B-B44FF4CCC25F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4.4 TinySpaces</a:t>
            </a:r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Unterschied zu XVSM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Vorteile von TinySpaces</a:t>
            </a:r>
            <a:endParaRPr/>
          </a:p>
        </p:txBody>
      </p:sp>
      <p:sp>
        <p:nvSpPr>
          <p:cNvPr id="332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333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334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0075AC55-32FB-4CED-A848-E7C50556B851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4.5 GSpaces</a:t>
            </a:r>
            <a:endParaRPr/>
          </a:p>
        </p:txBody>
      </p:sp>
      <p:sp>
        <p:nvSpPr>
          <p:cNvPr id="33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Was ist GSpaces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Richtlinien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7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338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339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D1C61112-63E2-4129-831D-0D561DAA3EA3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91680" y="540000"/>
            <a:ext cx="6399720" cy="6822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  <a:ea typeface="DejaVu Sans"/>
              </a:rPr>
              <a:t>6 Quellen</a:t>
            </a:r>
            <a:endParaRPr/>
          </a:p>
        </p:txBody>
      </p:sp>
      <p:sp>
        <p:nvSpPr>
          <p:cNvPr id="341" name="CustomShape 2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CustomShape 3"/>
          <p:cNvSpPr/>
          <p:nvPr/>
        </p:nvSpPr>
        <p:spPr>
          <a:xfrm>
            <a:off x="360000" y="1728000"/>
            <a:ext cx="8279640" cy="40244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r>
              <a:rPr lang="de-AT" sz="1600"/>
              <a:t>	</a:t>
            </a:r>
            <a:r>
              <a:rPr lang="de-AT" sz="1600"/>
              <a:t>http://www.nik.no/2002/Engelhardtsen.pdf </a:t>
            </a:r>
            <a:endParaRPr/>
          </a:p>
          <a:p>
            <a:r>
              <a:rPr lang="de-AT" sz="1600"/>
              <a:t>	</a:t>
            </a:r>
            <a:r>
              <a:rPr lang="de-AT" sz="1600"/>
              <a:t>Diplomarbeit,Integration von Corso Space-Based Computing in J2EE,Johannes Marchart</a:t>
            </a:r>
            <a:endParaRPr/>
          </a:p>
          <a:p>
            <a:r>
              <a:rPr lang="de-AT" sz="1600"/>
              <a:t>	</a:t>
            </a:r>
            <a:r>
              <a:rPr lang="de-AT" sz="1600"/>
              <a:t>Diplomarbeit,Design and Implementation of JavaSpaces API Standart for XSVM, </a:t>
            </a:r>
            <a:endParaRPr/>
          </a:p>
          <a:p>
            <a:r>
              <a:rPr lang="de-AT" sz="1600"/>
              <a:t>	</a:t>
            </a:r>
            <a:r>
              <a:rPr lang="de-AT" sz="1600"/>
              <a:t>	</a:t>
            </a:r>
            <a:r>
              <a:rPr lang="de-AT" sz="1600"/>
              <a:t>Laszlo Keszthelyi</a:t>
            </a:r>
            <a:endParaRPr/>
          </a:p>
          <a:p>
            <a:r>
              <a:rPr lang="de-AT" sz="1600" u="sng">
                <a:solidFill>
                  <a:srgbClr val="0000ff"/>
                </a:solidFill>
              </a:rPr>
              <a:t>	</a:t>
            </a:r>
            <a:r>
              <a:rPr lang="de-AT" sz="1600" u="sng">
                <a:solidFill>
                  <a:srgbClr val="0000ff"/>
                </a:solidFill>
                <a:hlinkClick r:id="rId1"/>
              </a:rPr>
              <a:t>http://wiki.gigaspaces.com/wiki/display/XAP9/Terminology+-+Space-Based+Architecture</a:t>
            </a:r>
            <a:endParaRPr/>
          </a:p>
          <a:p>
            <a:r>
              <a:rPr lang="de-AT" sz="1600" u="sng">
                <a:solidFill>
                  <a:srgbClr val="0000ff"/>
                </a:solidFill>
              </a:rPr>
              <a:t>	</a:t>
            </a:r>
            <a:r>
              <a:rPr lang="de-AT" sz="1600" u="sng">
                <a:solidFill>
                  <a:srgbClr val="0000ff"/>
                </a:solidFill>
                <a:hlinkClick r:id="rId2"/>
              </a:rPr>
              <a:t>http://www.slideshare.net/amin59/an-introduction-to-space-based-architecture</a:t>
            </a:r>
            <a:endParaRPr/>
          </a:p>
          <a:p>
            <a:r>
              <a:rPr lang="de-AT" sz="1600" u="sng">
                <a:solidFill>
                  <a:srgbClr val="0000ff"/>
                </a:solidFill>
              </a:rPr>
              <a:t>	</a:t>
            </a:r>
            <a:r>
              <a:rPr lang="de-AT" sz="1600" u="sng">
                <a:solidFill>
                  <a:srgbClr val="0000ff"/>
                </a:solidFill>
                <a:hlinkClick r:id="rId3"/>
              </a:rPr>
              <a:t>http://www.gigaspaces.com/WhitePapers</a:t>
            </a:r>
            <a:r>
              <a:rPr lang="de-AT" sz="1600">
                <a:solidFill>
                  <a:srgbClr val="0000ff"/>
                </a:solidFill>
              </a:rPr>
              <a:t>#a1</a:t>
            </a:r>
            <a:endParaRPr/>
          </a:p>
          <a:p>
            <a:r>
              <a:rPr lang="de-AT" sz="1600">
                <a:solidFill>
                  <a:srgbClr val="0000ff"/>
                </a:solidFill>
              </a:rPr>
              <a:t>	</a:t>
            </a:r>
            <a:r>
              <a:rPr lang="de-AT" sz="1600">
                <a:solidFill>
                  <a:srgbClr val="0000ff"/>
                </a:solidFill>
              </a:rPr>
              <a:t>Diplomarbeit, Design and Implementation of TinySpaces, Alexander Marek </a:t>
            </a:r>
            <a:endParaRPr/>
          </a:p>
          <a:p>
            <a:r>
              <a:rPr lang="de-AT" sz="1600">
                <a:solidFill>
                  <a:srgbClr val="0000ff"/>
                </a:solidFill>
              </a:rPr>
              <a:t>	</a:t>
            </a:r>
            <a:r>
              <a:rPr lang="de-AT" sz="1600">
                <a:solidFill>
                  <a:srgbClr val="0000ff"/>
                </a:solidFill>
              </a:rPr>
              <a:t>http://www.spacebasedcomputing.org/fileadmin/files/SBC-Paradigm-v1.0.pdf </a:t>
            </a:r>
            <a:endParaRPr/>
          </a:p>
          <a:p>
            <a:r>
              <a:rPr lang="de-AT" sz="1600">
                <a:solidFill>
                  <a:srgbClr val="0000ff"/>
                </a:solidFill>
              </a:rPr>
              <a:t>	</a:t>
            </a:r>
            <a:r>
              <a:rPr lang="de-AT" sz="1600">
                <a:solidFill>
                  <a:srgbClr val="0000ff"/>
                </a:solidFill>
              </a:rPr>
              <a:t>http://elib.uni-stuttgart.de/opus/volltexte/2006/2580/pdf/TR_2006_05.pdf </a:t>
            </a:r>
            <a:endParaRPr/>
          </a:p>
          <a:p>
            <a:r>
              <a:rPr lang="de-AT" sz="1600">
                <a:solidFill>
                  <a:srgbClr val="0000ff"/>
                </a:solidFill>
              </a:rPr>
              <a:t>	</a:t>
            </a:r>
            <a:r>
              <a:rPr lang="de-AT" sz="1600">
                <a:solidFill>
                  <a:srgbClr val="0000ff"/>
                </a:solidFill>
              </a:rPr>
              <a:t>http://www.wsmo.org/TR/d21/v0.1/20050613/d21.v01.pdf </a:t>
            </a:r>
            <a:endParaRPr/>
          </a:p>
          <a:p>
            <a:r>
              <a:rPr lang="de-AT" sz="1600">
                <a:solidFill>
                  <a:srgbClr val="0000ff"/>
                </a:solidFill>
              </a:rPr>
              <a:t>	</a:t>
            </a:r>
            <a:r>
              <a:rPr lang="de-AT" sz="1600">
                <a:solidFill>
                  <a:srgbClr val="0000ff"/>
                </a:solidFill>
              </a:rPr>
              <a:t>http://www.mozartspaces.org/2.2-SNAPSHOT/docs/MozartSpaces_DA_Martin-Barisits.pdf </a:t>
            </a:r>
            <a:endParaRPr/>
          </a:p>
          <a:p>
            <a:r>
              <a:rPr lang="de-AT" sz="1600">
                <a:solidFill>
                  <a:srgbClr val="0000ff"/>
                </a:solidFill>
              </a:rPr>
              <a:t>	</a:t>
            </a:r>
            <a:r>
              <a:rPr lang="de-AT" sz="1600">
                <a:solidFill>
                  <a:srgbClr val="0000ff"/>
                </a:solidFill>
              </a:rPr>
              <a:t>Dissertation, Managing Complex and Dynamic Software Systems with </a:t>
            </a:r>
            <a:endParaRPr/>
          </a:p>
          <a:p>
            <a:r>
              <a:rPr lang="de-AT" sz="1600">
                <a:solidFill>
                  <a:srgbClr val="0000ff"/>
                </a:solidFill>
              </a:rPr>
              <a:t>	</a:t>
            </a:r>
            <a:r>
              <a:rPr lang="de-AT" sz="1600">
                <a:solidFill>
                  <a:srgbClr val="0000ff"/>
                </a:solidFill>
              </a:rPr>
              <a:t>	</a:t>
            </a:r>
            <a:r>
              <a:rPr lang="de-AT" sz="1600">
                <a:solidFill>
                  <a:srgbClr val="0000ff"/>
                </a:solidFill>
              </a:rPr>
              <a:t>Space-Based Computing, Richard Mordinyi </a:t>
            </a:r>
            <a:endParaRPr/>
          </a:p>
          <a:p>
            <a:r>
              <a:rPr lang="de-AT" sz="1600">
                <a:solidFill>
                  <a:srgbClr val="0000ff"/>
                </a:solidFill>
              </a:rPr>
              <a:t>	</a:t>
            </a:r>
            <a:r>
              <a:rPr lang="de-AT" sz="1600">
                <a:solidFill>
                  <a:srgbClr val="0000ff"/>
                </a:solidFill>
              </a:rPr>
              <a:t>Peer-to-Peer Systems III 2005, G. Voelker, S Shenker 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r>
              <a:rPr lang="de-AT" sz="3600">
                <a:latin typeface="Calibri"/>
              </a:rPr>
              <a:t>6.1 Primärquellen</a:t>
            </a:r>
            <a:endParaRPr/>
          </a:p>
        </p:txBody>
      </p:sp>
      <p:sp>
        <p:nvSpPr>
          <p:cNvPr id="344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latin typeface="Calibri"/>
              </a:rPr>
              <a:t>Verteilete Systeme Prinzipien und Paradigmen, A. Tannenbaum, 2. Auflage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latin typeface="Calibri"/>
              </a:rPr>
              <a:t>Peer-toPeer Systems and Applications 2005, R. Steinmetz,K. Wehrle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latin typeface="Calibri"/>
              </a:rPr>
              <a:t>http://www.spacebasedcomputing.org/, Aufgerufen am 13.12.2013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91680" y="587520"/>
            <a:ext cx="6399720" cy="586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1.1 Was ist Space Based Computing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57200" y="1900440"/>
            <a:ext cx="8045280" cy="39765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Modell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Koordination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Kommunikation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atenorientiert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Spaces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Persistent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91680" y="587520"/>
            <a:ext cx="6399720" cy="586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1.2 EAI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457200" y="1852920"/>
            <a:ext cx="8045280" cy="40716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Chaotische Kommunikation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Sockets, RMI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Enterprise Application Integration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ORB, MQ, ESB...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Nachrichtenorientiert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Komplex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91680" y="587520"/>
            <a:ext cx="6399720" cy="586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1.3 Einsatzbereiche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457200" y="1900440"/>
            <a:ext cx="8045280" cy="438372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Kommunikation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Nicht Zeitkritisch</a:t>
            </a:r>
            <a:endParaRPr/>
          </a:p>
          <a:p>
            <a:pPr algn="just"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Asynchron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Große Systeme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Skalierbar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Verteilbar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  <a:ea typeface="DejaVu Sans"/>
              </a:rPr>
              <a:t>2 Grundlegende Prinzipien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SBC Paradigma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Mapping</a:t>
            </a:r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09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10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A87B8895-BB2B-4737-B1D2-66DEABF60324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2.1 SBC Paradigma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Decoupling of Interaction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Zeit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Space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Referenz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14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81CA1B81-8A63-40BC-8124-81C3E6DB75E2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2.2 Mapping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Zugriffskonzept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Load Balancing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Ausfallsicherheit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  <a:ea typeface="DejaVu Sans"/>
              </a:rPr>
              <a:t>Zugriffszeiten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  <a:ea typeface="DejaVu Sans"/>
              </a:rPr>
              <a:t>Daten-Speichersturktur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20.12.2013</a:t>
            </a:r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Space Based Computing</a:t>
            </a:r>
            <a:endParaRPr/>
          </a:p>
        </p:txBody>
      </p:sp>
      <p:sp>
        <p:nvSpPr>
          <p:cNvPr id="220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88252B7E-FC0E-4EF5-8A2D-96ED96F47A43}" type="slidenum">
              <a:rPr lang="de-AT" sz="1200">
                <a:solidFill>
                  <a:srgbClr val="8b8b8b"/>
                </a:solidFill>
                <a:latin typeface="Calibri"/>
                <a:ea typeface="DejaVu Sans"/>
              </a:rPr>
              <a:t>&lt;Nummer&gt;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