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5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7" r:id="rId29"/>
    <p:sldId id="288" r:id="rId30"/>
    <p:sldId id="279" r:id="rId31"/>
    <p:sldId id="280" r:id="rId32"/>
    <p:sldId id="289" r:id="rId33"/>
    <p:sldId id="290" r:id="rId34"/>
    <p:sldId id="281" r:id="rId35"/>
    <p:sldId id="282" r:id="rId36"/>
    <p:sldId id="283" r:id="rId37"/>
    <p:sldId id="284" r:id="rId3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440" cy="58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69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440" cy="58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00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</a:rPr>
              <a:t>Daniel Dimitrijevic</a:t>
            </a:r>
            <a:endParaRPr/>
          </a:p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</a:rPr>
              <a:t>Thomas Traxler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190E46A-A8FA-4B70-A58C-E3FD47161E69}" type="slidenum">
              <a:rPr lang="de-AT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3 Vorgehensweisen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Tuple Spaces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Triple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Reliable Messages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Peer-to-Peer Architekturen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FC32DDD-6C48-42F9-B31E-BEBD25727DD5}" type="slidenum">
              <a:rPr lang="de-AT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3.1 Tuple Spaces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ein Tuple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Tuple Space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Linda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40980A-9300-49D1-8BC7-731E398080FC}" type="slidenum">
              <a:rPr lang="de-AT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3.2 Tripel Spaces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err="1">
                <a:solidFill>
                  <a:srgbClr val="000000"/>
                </a:solidFill>
                <a:latin typeface="Calibri"/>
              </a:rPr>
              <a:t>Tuple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Spaces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err="1">
                <a:solidFill>
                  <a:srgbClr val="000000"/>
                </a:solidFill>
                <a:latin typeface="Calibri"/>
              </a:rPr>
              <a:t>Semantic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Web Technologie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Web Service Technologie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6C8F980-B960-4B5B-8D93-6F21D41726FA}" type="slidenum">
              <a:rPr lang="de-AT" sz="12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 dirty="0">
                <a:solidFill>
                  <a:srgbClr val="000000"/>
                </a:solidFill>
                <a:latin typeface="Calibri"/>
              </a:rPr>
              <a:t>3.2 </a:t>
            </a:r>
            <a:r>
              <a:rPr lang="de-AT" sz="3600" dirty="0" smtClean="0">
                <a:solidFill>
                  <a:srgbClr val="000000"/>
                </a:solidFill>
                <a:latin typeface="Calibri"/>
              </a:rPr>
              <a:t>Triple </a:t>
            </a:r>
            <a:r>
              <a:rPr lang="de-AT" sz="3600" dirty="0">
                <a:solidFill>
                  <a:srgbClr val="000000"/>
                </a:solidFill>
                <a:latin typeface="Calibri"/>
              </a:rPr>
              <a:t>Spaces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r>
              <a:rPr lang="de-AT" dirty="0" smtClean="0"/>
              <a:t>	</a:t>
            </a:r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r>
              <a:rPr lang="de-AT" dirty="0"/>
              <a:t>	</a:t>
            </a:r>
            <a:r>
              <a:rPr lang="de-AT" dirty="0" smtClean="0"/>
              <a:t>	[Quelle: http://tripcom.org/,19.12.2013]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6C8F980-B960-4B5B-8D93-6F21D41726FA}" type="slidenum">
              <a:rPr lang="de-AT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pic>
        <p:nvPicPr>
          <p:cNvPr id="1026" name="Picture 2" descr="C:\Users\Daniel\Documents\GitHub\sbcAusarbeitung\tripcom_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3" y="1600200"/>
            <a:ext cx="7727688" cy="39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9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de-AT" sz="3600">
                <a:solidFill>
                  <a:srgbClr val="000000"/>
                </a:solidFill>
                <a:latin typeface="Calibri"/>
              </a:rPr>
              <a:t>3.2 Tripel Spaces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Font typeface="Arial"/>
              <a:buChar char="•"/>
            </a:pPr>
            <a:r>
              <a:rPr lang="de-AT" sz="3200" dirty="0" err="1">
                <a:solidFill>
                  <a:srgbClr val="000000"/>
                </a:solidFill>
                <a:latin typeface="Calibri"/>
              </a:rPr>
              <a:t>Tuple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Spaces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r>
              <a:rPr lang="de-AT" sz="3200" dirty="0" err="1">
                <a:solidFill>
                  <a:srgbClr val="000000"/>
                </a:solidFill>
                <a:latin typeface="Calibri"/>
              </a:rPr>
              <a:t>Semantic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Web Technologie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Web Service Technologie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/>
            <a:fld id="{56C8F980-B960-4B5B-8D93-6F21D41726FA}" type="slidenum">
              <a:rPr lang="de-AT" sz="1200">
                <a:solidFill>
                  <a:srgbClr val="8B8B8B"/>
                </a:solidFill>
                <a:latin typeface="Calibri"/>
              </a:rPr>
              <a:pPr algn="r"/>
              <a:t>14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1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 dirty="0">
                <a:solidFill>
                  <a:srgbClr val="000000"/>
                </a:solidFill>
                <a:latin typeface="Calibri"/>
              </a:rPr>
              <a:t>3.3 </a:t>
            </a:r>
            <a:r>
              <a:rPr lang="de-AT" sz="3600" dirty="0" err="1">
                <a:solidFill>
                  <a:srgbClr val="000000"/>
                </a:solidFill>
                <a:latin typeface="Calibri"/>
              </a:rPr>
              <a:t>Reliable</a:t>
            </a:r>
            <a:r>
              <a:rPr lang="de-AT" sz="3600" dirty="0">
                <a:solidFill>
                  <a:srgbClr val="000000"/>
                </a:solidFill>
                <a:latin typeface="Calibri"/>
              </a:rPr>
              <a:t> Message</a:t>
            </a:r>
            <a:endParaRPr dirty="0"/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AT" dirty="0" smtClean="0"/>
          </a:p>
          <a:p>
            <a:pPr marL="285750" indent="-285750">
              <a:buFont typeface="Arial" pitchFamily="34" charset="0"/>
              <a:buChar char="•"/>
            </a:pPr>
            <a:endParaRPr lang="de-AT" dirty="0"/>
          </a:p>
          <a:p>
            <a:pPr marL="285750" indent="-285750">
              <a:buFont typeface="Arial" pitchFamily="34" charset="0"/>
              <a:buChar char="•"/>
            </a:pPr>
            <a:endParaRPr lang="de-AT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Was ist </a:t>
            </a:r>
            <a:r>
              <a:rPr lang="de-AT" dirty="0" err="1" smtClean="0"/>
              <a:t>Reliable</a:t>
            </a:r>
            <a:r>
              <a:rPr lang="de-AT" dirty="0" smtClean="0"/>
              <a:t> Message?</a:t>
            </a:r>
          </a:p>
          <a:p>
            <a:pPr marL="285750" indent="-285750">
              <a:buFont typeface="Arial" pitchFamily="34" charset="0"/>
              <a:buChar char="•"/>
            </a:pPr>
            <a:endParaRPr lang="de-AT" dirty="0" smtClean="0"/>
          </a:p>
          <a:p>
            <a:pPr marL="285750" indent="-285750">
              <a:buFont typeface="Arial" pitchFamily="34" charset="0"/>
              <a:buChar char="•"/>
            </a:pPr>
            <a:endParaRPr lang="de-AT" dirty="0"/>
          </a:p>
          <a:p>
            <a:pPr marL="285750" indent="-285750">
              <a:buFont typeface="Arial" pitchFamily="34" charset="0"/>
              <a:buChar char="•"/>
            </a:pPr>
            <a:endParaRPr lang="de-AT" dirty="0" smtClean="0"/>
          </a:p>
          <a:p>
            <a:pPr marL="285750" indent="-285750">
              <a:buFont typeface="Arial" pitchFamily="34" charset="0"/>
              <a:buChar char="•"/>
            </a:pPr>
            <a:endParaRPr lang="de-AT" dirty="0"/>
          </a:p>
          <a:p>
            <a:pPr marL="285750" indent="-285750">
              <a:buFont typeface="Arial" pitchFamily="34" charset="0"/>
              <a:buChar char="•"/>
            </a:pPr>
            <a:endParaRPr lang="de-AT" dirty="0" smtClean="0"/>
          </a:p>
          <a:p>
            <a:pPr marL="285750" indent="-285750">
              <a:buFont typeface="Arial" pitchFamily="34" charset="0"/>
              <a:buChar char="•"/>
            </a:pPr>
            <a:endParaRPr lang="de-AT" dirty="0"/>
          </a:p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Unterschied zu </a:t>
            </a:r>
            <a:r>
              <a:rPr lang="de-AT" dirty="0" err="1" smtClean="0"/>
              <a:t>Tuple</a:t>
            </a:r>
            <a:r>
              <a:rPr lang="de-AT" dirty="0" smtClean="0"/>
              <a:t> Spaces? </a:t>
            </a:r>
            <a:endParaRPr lang="de-AT" dirty="0"/>
          </a:p>
        </p:txBody>
      </p:sp>
      <p:sp>
        <p:nvSpPr>
          <p:cNvPr id="15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DE701FD-5B97-4E7B-8D28-C9831E06546D}" type="slidenum">
              <a:rPr lang="de-AT" sz="12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 Peer-to-Peer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Weshalb P2P in SBC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P2p Arten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Unstrukturiertes P2P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Distributet Hashtables (DHT)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3710E0-690E-4541-BE4D-6BAFE5F69584}" type="slidenum">
              <a:rPr lang="de-AT" sz="1200">
                <a:solidFill>
                  <a:srgbClr val="8B8B8B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3.4.1 Weshalb P2P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Verteilung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Erweiterbarkeit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Selbstverwaltend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Ausfallsicherheit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D1901E9-88C9-483C-A151-33A30AD11F4F}" type="slidenum">
              <a:rPr lang="de-AT" sz="12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3.4.2 P2p Arten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Wie kommunizieren die Peers?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Unstrukturiert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Strukturiert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zB. Hashtables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E879786-ADF5-4853-BB68-0C78ED45194B}" type="slidenum">
              <a:rPr lang="de-AT" sz="12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3.4.3 Unstrukturiertes P2P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Zentralisiertes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Pures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Hybrides P2P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3B6CC06-FEF2-474E-8C07-4DA6D59C67BB}" type="slidenum">
              <a:rPr lang="de-AT" sz="12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48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Erklärung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Grundlegende Prinzipien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Vorgehensweisen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Implementierungen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Conclusio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04F564B-569D-47BF-81BE-CA88050ADFE8}" type="slidenum">
              <a:rPr lang="de-AT" sz="12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3.4.4 Hashtables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Chord Algorithmus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CAN Algorithmus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E2AEF1C-2EF2-45F9-B1F5-E5E6AAA2D1FD}" type="slidenum">
              <a:rPr lang="de-AT" sz="12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AT"/>
              <a:t>3.4.4.1 Chord Algorithmus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/>
              <a:t>	</a:t>
            </a:r>
            <a:r>
              <a:rPr lang="de-AT" dirty="0" smtClean="0"/>
              <a:t>	[</a:t>
            </a:r>
            <a:r>
              <a:rPr lang="de-AT" dirty="0" err="1" smtClean="0"/>
              <a:t>Quelle:Tannenbaum</a:t>
            </a:r>
            <a:r>
              <a:rPr lang="de-AT" dirty="0" smtClean="0"/>
              <a:t>, Seite 96]</a:t>
            </a:r>
            <a:endParaRPr lang="de-AT" dirty="0"/>
          </a:p>
        </p:txBody>
      </p:sp>
      <p:pic>
        <p:nvPicPr>
          <p:cNvPr id="188" name="Grafik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00" y="1175040"/>
            <a:ext cx="8567640" cy="4784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AT"/>
              <a:t>3.4.4.2 CAN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</p:sp>
      <p:pic>
        <p:nvPicPr>
          <p:cNvPr id="191" name="Grafik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584000"/>
            <a:ext cx="8351640" cy="4956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AT"/>
              <a:t>3.4.4.2 CAN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</p:sp>
      <p:pic>
        <p:nvPicPr>
          <p:cNvPr id="194" name="Grafik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000" y="1440000"/>
            <a:ext cx="4535640" cy="499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4 Implementierungen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JavaSpaces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Corso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XVSM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TinySpaces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GSpaces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8134D86-8B53-41B1-8F26-08155EBD54FA}" type="slidenum">
              <a:rPr lang="de-AT" sz="1200">
                <a:solidFill>
                  <a:srgbClr val="8B8B8B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4.1 JavaSpace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Was ist </a:t>
            </a:r>
            <a:r>
              <a:rPr lang="de-AT" sz="3200" dirty="0" err="1">
                <a:solidFill>
                  <a:srgbClr val="000000"/>
                </a:solidFill>
                <a:latin typeface="Calibri"/>
              </a:rPr>
              <a:t>JavaSpaces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Baut auf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Tuple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Spaces auf.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Warum sollte ich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JavaSpaces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benutzen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35301B-C1B7-43F4-8CC5-7F4CFF9B1728}" type="slidenum">
              <a:rPr lang="de-AT" sz="1200">
                <a:solidFill>
                  <a:srgbClr val="8B8B8B"/>
                </a:solidFill>
                <a:latin typeface="Calibri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4.1 JavaSpace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r>
              <a:rPr lang="de-AT" dirty="0"/>
              <a:t>	</a:t>
            </a:r>
            <a:r>
              <a:rPr lang="de-AT" dirty="0" smtClean="0"/>
              <a:t>	[</a:t>
            </a:r>
            <a:r>
              <a:rPr lang="de-AT" dirty="0" err="1" smtClean="0"/>
              <a:t>Quelle:http</a:t>
            </a:r>
            <a:r>
              <a:rPr lang="de-AT" dirty="0" smtClean="0"/>
              <a:t>://www.artima.com/jini/jiniology/js1P.html]</a:t>
            </a:r>
            <a:endParaRPr dirty="0"/>
          </a:p>
        </p:txBody>
      </p:sp>
      <p:sp>
        <p:nvSpPr>
          <p:cNvPr id="20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35301B-C1B7-43F4-8CC5-7F4CFF9B1728}" type="slidenum">
              <a:rPr lang="de-AT" sz="1200">
                <a:solidFill>
                  <a:srgbClr val="8B8B8B"/>
                </a:solidFill>
                <a:latin typeface="Calibri"/>
              </a:rPr>
              <a:t>26</a:t>
            </a:fld>
            <a:endParaRPr/>
          </a:p>
        </p:txBody>
      </p:sp>
      <p:pic>
        <p:nvPicPr>
          <p:cNvPr id="2050" name="Picture 2" descr="http://www.artima.com/jini/jiniology/images/dukes_s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6864004" cy="39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5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4.1 JavaSpace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Was ist </a:t>
            </a:r>
            <a:r>
              <a:rPr lang="de-AT" sz="3200" dirty="0" err="1">
                <a:solidFill>
                  <a:srgbClr val="000000"/>
                </a:solidFill>
                <a:latin typeface="Calibri"/>
              </a:rPr>
              <a:t>JavaSpaces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Baut auf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Tuple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Spaces auf.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Warum sollte ich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JavaSpaces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benutzen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35301B-C1B7-43F4-8CC5-7F4CFF9B1728}" type="slidenum">
              <a:rPr lang="de-AT" sz="1200">
                <a:solidFill>
                  <a:srgbClr val="8B8B8B"/>
                </a:solidFill>
                <a:latin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51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4.2 Corso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Corso(Co-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Ordinated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Shared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Objects) 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Koordinationsmodell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AT" sz="3200" dirty="0" err="1">
                <a:solidFill>
                  <a:srgbClr val="000000"/>
                </a:solidFill>
                <a:latin typeface="Calibri"/>
              </a:rPr>
              <a:t>Shared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Memory</a:t>
            </a:r>
            <a:endParaRPr dirty="0"/>
          </a:p>
        </p:txBody>
      </p:sp>
      <p:sp>
        <p:nvSpPr>
          <p:cNvPr id="20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4C3E18-81E5-40B6-8708-1788EE4B3D66}" type="slidenum">
              <a:rPr lang="de-AT" sz="1200">
                <a:solidFill>
                  <a:srgbClr val="8B8B8B"/>
                </a:solidFill>
                <a:latin typeface="Calibri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4.3 XVSM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AT" sz="3200" dirty="0" err="1">
                <a:solidFill>
                  <a:srgbClr val="000000"/>
                </a:solidFill>
                <a:latin typeface="Calibri"/>
              </a:rPr>
              <a:t>Shared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Memory und 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XVSM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XVSM (extensible Virtual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Shared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Memory)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Unterschied zu 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Linda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Implementierungen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A08AE1-89F5-42A0-84C8-20CC1B1DC576}" type="slidenum">
              <a:rPr lang="de-AT" sz="1200">
                <a:solidFill>
                  <a:srgbClr val="8B8B8B"/>
                </a:solidFill>
                <a:latin typeface="Calibri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1 Erklärung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Was ist Space Based Computing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EAI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Einsatzbereiche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A09B5B5-020D-42B9-B141-2A63A27F32ED}" type="slidenum">
              <a:rPr lang="de-AT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4.3 XVSM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endParaRPr lang="de-AT" sz="1400" dirty="0"/>
          </a:p>
          <a:p>
            <a:pPr>
              <a:lnSpc>
                <a:spcPct val="100000"/>
              </a:lnSpc>
            </a:pPr>
            <a:r>
              <a:rPr lang="de-AT" sz="1400" dirty="0" smtClean="0"/>
              <a:t>	[</a:t>
            </a:r>
            <a:r>
              <a:rPr lang="de-AT" sz="1400" dirty="0" err="1" smtClean="0"/>
              <a:t>Quelle:http</a:t>
            </a:r>
            <a:r>
              <a:rPr lang="de-AT" sz="1400" dirty="0" smtClean="0"/>
              <a:t>://www.complang.tuwien.ac.at/eva/SBC-Group/sbcGroupIndex.html]</a:t>
            </a:r>
            <a:endParaRPr sz="1400" dirty="0"/>
          </a:p>
        </p:txBody>
      </p:sp>
      <p:sp>
        <p:nvSpPr>
          <p:cNvPr id="2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A08AE1-89F5-42A0-84C8-20CC1B1DC576}" type="slidenum">
              <a:rPr lang="de-AT" sz="1200">
                <a:solidFill>
                  <a:srgbClr val="8B8B8B"/>
                </a:solidFill>
                <a:latin typeface="Calibri"/>
              </a:rPr>
              <a:t>30</a:t>
            </a:fld>
            <a:endParaRPr/>
          </a:p>
        </p:txBody>
      </p:sp>
      <p:pic>
        <p:nvPicPr>
          <p:cNvPr id="3074" name="Picture 2" descr="C:\Users\Daniel\Documents\GitHub\sbcAusarbeitung\08570620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59"/>
            <a:ext cx="8074520" cy="46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1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4.3 XVSM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AT" sz="3200" dirty="0" err="1">
                <a:solidFill>
                  <a:srgbClr val="000000"/>
                </a:solidFill>
                <a:latin typeface="Calibri"/>
              </a:rPr>
              <a:t>Shared</a:t>
            </a:r>
            <a:r>
              <a:rPr lang="de-AT" sz="3200" dirty="0">
                <a:solidFill>
                  <a:srgbClr val="000000"/>
                </a:solidFill>
                <a:latin typeface="Calibri"/>
              </a:rPr>
              <a:t> Memory und 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XVSM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AT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XVSM (extensible Virtual </a:t>
            </a:r>
            <a:r>
              <a:rPr lang="de-AT" sz="3200" dirty="0" err="1" smtClean="0">
                <a:solidFill>
                  <a:srgbClr val="000000"/>
                </a:solidFill>
                <a:latin typeface="Calibri"/>
              </a:rPr>
              <a:t>Shared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 Memory)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Unterschied zu </a:t>
            </a:r>
            <a:r>
              <a:rPr lang="de-AT" sz="3200" dirty="0" smtClean="0">
                <a:solidFill>
                  <a:srgbClr val="000000"/>
                </a:solidFill>
                <a:latin typeface="Calibri"/>
              </a:rPr>
              <a:t>Linda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 dirty="0">
                <a:solidFill>
                  <a:srgbClr val="000000"/>
                </a:solidFill>
                <a:latin typeface="Calibri"/>
              </a:rPr>
              <a:t>Implementierungen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A08AE1-89F5-42A0-84C8-20CC1B1DC576}" type="slidenum">
              <a:rPr lang="de-AT" sz="1200">
                <a:solidFill>
                  <a:srgbClr val="8B8B8B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63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4.4 TinySpaces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Unterschied zu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Vorteile von TinySpaces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A8FA832-3DC7-4784-AFB5-615404497441}" type="slidenum">
              <a:rPr lang="de-AT" sz="1200">
                <a:solidFill>
                  <a:srgbClr val="8B8B8B"/>
                </a:solidFill>
                <a:latin typeface="Calibri"/>
              </a:r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4.5 GSpaces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GSpaces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Richtlinien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2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2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4CD4C53-56A9-404D-A2E6-14BCD5943239}" type="slidenum">
              <a:rPr lang="de-AT" sz="1200">
                <a:solidFill>
                  <a:srgbClr val="8B8B8B"/>
                </a:solidFill>
                <a:latin typeface="Calibri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91680" y="540000"/>
            <a:ext cx="6400440" cy="682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5 Conclusio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91680" y="540000"/>
            <a:ext cx="6400440" cy="682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6 Quellen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1.1 Was ist Space Based Computing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900440"/>
            <a:ext cx="804600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Modell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Koordination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Kommunikation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D</a:t>
            </a:r>
            <a:r>
              <a:rPr lang="de-AT" sz="3600">
                <a:solidFill>
                  <a:srgbClr val="000000"/>
                </a:solidFill>
                <a:latin typeface="Calibri"/>
              </a:rPr>
              <a:t>atenorientiert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Spaces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Persistent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1.2 EAI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852920"/>
            <a:ext cx="8046000" cy="4072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Chaotische 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Sockets, RMI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Enterprise Application Integration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ORB, MQ, ESB...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Nachrichtenorientiert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Komplex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1.3 Einsatzbereiche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Nicht Zeitkritisch</a:t>
            </a:r>
            <a:endParaRPr/>
          </a:p>
          <a:p>
            <a:pPr lvl="2" algn="just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Asynchron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Große Systeme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Skalierbar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Verteilbar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2 Grundlegende Prinzipien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SBC Paradigma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863D71B-CE62-44A9-91AD-B260A48F29F1}" type="slidenum">
              <a:rPr lang="de-AT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2.1 SBC Paradigma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Decoupling of Interaction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Space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Referenz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AD0518E-DD47-497D-816C-C1109DE97F51}" type="slidenum">
              <a:rPr lang="de-AT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2.2 Mapping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Zugriffskonzept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Ausfallsicherheit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Zugriffszeiten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Daten-Speichersturktur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D3A6A3-213B-4201-BDCA-D9FE69F070FA}" type="slidenum">
              <a:rPr lang="de-AT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Bildschirmpräsentation (4:3)</PresentationFormat>
  <Paragraphs>325</Paragraphs>
  <Slides>35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35</vt:i4>
      </vt:variant>
    </vt:vector>
  </HeadingPairs>
  <TitlesOfParts>
    <vt:vector size="38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Daniel</cp:lastModifiedBy>
  <cp:revision>8</cp:revision>
  <dcterms:modified xsi:type="dcterms:W3CDTF">2013-12-20T08:27:43Z</dcterms:modified>
</cp:coreProperties>
</file>