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3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280" cy="685728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440" cy="5878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AT"/>
              <a:t>Klicken Sie, um das Format des Titeltextes zu bearbeiten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AT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AT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AT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AT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AT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AT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AT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280" cy="6857280"/>
          </a:xfrm>
          <a:prstGeom prst="rect">
            <a:avLst/>
          </a:prstGeom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AT"/>
              <a:t>Klicken Sie, um das Format des Titeltextes zu bearbeiten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AT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AT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AT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AT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AT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AT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AT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280" cy="6857280"/>
          </a:xfrm>
          <a:prstGeom prst="rect">
            <a:avLst/>
          </a:prstGeom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1680" y="587520"/>
            <a:ext cx="6400440" cy="5878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AT"/>
              <a:t>Klicken Sie, um das Format des Titeltextes zu bearbeiten</a:t>
            </a:r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900440"/>
            <a:ext cx="80460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AT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AT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AT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AT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AT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AT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AT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de-AT" sz="3200">
                <a:solidFill>
                  <a:srgbClr val="8b8b8b"/>
                </a:solidFill>
                <a:latin typeface="Calibri"/>
              </a:rPr>
              <a:t>Daniel Dimitrijevic</a:t>
            </a:r>
            <a:endParaRPr/>
          </a:p>
          <a:p>
            <a:pPr algn="ctr">
              <a:lnSpc>
                <a:spcPct val="100000"/>
              </a:lnSpc>
            </a:pPr>
            <a:r>
              <a:rPr lang="de-AT" sz="3200">
                <a:solidFill>
                  <a:srgbClr val="8b8b8b"/>
                </a:solidFill>
                <a:latin typeface="Calibri"/>
              </a:rPr>
              <a:t>Thomas Traxler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08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09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A190E46A-A8FA-4B70-A58C-E3FD47161E69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</a:rPr>
              <a:t>3 Vorgehensweisen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Tuple Spaces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Triple Spaces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Reliable Messages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Peer-to-Peer Architekturen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4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8FC32DDD-6C48-42F9-B31E-BEBD25727DD5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3.1 Tuple Spaces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Was ist ein Tuple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Was ist Tuple Space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Linda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49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50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A340980A-9300-49D1-8BC7-731E398080FC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3.2 Tripel Spaces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Tuple Spaces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Semantic Web Technologie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Web Service Technologie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54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5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56C8F980-B960-4B5B-8D93-6F21D41726FA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3.3 Reliable Message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158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59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60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ADE701FD-5B97-4E7B-8D28-C9831E06546D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3.4 Peer-to-Peer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Weshalb P2P in SBC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P2p Arten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Unstrukturiertes P2P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Distributet Hashtables (DHT)</a:t>
            </a: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6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943710E0-690E-4541-BE4D-6BAFE5F69584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3.4.1 Weshalb P2P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Verteilung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Erweiterbarkeit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Selbstverwaltend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Ausfallsicherheit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70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9D1901E9-88C9-483C-A151-33A30AD11F4F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3.4.2 P2p Arten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Wie kommunizieren die Peers?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Unstrukturiert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Strukturiert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zB. Hashtables</a:t>
            </a: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74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7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CE879786-ADF5-4853-BB68-0C78ED45194B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3.4.3 Unstrukturiertes P2P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Zentralisiertes P2P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Pures P2P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Hybrides P2P</a:t>
            </a:r>
            <a:endParaRPr/>
          </a:p>
        </p:txBody>
      </p:sp>
      <p:sp>
        <p:nvSpPr>
          <p:cNvPr id="178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80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33B6CC06-FEF2-474E-8C07-4DA6D59C67BB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3.4.4 Hashtables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Chord Algorithmus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CAN Algorithmus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8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CE2AEF1C-2EF2-45F9-B1F5-E5E6AAA2D1FD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91680" y="587520"/>
            <a:ext cx="6400440" cy="587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AT"/>
              <a:t>3.4.4.1 Chord Algorithmus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457200" y="1900440"/>
            <a:ext cx="8046000" cy="4384440"/>
          </a:xfrm>
          <a:prstGeom prst="rect">
            <a:avLst/>
          </a:prstGeom>
        </p:spPr>
      </p:sp>
      <p:pic>
        <p:nvPicPr>
          <p:cNvPr descr="" id="18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737720"/>
            <a:ext cx="8567640" cy="478476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4800">
                <a:solidFill>
                  <a:srgbClr val="000000"/>
                </a:solidFill>
                <a:latin typeface="Calibri"/>
              </a:rPr>
              <a:t>Übersicht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Erklärung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Grundlegende Prinzipien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Vorgehensweisen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Implementierungen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Conclusio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1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E04F564B-569D-47BF-81BE-CA88050ADFE8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91680" y="587520"/>
            <a:ext cx="6400440" cy="587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AT"/>
              <a:t>3.4.4.2 CAN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457200" y="1900440"/>
            <a:ext cx="8046000" cy="4384440"/>
          </a:xfrm>
          <a:prstGeom prst="rect">
            <a:avLst/>
          </a:prstGeom>
        </p:spPr>
      </p:sp>
      <p:pic>
        <p:nvPicPr>
          <p:cNvPr descr="" id="19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1584000"/>
            <a:ext cx="8351640" cy="4956120"/>
          </a:xfrm>
          <a:prstGeom prst="rect">
            <a:avLst/>
          </a:prstGeom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91680" y="587520"/>
            <a:ext cx="6400440" cy="5875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AT"/>
              <a:t>3.4.4.2 CAN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457200" y="1900440"/>
            <a:ext cx="8046000" cy="4384440"/>
          </a:xfrm>
          <a:prstGeom prst="rect">
            <a:avLst/>
          </a:prstGeom>
        </p:spPr>
      </p:sp>
      <p:pic>
        <p:nvPicPr>
          <p:cNvPr descr="" id="19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48000" y="1440000"/>
            <a:ext cx="4535640" cy="4995000"/>
          </a:xfrm>
          <a:prstGeom prst="rect">
            <a:avLst/>
          </a:prstGeom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</a:rPr>
              <a:t>4 Implementierungen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JavaSpaces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Corso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XVSM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TinySpaces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GSpaces</a:t>
            </a: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98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99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F8134D86-8B53-41B1-8F26-08155EBD54FA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4.1 JavaSpace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Was ist JavaSpaces?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20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A335301B-C1B7-43F4-8CC5-7F4CFF9B1728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4.2 Corso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Corso 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Koordinationsmodell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Virtual Shared Memory</a:t>
            </a:r>
            <a:endParaRPr/>
          </a:p>
        </p:txBody>
      </p:sp>
      <p:sp>
        <p:nvSpPr>
          <p:cNvPr id="20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208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209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AE4C3E18-81E5-40B6-8708-1788EE4B3D66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4.3 XVSM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Virtual Shared Memory und XVSM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Calibri"/>
              </a:rPr>
              <a:t>XVSM 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Unterschied zu Linda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Implementierungen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21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21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FBA08AE1-89F5-42A0-84C8-20CC1B1DC576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4.4 TinySpaces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Unterschied zu XVSM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Vorteile von TinySpaces</a:t>
            </a:r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218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219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5A8FA832-3DC7-4784-AFB5-615404497441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4.5 GSpaces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Was ist GSpaces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Richtlinien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22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22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14CD4C53-56A9-404D-A2E6-14BCD5943239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91680" y="540000"/>
            <a:ext cx="6400440" cy="6829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</a:rPr>
              <a:t>5 Conclusio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91680" y="540000"/>
            <a:ext cx="6400440" cy="6829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</a:rPr>
              <a:t>6 Quellen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</a:rPr>
              <a:t>1 Erklärung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Was ist Space Based Computing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EAI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Einsatzbereiche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19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BA09B5B5-020D-42B9-B141-2A63A27F32ED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91680" y="587520"/>
            <a:ext cx="6400440" cy="58752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Calibri"/>
              </a:rPr>
              <a:t>1.1 Was ist Space Based Computing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1900440"/>
            <a:ext cx="8046000" cy="397728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Modell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Koordination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Kommunikation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D</a:t>
            </a:r>
            <a:r>
              <a:rPr lang="de-AT" sz="3600">
                <a:solidFill>
                  <a:srgbClr val="000000"/>
                </a:solidFill>
                <a:latin typeface="Calibri"/>
              </a:rPr>
              <a:t>atenorientiert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Spaces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Persistent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91680" y="587520"/>
            <a:ext cx="6400440" cy="58752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Calibri"/>
              </a:rPr>
              <a:t>1.2 EAI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852920"/>
            <a:ext cx="8046000" cy="407232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Chaotische Kommunikation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Sockets, RMI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Enterprise Application Integration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ORB, MQ, ESB...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Nachrichtenorientiert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Komplex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91680" y="587520"/>
            <a:ext cx="6400440" cy="58752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de-AT" sz="3200">
                <a:solidFill>
                  <a:srgbClr val="000000"/>
                </a:solidFill>
                <a:latin typeface="Calibri"/>
              </a:rPr>
              <a:t>1.3 Einsatzbereiche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457200" y="1900440"/>
            <a:ext cx="8046000" cy="438444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Kommunikation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Nicht Zeitkritisch</a:t>
            </a:r>
            <a:endParaRPr/>
          </a:p>
          <a:p>
            <a:pPr algn="just"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Asynchron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Große Systeme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Skalierbar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Verteilbar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4400">
                <a:solidFill>
                  <a:srgbClr val="000000"/>
                </a:solidFill>
                <a:latin typeface="Calibri"/>
              </a:rPr>
              <a:t>2 Grundlegende Prinzipien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SBC Paradigma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Mapping</a:t>
            </a: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29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30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2863D71B-CE62-44A9-91AD-B260A48F29F1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2.1 SBC Paradigma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Decoupling of Interaction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Zeit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Space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Referenz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34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3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AAD0518E-DD47-497D-816C-C1109DE97F51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3600">
                <a:solidFill>
                  <a:srgbClr val="000000"/>
                </a:solidFill>
                <a:latin typeface="Calibri"/>
              </a:rPr>
              <a:t>2.2 Mapping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Zugriffskonzept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Load Balancing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Ausfallsicherheit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AT" sz="3200">
                <a:solidFill>
                  <a:srgbClr val="000000"/>
                </a:solidFill>
                <a:latin typeface="Calibri"/>
              </a:rPr>
              <a:t>Zugriffszeiten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de-AT" sz="3600">
                <a:solidFill>
                  <a:srgbClr val="000000"/>
                </a:solidFill>
                <a:latin typeface="Calibri"/>
              </a:rPr>
              <a:t>Daten-Speichersturktur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20.12.2013</a:t>
            </a:r>
            <a:endParaRPr/>
          </a:p>
        </p:txBody>
      </p:sp>
      <p:sp>
        <p:nvSpPr>
          <p:cNvPr id="139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AT" sz="1200">
                <a:solidFill>
                  <a:srgbClr val="8b8b8b"/>
                </a:solidFill>
                <a:latin typeface="Calibri"/>
              </a:rPr>
              <a:t>Space Based Computing</a:t>
            </a:r>
            <a:endParaRPr/>
          </a:p>
        </p:txBody>
      </p:sp>
      <p:sp>
        <p:nvSpPr>
          <p:cNvPr id="140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D0D3A6A3-213B-4201-BDCA-D9FE69F070FA}" type="slidenum">
              <a:rPr lang="de-AT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