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15.jpeg" ContentType="image/jpeg"/>
  <Override PartName="/ppt/media/image8.png" ContentType="image/png"/>
  <Override PartName="/ppt/media/image13.png" ContentType="image/png"/>
  <Override PartName="/ppt/media/image14.gif" ContentType="image/gif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11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Grafik 3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Grafik 6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wiki.gigaspaces.com/wiki/display/XAP9/Terminology+-+Space-Based+Architecture" TargetMode="External"/><Relationship Id="rId2" Type="http://schemas.openxmlformats.org/officeDocument/2006/relationships/hyperlink" Target="http://www.slideshare.net/amin59/an-introduction-to-space-based-architecture" TargetMode="External"/><Relationship Id="rId3" Type="http://schemas.openxmlformats.org/officeDocument/2006/relationships/hyperlink" Target="http://www.gigaspaces.com/WhitePapers" TargetMode="External"/><Relationship Id="rId4" Type="http://schemas.openxmlformats.org/officeDocument/2006/relationships/slideLayout" Target="../slideLayouts/slideLayout1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  <a:ea typeface="DejaVu Sans"/>
              </a:rPr>
              <a:t>Daniel Dimitrijevic</a:t>
            </a:r>
            <a:endParaRPr/>
          </a:p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  <a:ea typeface="DejaVu Sans"/>
              </a:rPr>
              <a:t>Thomas Traxler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00D6FE3-4B90-4FF9-9486-96C4B9EFB6BE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3 Vorgehensweisen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Tuple Spaces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Triple 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Reliable Messages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Peer-to-Peer Architekturen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5B6FEE1-6A77-4DFB-9DD4-77288823D3FE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3.1 Tuple Spaces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ein Tuple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Tuple Space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Linda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BA63BF7-BFC2-4FE1-9A3C-8A9ADFF24B36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3.2 Triple Spaces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Tuple 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Semantic Web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Web Service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34B3DC5-2E26-405E-850D-165C2C941196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3.2 Triple Spaces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 http://tripcom.org/,19.12.2013]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6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AED2E87-626D-4F66-9F7E-8D7312729680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  <p:pic>
        <p:nvPicPr>
          <p:cNvPr descr="" id="16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4800" y="1600200"/>
            <a:ext cx="7727400" cy="39888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3.2 Triple Spaces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Tuple 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Semantic Web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Web Service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99B0D2F-1BA1-45E2-867B-4391BA9919BF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3.3 Reliable Message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Was ist Reliable Message?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Unterschied zu Tuple Spaces? 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77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6499ADC-AAD5-47DE-92EC-E7A4EBF4CBCF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 Peer-to-Peer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Weshalb P2P in SBC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P2p Arten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Unstrukturiertes P2P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Distributet Hashtables (DHT)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8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8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92628E3-0837-4D99-9EF9-55C8B738A13B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3.4.1 Weshalb P2P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Verteilung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Erweiterbarkeit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Selbstverwaltend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Ausfallsicherheit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E5DC103-4037-465F-A5C4-44E3EB6E9B2A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3.4.2 P2p Arten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Wie kommunizieren die Peers?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Unstrukturiert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Strukturiert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zB. Hashtables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9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70DE81C-D7D6-487D-B854-D5E2941157D5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3.4.3 Unstrukturiertes P2P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Zentralisiertes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Pures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Hybrides P2P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F33A7D1-34B8-4DFA-A6AE-872419850A1A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800">
                <a:solidFill>
                  <a:srgbClr val="000000"/>
                </a:solidFill>
                <a:latin typeface="Calibri"/>
                <a:ea typeface="DejaVu Sans"/>
              </a:rPr>
              <a:t>Übersicht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Erklärung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Grundlegende Prinzipien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Vorgehensweisen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Implementierungen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98DC47EC-1C80-4BC2-9DC9-5D83E281C2EA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 Hashtables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Chord Algorithmus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CAN Algorithmus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D80A333-650E-4E31-B19D-FB0973EB5B99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91680" y="587520"/>
            <a:ext cx="6400080" cy="587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3.4.4.1 Chord Algorithmus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57200" y="1900440"/>
            <a:ext cx="8045640" cy="4384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[Quelle:Peer-to-Peer Systems and Applications, Seite 96]</a:t>
            </a:r>
            <a:endParaRPr/>
          </a:p>
        </p:txBody>
      </p:sp>
      <p:pic>
        <p:nvPicPr>
          <p:cNvPr descr="" id="205" name="Grafik 187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75040"/>
            <a:ext cx="8567280" cy="478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91680" y="587520"/>
            <a:ext cx="6400080" cy="587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3.4.4.2 CAN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900440"/>
            <a:ext cx="804564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208" name="Grafik 190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584000"/>
            <a:ext cx="7776000" cy="4614480"/>
          </a:xfrm>
          <a:prstGeom prst="rect">
            <a:avLst/>
          </a:prstGeom>
          <a:ln>
            <a:noFill/>
          </a:ln>
        </p:spPr>
      </p:pic>
      <p:sp>
        <p:nvSpPr>
          <p:cNvPr id="209" name="TextShape 3"/>
          <p:cNvSpPr txBox="1"/>
          <p:nvPr/>
        </p:nvSpPr>
        <p:spPr>
          <a:xfrm>
            <a:off x="1080000" y="6198480"/>
            <a:ext cx="6120000" cy="347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[Quelle:Peer-to-Peer Systems and Applications, Seite 107]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91680" y="587520"/>
            <a:ext cx="6400080" cy="587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3.4.4.2 CAN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900440"/>
            <a:ext cx="804564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212" name="Grafik 193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000" y="1296000"/>
            <a:ext cx="4380480" cy="4824000"/>
          </a:xfrm>
          <a:prstGeom prst="rect">
            <a:avLst/>
          </a:prstGeom>
          <a:ln>
            <a:noFill/>
          </a:ln>
        </p:spPr>
      </p:pic>
      <p:sp>
        <p:nvSpPr>
          <p:cNvPr id="213" name="TextShape 3"/>
          <p:cNvSpPr txBox="1"/>
          <p:nvPr/>
        </p:nvSpPr>
        <p:spPr>
          <a:xfrm>
            <a:off x="1080000" y="6198480"/>
            <a:ext cx="6120000" cy="347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[Quelle:Peer-to-Peer Systems and Applications, Seite 108]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4 Implementierungen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JavaSpaces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Corso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XVSM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TinySpaces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GSpaces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4D64D55-87FF-48AF-AD4E-C9B640EB41DF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4.1 JavaSpace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JavaSpaces?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Baut auf Tuple Spaces auf.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Warum sollte ich JavaSpaces benutzen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B8923C6B-DC58-4EB6-B8AB-5FBE4A8EDD7B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4.1 JavaSpace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[Quelle:http://www.artima.com/jini/jiniology/js1P.html]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2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2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58BCD74-07CD-450E-82DA-9CD2CADEE515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  <p:pic>
        <p:nvPicPr>
          <p:cNvPr descr="" id="22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600200"/>
            <a:ext cx="6863760" cy="39564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4.1 JavaSpace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JavaSpaces?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Baut auf Tuple Spaces auf.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Warum sollte ich JavaSpaces benutzen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3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3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B80C287-EBCD-41B2-8E26-439473B855BF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4.2 Corso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Corso(Co-Ordinated Shared Objects)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Koordinationsmodell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Virtual Shared Memory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3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7B675F49-43DB-4F59-A53F-5DF0858F77D8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4.3 XVSM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Virtual Shared Memory und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XVSM (extensible Virtual Shared Memory)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Unterschied zu Linda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Implementierungen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4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4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BE3417E4-4F66-4E69-B035-1461DF3759D6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1 Erklärung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Was ist Space Based Computing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EAI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Einsatzbereiche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7A4721D-CE8B-463B-BB33-81C2E1E4E377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4.3 XVSM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 sz="1400">
                <a:solidFill>
                  <a:srgbClr val="000000"/>
                </a:solidFill>
                <a:latin typeface="Arial"/>
                <a:ea typeface="DejaVu Sans"/>
              </a:rPr>
              <a:t>[Quelle:http://www.complang.tuwien.ac.at/eva/SBC-Group/sbcGroupIndex.html]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809353B-8183-4DA8-A6DD-28CD5167AB72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  <p:pic>
        <p:nvPicPr>
          <p:cNvPr descr="" id="25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268640"/>
            <a:ext cx="8074080" cy="465336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4.3 XVSM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Virtual Shared Memory und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XVSM (extensible Virtual Shared Memory)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Unterschied zu Linda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Implementierungen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48C8DF6-F52E-4AA0-AD95-E24AB094CD28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4.4 TinySpaces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Unterschied zu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Vorteile von TinySpaces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7CD9D8EC-B723-43CC-AD43-EB005B8C746B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4.5 GSpaces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GSpaces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Richtlinien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6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43B6AC13-9C99-405C-9386-69EBE46D193C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91680" y="540000"/>
            <a:ext cx="6400080" cy="6825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6 Quellen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8" name="TextShape 3"/>
          <p:cNvSpPr txBox="1"/>
          <p:nvPr/>
        </p:nvSpPr>
        <p:spPr>
          <a:xfrm>
            <a:off x="410760" y="1775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 sz="1600"/>
              <a:t>http://www.nik.no/2002/Engelhardtsen.pdf </a:t>
            </a:r>
            <a:endParaRPr/>
          </a:p>
          <a:p>
            <a:r>
              <a:rPr lang="de-AT" sz="1600"/>
              <a:t>Diplomarbeit,Integration von Corso Space-Based Computing in J2EE,Johannes Marchart</a:t>
            </a:r>
            <a:endParaRPr/>
          </a:p>
          <a:p>
            <a:r>
              <a:rPr lang="de-AT" sz="1600"/>
              <a:t>Diplomarbeit,Design and Implementation of JavaSpaces API Standart for XSVM, Laszlo Keszthelyi</a:t>
            </a:r>
            <a:endParaRPr/>
          </a:p>
          <a:p>
            <a:r>
              <a:rPr lang="de-AT" sz="1600">
                <a:hlinkClick r:id="rId1"/>
              </a:rPr>
              <a:t>http://wiki.gigaspaces.com/wiki/display/XAP9/Terminology+-+Space-Based+Architecture</a:t>
            </a:r>
            <a:endParaRPr/>
          </a:p>
          <a:p>
            <a:r>
              <a:rPr lang="de-AT" sz="1600">
                <a:hlinkClick r:id="rId2"/>
              </a:rPr>
              <a:t>http://www.slideshare.net/amin59/an-introduction-to-space-based-architecture</a:t>
            </a:r>
            <a:endParaRPr/>
          </a:p>
          <a:p>
            <a:r>
              <a:rPr lang="de-AT" sz="1600">
                <a:hlinkClick r:id="rId3"/>
              </a:rPr>
              <a:t>http://www.gigaspaces.com/WhitePapers</a:t>
            </a:r>
            <a:r>
              <a:rPr lang="de-AT" sz="1600"/>
              <a:t>\#a1</a:t>
            </a:r>
            <a:endParaRPr/>
          </a:p>
          <a:p>
            <a:r>
              <a:rPr lang="de-AT" sz="1600"/>
              <a:t>Diplomarbeit, Design and Implementation of TinySpaces, Alexander Marek </a:t>
            </a:r>
            <a:endParaRPr/>
          </a:p>
          <a:p>
            <a:r>
              <a:rPr lang="de-AT" sz="1600"/>
              <a:t>http://www.spacebasedcomputing.org/fileadmin/files/SBC-Paradigm-v1.0.pdf </a:t>
            </a:r>
            <a:endParaRPr/>
          </a:p>
          <a:p>
            <a:r>
              <a:rPr lang="de-AT" sz="1600"/>
              <a:t>http://elib.uni-stuttgart.de/opus/volltexte/2006/2580/pdf/TR\_2006\_05.pdf </a:t>
            </a:r>
            <a:endParaRPr/>
          </a:p>
          <a:p>
            <a:r>
              <a:rPr lang="de-AT" sz="1600"/>
              <a:t>http://www.wsmo.org/TR/d21/v0.1/20050613/d21.v01.pdf </a:t>
            </a:r>
            <a:endParaRPr/>
          </a:p>
          <a:p>
            <a:r>
              <a:rPr lang="de-AT" sz="1600"/>
              <a:t>http://www.mozartspaces.org/2.2-SNAPSHOT/docs/MozartSpaces\_DA\_Martin-Barisits.pdf </a:t>
            </a:r>
            <a:endParaRPr/>
          </a:p>
          <a:p>
            <a:r>
              <a:rPr lang="de-AT" sz="1600"/>
              <a:t>Dissertation, Managing Complex and Dynamic Software Systems with Space-Based Computing, Richard Mordinyi </a:t>
            </a:r>
            <a:endParaRPr/>
          </a:p>
          <a:p>
            <a:r>
              <a:rPr lang="de-AT" sz="1600"/>
              <a:t>Peer-to-Peer Systems III 2005, G. Voelker, S Shenker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 sz="3600">
                <a:latin typeface="Calibri"/>
              </a:rPr>
              <a:t>6.1 Primärquellen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 sz="3600">
                <a:latin typeface="Calibri"/>
              </a:rPr>
              <a:t>Verteilete Systeme Prinzipien und Paradigmen, A. Tannenbaum, 2. Auflage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 sz="3600">
                <a:latin typeface="Calibri"/>
              </a:rPr>
              <a:t>Peer-toPeer Systems and Applications 2005, R. Steinmetz,K. Wehrle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 sz="3600">
                <a:latin typeface="Calibri"/>
              </a:rPr>
              <a:t>http://www.spacebasedcomputing.org/, Aufgerufen am 13.12.2013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1680" y="587520"/>
            <a:ext cx="6400080" cy="587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1.1 Was ist Space Based Computing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900440"/>
            <a:ext cx="8045640" cy="39769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Modell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Koordination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Kommunikation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atenorientiert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Spaces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Persistent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1680" y="587520"/>
            <a:ext cx="6400080" cy="587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1.2 EAI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852920"/>
            <a:ext cx="8045640" cy="40719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Chaotische 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Sockets, RMI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Enterprise Application Integration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ORB, MQ, ESB...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Nachrichtenorientiert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Komplex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91680" y="587520"/>
            <a:ext cx="6400080" cy="587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1.3 Einsatzbereiche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900440"/>
            <a:ext cx="8045640" cy="4384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Nicht Zeitkritisch</a:t>
            </a:r>
            <a:endParaRPr/>
          </a:p>
          <a:p>
            <a:pPr algn="just"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Asynchron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Große Systeme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Skalierbar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Verteilbar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2 Grundlegende Prinzipien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SBC Paradigma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Mapping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BB6FBD0-7F53-4BF3-9DE2-78B1B60A2A29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2.1 SBC Paradigma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Decoupling of Interaction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Zeit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Space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Referenz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41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9ED116F-E680-49A4-8E62-B1F3B7DC167A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2.2 Mapping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Zugriffskonzept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Load Balancing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Ausfallsicherheit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Zugriffszeiten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Daten-Speichersturktur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B4396D4-7727-4C62-B6C6-E05B0E29A7E8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