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2" r:id="rId9"/>
    <p:sldId id="263" r:id="rId10"/>
    <p:sldId id="279" r:id="rId11"/>
    <p:sldId id="280" r:id="rId12"/>
    <p:sldId id="283" r:id="rId13"/>
    <p:sldId id="284" r:id="rId14"/>
    <p:sldId id="286" r:id="rId15"/>
    <p:sldId id="261" r:id="rId16"/>
    <p:sldId id="285" r:id="rId17"/>
    <p:sldId id="278" r:id="rId18"/>
    <p:sldId id="264" r:id="rId19"/>
    <p:sldId id="277" r:id="rId20"/>
    <p:sldId id="273" r:id="rId21"/>
    <p:sldId id="276" r:id="rId22"/>
    <p:sldId id="274" r:id="rId23"/>
    <p:sldId id="27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1" y="6004408"/>
            <a:ext cx="1357073" cy="484023"/>
          </a:xfrm>
          <a:prstGeom prst="rect">
            <a:avLst/>
          </a:prstGeom>
        </p:spPr>
      </p:pic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rayburn/Presentation-AdvancedTDD" TargetMode="External"/><Relationship Id="rId2" Type="http://schemas.openxmlformats.org/officeDocument/2006/relationships/hyperlink" Target="mailto:tim@timrayburn.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rayburn.net" TargetMode="External"/><Relationship Id="rId2" Type="http://schemas.openxmlformats.org/officeDocument/2006/relationships/hyperlink" Target="http://github.com/trayburn/Presentation-AdvancedTD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Mocking, Inversion, 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4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03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4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03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Bent Arrow 17"/>
          <p:cNvSpPr/>
          <p:nvPr/>
        </p:nvSpPr>
        <p:spPr>
          <a:xfrm rot="16200000" flipH="1">
            <a:off x="3263900" y="2705100"/>
            <a:ext cx="762000" cy="685800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7800" y="25908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2463800" y="5219700"/>
            <a:ext cx="762000" cy="685800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6183" y="56388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4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03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31659" y="2758440"/>
            <a:ext cx="34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So how else can we do this?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4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039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34290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4343400"/>
            <a:ext cx="3683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429000"/>
            <a:ext cx="3683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74900" y="373380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400" y="495300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76600" y="470535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03900" y="4514165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8400" y="401955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5600" y="481965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3"/>
            <a:endCxn id="17" idx="1"/>
          </p:cNvCxnSpPr>
          <p:nvPr/>
        </p:nvCxnSpPr>
        <p:spPr>
          <a:xfrm>
            <a:off x="2743200" y="3790950"/>
            <a:ext cx="76200" cy="121920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8" idx="1"/>
          </p:cNvCxnSpPr>
          <p:nvPr/>
        </p:nvCxnSpPr>
        <p:spPr>
          <a:xfrm flipV="1">
            <a:off x="3187700" y="4762500"/>
            <a:ext cx="88900" cy="24765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3"/>
            <a:endCxn id="19" idx="1"/>
          </p:cNvCxnSpPr>
          <p:nvPr/>
        </p:nvCxnSpPr>
        <p:spPr>
          <a:xfrm flipV="1">
            <a:off x="3644900" y="4571315"/>
            <a:ext cx="2159000" cy="191185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3"/>
            <a:endCxn id="20" idx="1"/>
          </p:cNvCxnSpPr>
          <p:nvPr/>
        </p:nvCxnSpPr>
        <p:spPr>
          <a:xfrm flipV="1">
            <a:off x="6172200" y="4076700"/>
            <a:ext cx="76200" cy="494615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3"/>
            <a:endCxn id="21" idx="1"/>
          </p:cNvCxnSpPr>
          <p:nvPr/>
        </p:nvCxnSpPr>
        <p:spPr>
          <a:xfrm>
            <a:off x="6616700" y="4076700"/>
            <a:ext cx="88900" cy="80010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concept to having all objects you are dependent on taken either by a constructor or property so they can be changed.</a:t>
            </a:r>
            <a:endParaRPr lang="en-US" dirty="0"/>
          </a:p>
        </p:txBody>
      </p:sp>
      <p:pic>
        <p:nvPicPr>
          <p:cNvPr id="1030" name="Picture 6" descr="C:\Users\Tim\AppData\Local\Microsoft\Windows\Temporary Internet Files\Content.IE5\MUTA1HS2\MP90039605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166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use Inversion of Control (</a:t>
            </a:r>
            <a:r>
              <a:rPr lang="en-US" dirty="0" err="1" smtClean="0"/>
              <a:t>IoC</a:t>
            </a:r>
            <a:r>
              <a:rPr lang="en-US" dirty="0" smtClean="0"/>
              <a:t>) to allow the uppermost aspects of an application to control how each piece below it fits together.</a:t>
            </a:r>
            <a:endParaRPr lang="en-US" dirty="0"/>
          </a:p>
        </p:txBody>
      </p:sp>
      <p:pic>
        <p:nvPicPr>
          <p:cNvPr id="1030" name="Picture 6" descr="C:\Users\Tim\AppData\Local\Microsoft\Windows\Temporary Internet Files\Content.IE5\MUTA1HS2\MP90039605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09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client is a local medical clinic which needs new software to assist their marketing efforts.  For our piece we must:</a:t>
            </a:r>
          </a:p>
          <a:p>
            <a:pPr lvl="1"/>
            <a:r>
              <a:rPr lang="en-US" dirty="0" smtClean="0"/>
              <a:t>Accept as input a Patient record</a:t>
            </a:r>
          </a:p>
          <a:p>
            <a:pPr lvl="1"/>
            <a:r>
              <a:rPr lang="en-US" dirty="0" smtClean="0"/>
              <a:t>Calculate the distance from the address to the clinic.</a:t>
            </a:r>
          </a:p>
          <a:p>
            <a:pPr lvl="1"/>
            <a:r>
              <a:rPr lang="en-US" dirty="0" smtClean="0"/>
              <a:t>Analyze the distance to determine inclusion in the marketing segment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Output to the database those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client is a local medical clinic which needs new software to assist their marketing efforts.  For our piece we must:</a:t>
            </a:r>
          </a:p>
          <a:p>
            <a:pPr lvl="1"/>
            <a:r>
              <a:rPr lang="en-US" dirty="0" smtClean="0"/>
              <a:t>Accept as input a Patient record</a:t>
            </a:r>
          </a:p>
          <a:p>
            <a:pPr lvl="1"/>
            <a:r>
              <a:rPr lang="en-US" dirty="0" smtClean="0"/>
              <a:t>Calculate the distance from the address to the clinic.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Analyze the distance to determine inclusion in the marketing segment</a:t>
            </a:r>
            <a:r>
              <a:rPr lang="en-US" dirty="0" smtClean="0">
                <a:solidFill>
                  <a:srgbClr val="C00000"/>
                </a:solidFill>
              </a:rPr>
              <a:t>. (Implemented by Dave)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Output to the database those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class, add a dependency,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Rayburn – </a:t>
            </a:r>
            <a:r>
              <a:rPr lang="en-US" dirty="0" smtClean="0">
                <a:hlinkClick r:id="rId2"/>
              </a:rPr>
              <a:t>tim@timrayburn.net</a:t>
            </a:r>
            <a:endParaRPr lang="en-US" dirty="0" smtClean="0"/>
          </a:p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President of Dallas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Specialist in all things WCF &amp; BizTalk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github.com/trayburn/Presentation-AdvancedTDD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82438" y="5334000"/>
            <a:ext cx="299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You doubt he’s a Guru?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Guru’s are always bald!</a:t>
            </a:r>
          </a:p>
        </p:txBody>
      </p:sp>
      <p:sp>
        <p:nvSpPr>
          <p:cNvPr id="40" name="Bent Arrow 39"/>
          <p:cNvSpPr/>
          <p:nvPr/>
        </p:nvSpPr>
        <p:spPr>
          <a:xfrm>
            <a:off x="1295400" y="2286000"/>
            <a:ext cx="1981200" cy="3048000"/>
          </a:xfrm>
          <a:prstGeom prst="bentArrow">
            <a:avLst>
              <a:gd name="adj1" fmla="val 13846"/>
              <a:gd name="adj2" fmla="val 14808"/>
              <a:gd name="adj3" fmla="val 39231"/>
              <a:gd name="adj4" fmla="val 3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49" y="2286000"/>
            <a:ext cx="2595102" cy="25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to the Rescue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Interfaces allow us to be dependent on how we call something without being dependent on it either:</a:t>
            </a:r>
          </a:p>
          <a:p>
            <a:pPr lvl="1"/>
            <a:r>
              <a:rPr lang="en-US" dirty="0" smtClean="0"/>
              <a:t>Being done</a:t>
            </a:r>
          </a:p>
          <a:p>
            <a:pPr lvl="1"/>
            <a:endParaRPr lang="en-US" dirty="0"/>
          </a:p>
        </p:txBody>
      </p:sp>
      <p:pic>
        <p:nvPicPr>
          <p:cNvPr id="3075" name="Picture 3" descr="C:\Users\Tim\AppData\Local\Microsoft\Windows\Temporary Internet Files\Content.IE5\D58JERFI\MP900442177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541040"/>
            <a:ext cx="3419475" cy="30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Now that we have a dependency only on what we expect something to respond to, we can just fake the internals.</a:t>
            </a:r>
            <a:endParaRPr lang="en-US" dirty="0"/>
          </a:p>
        </p:txBody>
      </p:sp>
      <p:pic>
        <p:nvPicPr>
          <p:cNvPr id="2050" name="Picture 2" descr="C:\Users\Tim\AppData\Local\Microsoft\Windows\Temporary Internet Files\Content.IE5\D58JERFI\MP900396051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047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Mocking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That was a lot of work, someone should make a smarter way to do that!</a:t>
            </a:r>
            <a:endParaRPr lang="en-US" dirty="0"/>
          </a:p>
        </p:txBody>
      </p:sp>
      <p:pic>
        <p:nvPicPr>
          <p:cNvPr id="4098" name="Picture 2" descr="C:\Users\Tim\AppData\Local\Microsoft\Windows\Temporary Internet Files\Content.IE5\SWNV4M3U\MC900197552[1].wm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05567"/>
            <a:ext cx="3419475" cy="33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RhinoMocks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396"/>
            <a:ext cx="7467600" cy="2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Available At:</a:t>
            </a:r>
          </a:p>
          <a:p>
            <a:pPr lvl="1"/>
            <a:r>
              <a:rPr lang="en-US" dirty="0">
                <a:hlinkClick r:id="rId2"/>
              </a:rPr>
              <a:t>http://github.com/trayburn/Presentation-AdvancedTDD</a:t>
            </a:r>
            <a:r>
              <a:rPr lang="en-US" dirty="0"/>
              <a:t> </a:t>
            </a:r>
          </a:p>
          <a:p>
            <a:r>
              <a:rPr lang="en-US" dirty="0" smtClean="0"/>
              <a:t>Contact Information:</a:t>
            </a:r>
          </a:p>
          <a:p>
            <a:pPr lvl="1"/>
            <a:r>
              <a:rPr lang="en-US" dirty="0" smtClean="0"/>
              <a:t>Tim Rayburn - </a:t>
            </a:r>
            <a:r>
              <a:rPr lang="en-US" dirty="0" smtClean="0">
                <a:hlinkClick r:id="rId3"/>
              </a:rPr>
              <a:t>tim@timrayburn.net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2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396"/>
            <a:ext cx="7467600" cy="2341209"/>
          </a:xfrm>
          <a:prstGeom prst="rect">
            <a:avLst/>
          </a:prstGeom>
        </p:spPr>
      </p:pic>
      <p:sp>
        <p:nvSpPr>
          <p:cNvPr id="2" name="Bent Arrow 1"/>
          <p:cNvSpPr/>
          <p:nvPr/>
        </p:nvSpPr>
        <p:spPr>
          <a:xfrm rot="10800000" flipH="1">
            <a:off x="838200" y="4267200"/>
            <a:ext cx="6400800" cy="2209800"/>
          </a:xfrm>
          <a:prstGeom prst="bentArrow">
            <a:avLst>
              <a:gd name="adj1" fmla="val 7931"/>
              <a:gd name="adj2" fmla="val 8793"/>
              <a:gd name="adj3" fmla="val 18448"/>
              <a:gd name="adj4" fmla="val 2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5791200"/>
            <a:ext cx="29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In case you forget later…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4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what a test runner is.</a:t>
            </a:r>
          </a:p>
          <a:p>
            <a:r>
              <a:rPr lang="en-US" dirty="0" smtClean="0"/>
              <a:t>You understand the goal of Red / Green / Refactor.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understand how TDD should affect your class design.</a:t>
            </a:r>
          </a:p>
          <a:p>
            <a:pPr lvl="1"/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The Importance of Interfaces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Mocking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Test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175</TotalTime>
  <Words>541</Words>
  <Application>Microsoft Office PowerPoint</Application>
  <PresentationFormat>On-screen Show (4:3)</PresentationFormat>
  <Paragraphs>125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Austin</vt:lpstr>
      <vt:lpstr>Advanced Test Driven Development</vt:lpstr>
      <vt:lpstr>Who Am I?</vt:lpstr>
      <vt:lpstr>PowerPoint Presentation</vt:lpstr>
      <vt:lpstr>PowerPoint Presentation</vt:lpstr>
      <vt:lpstr>Assumptions</vt:lpstr>
      <vt:lpstr>Goals</vt:lpstr>
      <vt:lpstr>How Do I Test That?</vt:lpstr>
      <vt:lpstr>Testing Approach</vt:lpstr>
      <vt:lpstr>Testing Approach</vt:lpstr>
      <vt:lpstr>Testing Approach</vt:lpstr>
      <vt:lpstr>Testing Approach</vt:lpstr>
      <vt:lpstr>Testing Approach</vt:lpstr>
      <vt:lpstr>Testing Approach</vt:lpstr>
      <vt:lpstr>Dependency Injection</vt:lpstr>
      <vt:lpstr>Inversion of Control</vt:lpstr>
      <vt:lpstr>What we are building …</vt:lpstr>
      <vt:lpstr>What we are building …</vt:lpstr>
      <vt:lpstr>Demo - IoC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Interfaces to the Rescue</vt:lpstr>
      <vt:lpstr>Demo - Interfaces</vt:lpstr>
      <vt:lpstr>Mocking</vt:lpstr>
      <vt:lpstr>Demo - Mocking</vt:lpstr>
      <vt:lpstr>Mocking Frameworks</vt:lpstr>
      <vt:lpstr>Demo - RhinoMocks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Test Driven Development</dc:title>
  <dc:creator>Tim</dc:creator>
  <cp:lastModifiedBy>Tim</cp:lastModifiedBy>
  <cp:revision>16</cp:revision>
  <dcterms:created xsi:type="dcterms:W3CDTF">2010-04-30T05:25:44Z</dcterms:created>
  <dcterms:modified xsi:type="dcterms:W3CDTF">2010-04-30T16:32:53Z</dcterms:modified>
</cp:coreProperties>
</file>