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82" r:id="rId5"/>
    <p:sldId id="258" r:id="rId6"/>
    <p:sldId id="259" r:id="rId7"/>
    <p:sldId id="260" r:id="rId8"/>
    <p:sldId id="262" r:id="rId9"/>
    <p:sldId id="263" r:id="rId10"/>
    <p:sldId id="279" r:id="rId11"/>
    <p:sldId id="280" r:id="rId12"/>
    <p:sldId id="283" r:id="rId13"/>
    <p:sldId id="284" r:id="rId14"/>
    <p:sldId id="286" r:id="rId15"/>
    <p:sldId id="261" r:id="rId16"/>
    <p:sldId id="285" r:id="rId17"/>
    <p:sldId id="278" r:id="rId18"/>
    <p:sldId id="264" r:id="rId19"/>
    <p:sldId id="277" r:id="rId20"/>
    <p:sldId id="273" r:id="rId21"/>
    <p:sldId id="276" r:id="rId22"/>
    <p:sldId id="274" r:id="rId23"/>
    <p:sldId id="275" r:id="rId24"/>
    <p:sldId id="266" r:id="rId25"/>
    <p:sldId id="267" r:id="rId26"/>
    <p:sldId id="268" r:id="rId27"/>
    <p:sldId id="269" r:id="rId28"/>
    <p:sldId id="270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5275"/>
            <a:ext cx="4572000" cy="2127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en-US" smtClean="0"/>
              <a:t>http://github.com/trayburn/Presentation-AdvancedTDD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645275"/>
            <a:ext cx="4572000" cy="2127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http://github.com/trayburn/Presentation-AdvancedTDD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710400F0-666E-4E9C-ABEA-797AB69D7AF4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1A5E7EC3-1036-4EDF-9E3D-7814D18CD3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31" y="6004408"/>
            <a:ext cx="1357073" cy="484023"/>
          </a:xfrm>
          <a:prstGeom prst="rect">
            <a:avLst/>
          </a:prstGeom>
        </p:spPr>
      </p:pic>
      <p:sp>
        <p:nvSpPr>
          <p:cNvPr id="4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45275"/>
            <a:ext cx="4572000" cy="2127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en-US" smtClean="0"/>
              <a:t>http://github.com/trayburn/Presentation-AdvancedTDD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rayburn/Presentation-AdvancedTDD" TargetMode="External"/><Relationship Id="rId2" Type="http://schemas.openxmlformats.org/officeDocument/2006/relationships/hyperlink" Target="mailto:tim@timrayburn.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tim@timrayburn.net" TargetMode="External"/><Relationship Id="rId2" Type="http://schemas.openxmlformats.org/officeDocument/2006/relationships/hyperlink" Target="http://github.com/trayburn/Presentation-AdvancedTD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Mocking, Inversion, 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66800" y="3352797"/>
            <a:ext cx="7010400" cy="1905003"/>
            <a:chOff x="1066800" y="3352797"/>
            <a:chExt cx="7010400" cy="1905003"/>
          </a:xfrm>
        </p:grpSpPr>
        <p:sp>
          <p:nvSpPr>
            <p:cNvPr id="17" name="Rounded Rectangle 16"/>
            <p:cNvSpPr/>
            <p:nvPr/>
          </p:nvSpPr>
          <p:spPr>
            <a:xfrm>
              <a:off x="4511040" y="3352797"/>
              <a:ext cx="3505200" cy="1905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66800" y="3352800"/>
              <a:ext cx="3505200" cy="1905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800" y="3982132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9100" y="398213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81400" y="3352800"/>
              <a:ext cx="1905000" cy="1905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7950" y="3982133"/>
              <a:ext cx="1308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3352800"/>
              <a:ext cx="1295400" cy="190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</a:t>
              </a:r>
            </a:p>
            <a:p>
              <a:pPr algn="ctr"/>
              <a:r>
                <a:rPr lang="en-US" dirty="0" smtClean="0"/>
                <a:t>Logic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73700" y="3352800"/>
              <a:ext cx="1295400" cy="1905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r>
                <a:rPr lang="en-US" dirty="0" smtClean="0"/>
                <a:t>Logic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74900" y="3428997"/>
            <a:ext cx="4306570" cy="1752603"/>
            <a:chOff x="2374900" y="3428997"/>
            <a:chExt cx="4306570" cy="1752603"/>
          </a:xfrm>
        </p:grpSpPr>
        <p:sp>
          <p:nvSpPr>
            <p:cNvPr id="8" name="Rectangle 7"/>
            <p:cNvSpPr/>
            <p:nvPr/>
          </p:nvSpPr>
          <p:spPr>
            <a:xfrm>
              <a:off x="2374900" y="3429000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9400" y="34290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19400" y="43434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70300" y="3428997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41900" y="3429000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55970" y="34290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55970" y="43434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13170" y="3429000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14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066800" y="3352797"/>
            <a:ext cx="7010400" cy="1905003"/>
            <a:chOff x="1066800" y="3352797"/>
            <a:chExt cx="7010400" cy="1905003"/>
          </a:xfrm>
        </p:grpSpPr>
        <p:sp>
          <p:nvSpPr>
            <p:cNvPr id="32" name="Rounded Rectangle 31"/>
            <p:cNvSpPr/>
            <p:nvPr/>
          </p:nvSpPr>
          <p:spPr>
            <a:xfrm>
              <a:off x="4511040" y="3352797"/>
              <a:ext cx="3505200" cy="1905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066800" y="3352800"/>
              <a:ext cx="3505200" cy="1905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0" y="3982132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69100" y="398213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3352800"/>
              <a:ext cx="1905000" cy="1905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17950" y="3982133"/>
              <a:ext cx="1308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6000" y="3352800"/>
              <a:ext cx="1295400" cy="190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</a:t>
              </a:r>
            </a:p>
            <a:p>
              <a:pPr algn="ctr"/>
              <a:r>
                <a:rPr lang="en-US" dirty="0" smtClean="0"/>
                <a:t>Logic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73700" y="3352800"/>
              <a:ext cx="1295400" cy="1905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r>
                <a:rPr lang="en-US" dirty="0" smtClean="0"/>
                <a:t>Logic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74900" y="3428997"/>
            <a:ext cx="4306570" cy="1752603"/>
            <a:chOff x="2374900" y="3428997"/>
            <a:chExt cx="4306570" cy="1752603"/>
          </a:xfrm>
        </p:grpSpPr>
        <p:sp>
          <p:nvSpPr>
            <p:cNvPr id="41" name="Rectangle 40"/>
            <p:cNvSpPr/>
            <p:nvPr/>
          </p:nvSpPr>
          <p:spPr>
            <a:xfrm>
              <a:off x="2374900" y="3429000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19400" y="34290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43434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70300" y="3428997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41900" y="3429000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855970" y="34290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55970" y="43434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13170" y="3429000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18" name="Bent Arrow 17"/>
          <p:cNvSpPr/>
          <p:nvPr/>
        </p:nvSpPr>
        <p:spPr>
          <a:xfrm rot="16200000" flipH="1">
            <a:off x="3644899" y="2705100"/>
            <a:ext cx="762000" cy="685800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8799" y="25908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Fred</a:t>
            </a:r>
            <a:endParaRPr lang="en-US" dirty="0"/>
          </a:p>
        </p:txBody>
      </p:sp>
      <p:sp>
        <p:nvSpPr>
          <p:cNvPr id="20" name="Bent Arrow 19"/>
          <p:cNvSpPr/>
          <p:nvPr/>
        </p:nvSpPr>
        <p:spPr>
          <a:xfrm rot="5400000" flipH="1">
            <a:off x="2463800" y="5219700"/>
            <a:ext cx="762000" cy="685800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6183" y="56388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31659" y="2758440"/>
            <a:ext cx="34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So how else can we do this?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66800" y="3352797"/>
            <a:ext cx="7010400" cy="1905003"/>
            <a:chOff x="1066800" y="3352797"/>
            <a:chExt cx="7010400" cy="1905003"/>
          </a:xfrm>
        </p:grpSpPr>
        <p:sp>
          <p:nvSpPr>
            <p:cNvPr id="18" name="Rounded Rectangle 17"/>
            <p:cNvSpPr/>
            <p:nvPr/>
          </p:nvSpPr>
          <p:spPr>
            <a:xfrm>
              <a:off x="4511040" y="3352797"/>
              <a:ext cx="3505200" cy="1905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66800" y="3352800"/>
              <a:ext cx="3505200" cy="1905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3982132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69100" y="398213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3352800"/>
              <a:ext cx="1905000" cy="1905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17950" y="3982133"/>
              <a:ext cx="1308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86000" y="3352800"/>
              <a:ext cx="1295400" cy="190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</a:t>
              </a:r>
            </a:p>
            <a:p>
              <a:pPr algn="ctr"/>
              <a:r>
                <a:rPr lang="en-US" dirty="0" smtClean="0"/>
                <a:t>Logic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73700" y="3352800"/>
              <a:ext cx="1295400" cy="1905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r>
                <a:rPr lang="en-US" dirty="0" smtClean="0"/>
                <a:t>Logic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9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66800" y="3352797"/>
            <a:ext cx="7010400" cy="1905003"/>
            <a:chOff x="1066800" y="3352797"/>
            <a:chExt cx="7010400" cy="1905003"/>
          </a:xfrm>
        </p:grpSpPr>
        <p:sp>
          <p:nvSpPr>
            <p:cNvPr id="30" name="Rounded Rectangle 29"/>
            <p:cNvSpPr/>
            <p:nvPr/>
          </p:nvSpPr>
          <p:spPr>
            <a:xfrm>
              <a:off x="4511040" y="3352797"/>
              <a:ext cx="3505200" cy="1905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66800" y="3352800"/>
              <a:ext cx="3505200" cy="1905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3982132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69100" y="398213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3352800"/>
              <a:ext cx="1905000" cy="1905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17950" y="3982133"/>
              <a:ext cx="1308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86000" y="3352800"/>
              <a:ext cx="1295400" cy="190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</a:t>
              </a:r>
            </a:p>
            <a:p>
              <a:pPr algn="ctr"/>
              <a:r>
                <a:rPr lang="en-US" dirty="0" smtClean="0"/>
                <a:t>Logic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73700" y="3352800"/>
              <a:ext cx="1295400" cy="1905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r>
                <a:rPr lang="en-US" dirty="0" smtClean="0"/>
                <a:t>Logic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74900" y="3428997"/>
            <a:ext cx="4306570" cy="1752603"/>
            <a:chOff x="2374900" y="3428997"/>
            <a:chExt cx="4306570" cy="1752603"/>
          </a:xfrm>
        </p:grpSpPr>
        <p:sp>
          <p:nvSpPr>
            <p:cNvPr id="42" name="Rectangle 41"/>
            <p:cNvSpPr/>
            <p:nvPr/>
          </p:nvSpPr>
          <p:spPr>
            <a:xfrm>
              <a:off x="2374900" y="3429000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19400" y="34290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19400" y="43434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70300" y="3428997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41900" y="3429000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55970" y="34290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855970" y="4343400"/>
              <a:ext cx="368300" cy="838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13170" y="3429000"/>
              <a:ext cx="368300" cy="1752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74900" y="3733800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9400" y="4953000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70300" y="4705350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39360" y="4494429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55970" y="4084320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13170" y="4819650"/>
            <a:ext cx="368300" cy="114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6" idx="3"/>
            <a:endCxn id="17" idx="1"/>
          </p:cNvCxnSpPr>
          <p:nvPr/>
        </p:nvCxnSpPr>
        <p:spPr>
          <a:xfrm>
            <a:off x="2743200" y="3790950"/>
            <a:ext cx="76200" cy="121920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8" idx="1"/>
          </p:cNvCxnSpPr>
          <p:nvPr/>
        </p:nvCxnSpPr>
        <p:spPr>
          <a:xfrm flipV="1">
            <a:off x="3187700" y="4762500"/>
            <a:ext cx="482600" cy="24765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3"/>
            <a:endCxn id="19" idx="1"/>
          </p:cNvCxnSpPr>
          <p:nvPr/>
        </p:nvCxnSpPr>
        <p:spPr>
          <a:xfrm flipV="1">
            <a:off x="4038600" y="4551579"/>
            <a:ext cx="1000760" cy="210921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3"/>
            <a:endCxn id="20" idx="1"/>
          </p:cNvCxnSpPr>
          <p:nvPr/>
        </p:nvCxnSpPr>
        <p:spPr>
          <a:xfrm flipV="1">
            <a:off x="5407660" y="4141470"/>
            <a:ext cx="448310" cy="410109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3"/>
            <a:endCxn id="21" idx="1"/>
          </p:cNvCxnSpPr>
          <p:nvPr/>
        </p:nvCxnSpPr>
        <p:spPr>
          <a:xfrm>
            <a:off x="6224270" y="4141470"/>
            <a:ext cx="88900" cy="73533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9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concept to having all objects you are dependent on taken either by a constructor or property so they can be changed.</a:t>
            </a:r>
            <a:endParaRPr lang="en-US" dirty="0"/>
          </a:p>
        </p:txBody>
      </p:sp>
      <p:pic>
        <p:nvPicPr>
          <p:cNvPr id="1030" name="Picture 6" descr="C:\Users\Tim\AppData\Local\Microsoft\Windows\Temporary Internet Files\Content.IE5\MUTA1HS2\MP900396052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166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use Inversion of Control (</a:t>
            </a:r>
            <a:r>
              <a:rPr lang="en-US" dirty="0" err="1" smtClean="0"/>
              <a:t>IoC</a:t>
            </a:r>
            <a:r>
              <a:rPr lang="en-US" dirty="0" smtClean="0"/>
              <a:t>) to allow the uppermost aspects of an application to control how each piece below it fits together.</a:t>
            </a:r>
            <a:endParaRPr lang="en-US" dirty="0"/>
          </a:p>
        </p:txBody>
      </p:sp>
      <p:pic>
        <p:nvPicPr>
          <p:cNvPr id="1030" name="Picture 6" descr="C:\Users\Tim\AppData\Local\Microsoft\Windows\Temporary Internet Files\Content.IE5\MUTA1HS2\MP900396052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09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client is a local medical clinic which needs new software to assist their marketing efforts.  For our piece we must:</a:t>
            </a:r>
          </a:p>
          <a:p>
            <a:pPr lvl="1"/>
            <a:r>
              <a:rPr lang="en-US" dirty="0" smtClean="0"/>
              <a:t>Accept as input a Patient record</a:t>
            </a:r>
          </a:p>
          <a:p>
            <a:pPr lvl="1"/>
            <a:r>
              <a:rPr lang="en-US" dirty="0" smtClean="0"/>
              <a:t>Calculate the distance from the address to the clinic.</a:t>
            </a:r>
          </a:p>
          <a:p>
            <a:pPr lvl="1"/>
            <a:r>
              <a:rPr lang="en-US" dirty="0" smtClean="0"/>
              <a:t>Analyze the distance to determine inclusion in the marketing segment.</a:t>
            </a:r>
          </a:p>
          <a:p>
            <a:pPr lvl="1"/>
            <a:r>
              <a:rPr lang="en-US" dirty="0" smtClean="0"/>
              <a:t>Output to the database those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building 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client is a local medical clinic which needs new software to assist their marketing efforts.  For our piece we must:</a:t>
            </a:r>
          </a:p>
          <a:p>
            <a:pPr lvl="1"/>
            <a:r>
              <a:rPr lang="en-US" dirty="0" smtClean="0"/>
              <a:t>Accept as input a Patient record</a:t>
            </a:r>
          </a:p>
          <a:p>
            <a:pPr lvl="1"/>
            <a:r>
              <a:rPr lang="en-US" dirty="0" smtClean="0"/>
              <a:t>Calculate the distance from the address to the clinic.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Analyze the distance to determine inclusion in the marketing segment. (Implemented by Dave)</a:t>
            </a:r>
          </a:p>
          <a:p>
            <a:pPr lvl="1"/>
            <a:r>
              <a:rPr lang="en-US" dirty="0" smtClean="0"/>
              <a:t>Output to the database those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class, add a dependency,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Rayburn – </a:t>
            </a:r>
            <a:r>
              <a:rPr lang="en-US" dirty="0" smtClean="0">
                <a:hlinkClick r:id="rId2"/>
              </a:rPr>
              <a:t>tim@timrayburn.net</a:t>
            </a:r>
            <a:endParaRPr lang="en-US" dirty="0" smtClean="0"/>
          </a:p>
          <a:p>
            <a:r>
              <a:rPr lang="en-US" dirty="0" smtClean="0"/>
              <a:t>Principal Consultant with Improving Enterprises</a:t>
            </a:r>
          </a:p>
          <a:p>
            <a:r>
              <a:rPr lang="en-US" dirty="0" smtClean="0"/>
              <a:t>President of Dallas </a:t>
            </a:r>
            <a:r>
              <a:rPr lang="en-US" dirty="0" err="1" smtClean="0"/>
              <a:t>TechFest</a:t>
            </a:r>
            <a:endParaRPr lang="en-US" dirty="0" smtClean="0"/>
          </a:p>
          <a:p>
            <a:r>
              <a:rPr lang="en-US" dirty="0" smtClean="0"/>
              <a:t>Specialist in all things WCF &amp; BizTalk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github.com/trayburn/Presentation-AdvancedTDD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82438" y="5334000"/>
            <a:ext cx="299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You doubt he’s a Guru?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Guru’s are always bald!</a:t>
            </a:r>
          </a:p>
        </p:txBody>
      </p:sp>
      <p:sp>
        <p:nvSpPr>
          <p:cNvPr id="40" name="Bent Arrow 39"/>
          <p:cNvSpPr/>
          <p:nvPr/>
        </p:nvSpPr>
        <p:spPr>
          <a:xfrm>
            <a:off x="1295400" y="2286000"/>
            <a:ext cx="1981200" cy="3048000"/>
          </a:xfrm>
          <a:prstGeom prst="bentArrow">
            <a:avLst>
              <a:gd name="adj1" fmla="val 13846"/>
              <a:gd name="adj2" fmla="val 14808"/>
              <a:gd name="adj3" fmla="val 39231"/>
              <a:gd name="adj4" fmla="val 37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8" y="2286000"/>
            <a:ext cx="2447004" cy="2567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86" y="4942799"/>
            <a:ext cx="3877628" cy="1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Tim! Where did you get your coding super powers from?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86" y="4942799"/>
            <a:ext cx="3877628" cy="1263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49" y="2286000"/>
            <a:ext cx="2595102" cy="25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to the Rescue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Interfaces allow us to be dependent on how we call something without being dependent on it either:</a:t>
            </a:r>
          </a:p>
          <a:p>
            <a:pPr lvl="1"/>
            <a:r>
              <a:rPr lang="en-US" dirty="0" smtClean="0"/>
              <a:t>Being done</a:t>
            </a:r>
          </a:p>
          <a:p>
            <a:pPr lvl="1"/>
            <a:endParaRPr lang="en-US" dirty="0"/>
          </a:p>
        </p:txBody>
      </p:sp>
      <p:pic>
        <p:nvPicPr>
          <p:cNvPr id="3075" name="Picture 3" descr="C:\Users\Tim\AppData\Local\Microsoft\Windows\Temporary Internet Files\Content.IE5\D58JERFI\MP900442177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541040"/>
            <a:ext cx="3419475" cy="303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Now that we have a dependency only on what we expect something to respond to, we can just fake the internals.</a:t>
            </a:r>
            <a:endParaRPr lang="en-US" dirty="0"/>
          </a:p>
        </p:txBody>
      </p:sp>
      <p:pic>
        <p:nvPicPr>
          <p:cNvPr id="2050" name="Picture 2" descr="C:\Users\Tim\AppData\Local\Microsoft\Windows\Temporary Internet Files\Content.IE5\D58JERFI\MP900396051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30" y="3282791"/>
            <a:ext cx="2340864" cy="155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047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Mocking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Frameworks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That was a lot of work, someone should make a smarter way to do that!</a:t>
            </a:r>
            <a:endParaRPr lang="en-US" dirty="0"/>
          </a:p>
        </p:txBody>
      </p:sp>
      <p:pic>
        <p:nvPicPr>
          <p:cNvPr id="4098" name="Picture 2" descr="C:\Users\Tim\AppData\Local\Microsoft\Windows\Temporary Internet Files\Content.IE5\SWNV4M3U\MC900197552[1].wmf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05567"/>
            <a:ext cx="3419475" cy="330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RhinoMocks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8396"/>
            <a:ext cx="7467600" cy="23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Available At:</a:t>
            </a:r>
          </a:p>
          <a:p>
            <a:pPr lvl="1"/>
            <a:r>
              <a:rPr lang="en-US" dirty="0">
                <a:hlinkClick r:id="rId2"/>
              </a:rPr>
              <a:t>http://github.com/trayburn/Presentation-AdvancedTDD</a:t>
            </a:r>
            <a:r>
              <a:rPr lang="en-US" dirty="0"/>
              <a:t> </a:t>
            </a:r>
          </a:p>
          <a:p>
            <a:r>
              <a:rPr lang="en-US" dirty="0" smtClean="0"/>
              <a:t>Contact Information:</a:t>
            </a:r>
          </a:p>
          <a:p>
            <a:pPr lvl="1"/>
            <a:r>
              <a:rPr lang="en-US" dirty="0" smtClean="0"/>
              <a:t>Tim Rayburn - </a:t>
            </a:r>
            <a:r>
              <a:rPr lang="en-US" dirty="0" smtClean="0">
                <a:hlinkClick r:id="rId3"/>
              </a:rPr>
              <a:t>tim@timrayburn.net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2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8396"/>
            <a:ext cx="7467600" cy="2341209"/>
          </a:xfrm>
          <a:prstGeom prst="rect">
            <a:avLst/>
          </a:prstGeom>
        </p:spPr>
      </p:pic>
      <p:sp>
        <p:nvSpPr>
          <p:cNvPr id="2" name="Bent Arrow 1"/>
          <p:cNvSpPr/>
          <p:nvPr/>
        </p:nvSpPr>
        <p:spPr>
          <a:xfrm rot="10800000" flipH="1">
            <a:off x="838200" y="4267200"/>
            <a:ext cx="6400800" cy="2209800"/>
          </a:xfrm>
          <a:prstGeom prst="bentArrow">
            <a:avLst>
              <a:gd name="adj1" fmla="val 7931"/>
              <a:gd name="adj2" fmla="val 8793"/>
              <a:gd name="adj3" fmla="val 18448"/>
              <a:gd name="adj4" fmla="val 27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5791200"/>
            <a:ext cx="299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V Boli" pitchFamily="2" charset="0"/>
                <a:cs typeface="MV Boli" pitchFamily="2" charset="0"/>
              </a:rPr>
              <a:t>In case you forget later…</a:t>
            </a:r>
          </a:p>
        </p:txBody>
      </p:sp>
    </p:spTree>
    <p:extLst>
      <p:ext uri="{BB962C8B-B14F-4D97-AF65-F5344CB8AC3E}">
        <p14:creationId xmlns:p14="http://schemas.microsoft.com/office/powerpoint/2010/main" val="16943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know what a test runner is.</a:t>
            </a:r>
          </a:p>
          <a:p>
            <a:r>
              <a:rPr lang="en-US" dirty="0" smtClean="0"/>
              <a:t>You understand the goal of Red / Green / Refactor.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6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understand how TDD should affect your class design.</a:t>
            </a:r>
          </a:p>
          <a:p>
            <a:pPr lvl="1"/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The Importance of Interfaces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Mocking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Test That?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6800" y="3352800"/>
            <a:ext cx="70104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352800"/>
            <a:ext cx="2667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3982132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69100" y="398213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7950" y="3982133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6800" y="3352797"/>
            <a:ext cx="7010400" cy="1905003"/>
            <a:chOff x="1066800" y="3352797"/>
            <a:chExt cx="7010400" cy="1905003"/>
          </a:xfrm>
        </p:grpSpPr>
        <p:sp>
          <p:nvSpPr>
            <p:cNvPr id="11" name="Rounded Rectangle 10"/>
            <p:cNvSpPr/>
            <p:nvPr/>
          </p:nvSpPr>
          <p:spPr>
            <a:xfrm>
              <a:off x="4511040" y="3352797"/>
              <a:ext cx="3505200" cy="1905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66800" y="3352800"/>
              <a:ext cx="3505200" cy="1905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6800" y="3982132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69100" y="3982134"/>
              <a:ext cx="130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352800"/>
              <a:ext cx="1905000" cy="1905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17950" y="3982133"/>
              <a:ext cx="1308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0" y="3352800"/>
              <a:ext cx="1295400" cy="1905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</a:t>
              </a:r>
            </a:p>
            <a:p>
              <a:pPr algn="ctr"/>
              <a:r>
                <a:rPr lang="en-US" dirty="0" smtClean="0"/>
                <a:t>Logic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3700" y="3352800"/>
              <a:ext cx="1295400" cy="1905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r>
                <a:rPr lang="en-US" dirty="0" smtClean="0"/>
                <a:t>Logic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07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213</TotalTime>
  <Words>543</Words>
  <Application>Microsoft Office PowerPoint</Application>
  <PresentationFormat>On-screen Show (4:3)</PresentationFormat>
  <Paragraphs>132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Austin</vt:lpstr>
      <vt:lpstr>Advanced Test Driven Development</vt:lpstr>
      <vt:lpstr>Who Am I?</vt:lpstr>
      <vt:lpstr>PowerPoint Presentation</vt:lpstr>
      <vt:lpstr>PowerPoint Presentation</vt:lpstr>
      <vt:lpstr>Assumptions</vt:lpstr>
      <vt:lpstr>Goals</vt:lpstr>
      <vt:lpstr>How Do I Test That?</vt:lpstr>
      <vt:lpstr>Testing Approach</vt:lpstr>
      <vt:lpstr>Testing Approach</vt:lpstr>
      <vt:lpstr>Testing Approach</vt:lpstr>
      <vt:lpstr>Testing Approach</vt:lpstr>
      <vt:lpstr>Testing Approach</vt:lpstr>
      <vt:lpstr>Testing Approach</vt:lpstr>
      <vt:lpstr>Dependency Injection</vt:lpstr>
      <vt:lpstr>Inversion of Control</vt:lpstr>
      <vt:lpstr>What we are building …</vt:lpstr>
      <vt:lpstr>What we are building …</vt:lpstr>
      <vt:lpstr>Demo - IoC</vt:lpstr>
      <vt:lpstr>Tim! Where did you get your coding super powers from?</vt:lpstr>
      <vt:lpstr>Tim! Where did you get your coding super powers from?</vt:lpstr>
      <vt:lpstr>Tim! Where did you get your coding super powers from?</vt:lpstr>
      <vt:lpstr>Tim! Where did you get your coding super powers from?</vt:lpstr>
      <vt:lpstr>Tim! Where did you get your coding super powers from?</vt:lpstr>
      <vt:lpstr>Interfaces to the Rescue</vt:lpstr>
      <vt:lpstr>Demo - Interfaces</vt:lpstr>
      <vt:lpstr>Mocking</vt:lpstr>
      <vt:lpstr>Demo - Mocking</vt:lpstr>
      <vt:lpstr>Mocking Frameworks</vt:lpstr>
      <vt:lpstr>Demo - RhinoMocks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Test Driven Development</dc:title>
  <dc:creator>Tim</dc:creator>
  <cp:lastModifiedBy>Tim</cp:lastModifiedBy>
  <cp:revision>18</cp:revision>
  <dcterms:created xsi:type="dcterms:W3CDTF">2010-04-30T05:25:44Z</dcterms:created>
  <dcterms:modified xsi:type="dcterms:W3CDTF">2010-04-30T17:34:01Z</dcterms:modified>
</cp:coreProperties>
</file>