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271" r:id="rId4"/>
    <p:sldId id="259" r:id="rId5"/>
    <p:sldId id="260" r:id="rId6"/>
    <p:sldId id="261" r:id="rId7"/>
    <p:sldId id="283" r:id="rId8"/>
    <p:sldId id="282" r:id="rId9"/>
    <p:sldId id="290" r:id="rId10"/>
    <p:sldId id="303" r:id="rId11"/>
    <p:sldId id="276" r:id="rId12"/>
    <p:sldId id="272" r:id="rId13"/>
    <p:sldId id="291" r:id="rId14"/>
    <p:sldId id="297" r:id="rId15"/>
    <p:sldId id="298" r:id="rId16"/>
    <p:sldId id="287" r:id="rId17"/>
    <p:sldId id="292" r:id="rId18"/>
    <p:sldId id="299" r:id="rId19"/>
    <p:sldId id="300" r:id="rId20"/>
    <p:sldId id="295" r:id="rId21"/>
    <p:sldId id="288" r:id="rId22"/>
    <p:sldId id="293" r:id="rId23"/>
    <p:sldId id="304" r:id="rId24"/>
    <p:sldId id="301" r:id="rId25"/>
    <p:sldId id="26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B1666E-BED8-3C87-51C7-F681D384C787}" v="7" dt="2019-05-07T06:19:25.528"/>
    <p1510:client id="{BD3D60ED-2866-4E36-980F-E2B8CCF22E69}" v="1" dt="2019-05-07T06:16:53.154"/>
    <p1510:client id="{A524F779-774B-5C4E-9424-C31546337AAD}" v="1" dt="2019-05-07T06:21:25.57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24"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xcvv1006" userId="S::zxcvv1006@mso.tw::76ce1127-df69-47ac-8dec-4239d5d423fd" providerId="AD" clId="Web-{BD3D60ED-2866-4E36-980F-E2B8CCF22E69}"/>
    <pc:docChg chg="modSld">
      <pc:chgData name="zxcvv1006" userId="S::zxcvv1006@mso.tw::76ce1127-df69-47ac-8dec-4239d5d423fd" providerId="AD" clId="Web-{BD3D60ED-2866-4E36-980F-E2B8CCF22E69}" dt="2019-05-07T06:16:53.154" v="0" actId="1076"/>
      <pc:docMkLst>
        <pc:docMk/>
      </pc:docMkLst>
      <pc:sldChg chg="modSp">
        <pc:chgData name="zxcvv1006" userId="S::zxcvv1006@mso.tw::76ce1127-df69-47ac-8dec-4239d5d423fd" providerId="AD" clId="Web-{BD3D60ED-2866-4E36-980F-E2B8CCF22E69}" dt="2019-05-07T06:16:53.154" v="0" actId="1076"/>
        <pc:sldMkLst>
          <pc:docMk/>
          <pc:sldMk cId="655686030" sldId="295"/>
        </pc:sldMkLst>
        <pc:spChg chg="mod">
          <ac:chgData name="zxcvv1006" userId="S::zxcvv1006@mso.tw::76ce1127-df69-47ac-8dec-4239d5d423fd" providerId="AD" clId="Web-{BD3D60ED-2866-4E36-980F-E2B8CCF22E69}" dt="2019-05-07T06:16:53.154" v="0" actId="1076"/>
          <ac:spMkLst>
            <pc:docMk/>
            <pc:sldMk cId="655686030" sldId="295"/>
            <ac:spMk id="3" creationId="{00000000-0000-0000-0000-000000000000}"/>
          </ac:spMkLst>
        </pc:spChg>
      </pc:sldChg>
    </pc:docChg>
  </pc:docChgLst>
  <pc:docChgLst>
    <pc:chgData name="zxcvv1006" userId="S::zxcvv1006@mso.tw::76ce1127-df69-47ac-8dec-4239d5d423fd" providerId="AD" clId="Web-{C7B1666E-BED8-3C87-51C7-F681D384C787}"/>
    <pc:docChg chg="modSld">
      <pc:chgData name="zxcvv1006" userId="S::zxcvv1006@mso.tw::76ce1127-df69-47ac-8dec-4239d5d423fd" providerId="AD" clId="Web-{C7B1666E-BED8-3C87-51C7-F681D384C787}" dt="2019-05-07T06:19:25.528" v="7" actId="1076"/>
      <pc:docMkLst>
        <pc:docMk/>
      </pc:docMkLst>
      <pc:sldChg chg="modSp">
        <pc:chgData name="zxcvv1006" userId="S::zxcvv1006@mso.tw::76ce1127-df69-47ac-8dec-4239d5d423fd" providerId="AD" clId="Web-{C7B1666E-BED8-3C87-51C7-F681D384C787}" dt="2019-05-07T06:19:25.528" v="7" actId="1076"/>
        <pc:sldMkLst>
          <pc:docMk/>
          <pc:sldMk cId="655686030" sldId="295"/>
        </pc:sldMkLst>
        <pc:spChg chg="mod">
          <ac:chgData name="zxcvv1006" userId="S::zxcvv1006@mso.tw::76ce1127-df69-47ac-8dec-4239d5d423fd" providerId="AD" clId="Web-{C7B1666E-BED8-3C87-51C7-F681D384C787}" dt="2019-05-07T06:19:25.528" v="7" actId="1076"/>
          <ac:spMkLst>
            <pc:docMk/>
            <pc:sldMk cId="655686030" sldId="295"/>
            <ac:spMk id="3" creationId="{00000000-0000-0000-0000-000000000000}"/>
          </ac:spMkLst>
        </pc:spChg>
      </pc:sldChg>
    </pc:docChg>
  </pc:docChgLst>
  <pc:docChgLst>
    <pc:chgData name="zxcvv1006" userId="76ce1127-df69-47ac-8dec-4239d5d423fd" providerId="ADAL" clId="{A524F779-774B-5C4E-9424-C31546337AAD}"/>
    <pc:docChg chg="undo custSel addSld modSld">
      <pc:chgData name="zxcvv1006" userId="76ce1127-df69-47ac-8dec-4239d5d423fd" providerId="ADAL" clId="{A524F779-774B-5C4E-9424-C31546337AAD}" dt="2019-05-07T06:33:04.354" v="108" actId="27704"/>
      <pc:docMkLst>
        <pc:docMk/>
      </pc:docMkLst>
      <pc:sldChg chg="modSp addAnim delAnim">
        <pc:chgData name="zxcvv1006" userId="76ce1127-df69-47ac-8dec-4239d5d423fd" providerId="ADAL" clId="{A524F779-774B-5C4E-9424-C31546337AAD}" dt="2019-05-07T06:33:04.354" v="108" actId="27704"/>
        <pc:sldMkLst>
          <pc:docMk/>
          <pc:sldMk cId="2309379386" sldId="270"/>
        </pc:sldMkLst>
        <pc:spChg chg="mod">
          <ac:chgData name="zxcvv1006" userId="76ce1127-df69-47ac-8dec-4239d5d423fd" providerId="ADAL" clId="{A524F779-774B-5C4E-9424-C31546337AAD}" dt="2019-05-07T06:31:29.871" v="106" actId="20577"/>
          <ac:spMkLst>
            <pc:docMk/>
            <pc:sldMk cId="2309379386" sldId="270"/>
            <ac:spMk id="3" creationId="{00000000-0000-0000-0000-000000000000}"/>
          </ac:spMkLst>
        </pc:spChg>
      </pc:sldChg>
      <pc:sldChg chg="modSp delAnim">
        <pc:chgData name="zxcvv1006" userId="76ce1127-df69-47ac-8dec-4239d5d423fd" providerId="ADAL" clId="{A524F779-774B-5C4E-9424-C31546337AAD}" dt="2019-05-07T06:04:10.014" v="86" actId="20577"/>
        <pc:sldMkLst>
          <pc:docMk/>
          <pc:sldMk cId="3270116621" sldId="281"/>
        </pc:sldMkLst>
        <pc:spChg chg="mod">
          <ac:chgData name="zxcvv1006" userId="76ce1127-df69-47ac-8dec-4239d5d423fd" providerId="ADAL" clId="{A524F779-774B-5C4E-9424-C31546337AAD}" dt="2019-05-07T06:04:10.014" v="86" actId="20577"/>
          <ac:spMkLst>
            <pc:docMk/>
            <pc:sldMk cId="3270116621" sldId="281"/>
            <ac:spMk id="3" creationId="{00000000-0000-0000-0000-000000000000}"/>
          </ac:spMkLst>
        </pc:spChg>
      </pc:sldChg>
      <pc:sldChg chg="modSp addAnim delAnim modAnim">
        <pc:chgData name="zxcvv1006" userId="76ce1127-df69-47ac-8dec-4239d5d423fd" providerId="ADAL" clId="{A524F779-774B-5C4E-9424-C31546337AAD}" dt="2019-05-07T06:30:43.803" v="97" actId="27636"/>
        <pc:sldMkLst>
          <pc:docMk/>
          <pc:sldMk cId="3234362430" sldId="289"/>
        </pc:sldMkLst>
        <pc:spChg chg="mod">
          <ac:chgData name="zxcvv1006" userId="76ce1127-df69-47ac-8dec-4239d5d423fd" providerId="ADAL" clId="{A524F779-774B-5C4E-9424-C31546337AAD}" dt="2019-05-07T06:30:43.803" v="97" actId="27636"/>
          <ac:spMkLst>
            <pc:docMk/>
            <pc:sldMk cId="3234362430" sldId="289"/>
            <ac:spMk id="3" creationId="{00000000-0000-0000-0000-000000000000}"/>
          </ac:spMkLst>
        </pc:spChg>
        <pc:picChg chg="mod">
          <ac:chgData name="zxcvv1006" userId="76ce1127-df69-47ac-8dec-4239d5d423fd" providerId="ADAL" clId="{A524F779-774B-5C4E-9424-C31546337AAD}" dt="2019-05-07T06:30:30.548" v="94" actId="1076"/>
          <ac:picMkLst>
            <pc:docMk/>
            <pc:sldMk cId="3234362430" sldId="289"/>
            <ac:picMk id="4" creationId="{00000000-0000-0000-0000-000000000000}"/>
          </ac:picMkLst>
        </pc:picChg>
      </pc:sldChg>
      <pc:sldChg chg="modSp">
        <pc:chgData name="zxcvv1006" userId="76ce1127-df69-47ac-8dec-4239d5d423fd" providerId="ADAL" clId="{A524F779-774B-5C4E-9424-C31546337AAD}" dt="2019-05-05T06:54:36.784" v="28" actId="20577"/>
        <pc:sldMkLst>
          <pc:docMk/>
          <pc:sldMk cId="3404528881" sldId="296"/>
        </pc:sldMkLst>
        <pc:spChg chg="mod">
          <ac:chgData name="zxcvv1006" userId="76ce1127-df69-47ac-8dec-4239d5d423fd" providerId="ADAL" clId="{A524F779-774B-5C4E-9424-C31546337AAD}" dt="2019-05-05T06:54:36.784" v="28" actId="20577"/>
          <ac:spMkLst>
            <pc:docMk/>
            <pc:sldMk cId="3404528881" sldId="296"/>
            <ac:spMk id="3" creationId="{00000000-0000-0000-0000-000000000000}"/>
          </ac:spMkLst>
        </pc:spChg>
      </pc:sldChg>
      <pc:sldChg chg="modSp new">
        <pc:chgData name="zxcvv1006" userId="76ce1127-df69-47ac-8dec-4239d5d423fd" providerId="ADAL" clId="{A524F779-774B-5C4E-9424-C31546337AAD}" dt="2019-05-07T06:07:50.233" v="90" actId="22"/>
        <pc:sldMkLst>
          <pc:docMk/>
          <pc:sldMk cId="103987065" sldId="302"/>
        </pc:sldMkLst>
        <pc:spChg chg="mod">
          <ac:chgData name="zxcvv1006" userId="76ce1127-df69-47ac-8dec-4239d5d423fd" providerId="ADAL" clId="{A524F779-774B-5C4E-9424-C31546337AAD}" dt="2019-05-07T06:02:04.476" v="60" actId="20577"/>
          <ac:spMkLst>
            <pc:docMk/>
            <pc:sldMk cId="103987065" sldId="302"/>
            <ac:spMk id="2" creationId="{03953888-F44B-984B-B7A6-C26774242A23}"/>
          </ac:spMkLst>
        </pc:spChg>
        <pc:spChg chg="mod">
          <ac:chgData name="zxcvv1006" userId="76ce1127-df69-47ac-8dec-4239d5d423fd" providerId="ADAL" clId="{A524F779-774B-5C4E-9424-C31546337AAD}" dt="2019-05-07T06:07:50.233" v="90" actId="22"/>
          <ac:spMkLst>
            <pc:docMk/>
            <pc:sldMk cId="103987065" sldId="302"/>
            <ac:spMk id="3" creationId="{B686D5A5-FBC3-C64C-B34B-B38D9D70557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805ADE3-4299-4908-9BB5-AB0463C83219}" type="datetimeFigureOut">
              <a:rPr lang="zh-CN" altLang="en-US" smtClean="0"/>
              <a:t>2019/5/14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767E11-8D3C-41AB-82E1-E5D623999351}" type="slidenum">
              <a:rPr lang="zh-CN" altLang="en-US" smtClean="0"/>
              <a:t>‹#›</a:t>
            </a:fld>
            <a:endParaRPr lang="zh-CN" altLang="en-US"/>
          </a:p>
        </p:txBody>
      </p:sp>
    </p:spTree>
    <p:extLst>
      <p:ext uri="{BB962C8B-B14F-4D97-AF65-F5344CB8AC3E}">
        <p14:creationId xmlns:p14="http://schemas.microsoft.com/office/powerpoint/2010/main" val="3975656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05ADE3-4299-4908-9BB5-AB0463C83219}" type="datetimeFigureOut">
              <a:rPr lang="zh-CN" altLang="en-US" smtClean="0"/>
              <a:t>2019/5/14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767E11-8D3C-41AB-82E1-E5D623999351}" type="slidenum">
              <a:rPr lang="zh-CN" altLang="en-US" smtClean="0"/>
              <a:t>‹#›</a:t>
            </a:fld>
            <a:endParaRPr lang="zh-CN" altLang="en-US"/>
          </a:p>
        </p:txBody>
      </p:sp>
    </p:spTree>
    <p:extLst>
      <p:ext uri="{BB962C8B-B14F-4D97-AF65-F5344CB8AC3E}">
        <p14:creationId xmlns:p14="http://schemas.microsoft.com/office/powerpoint/2010/main" val="246094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05ADE3-4299-4908-9BB5-AB0463C83219}" type="datetimeFigureOut">
              <a:rPr lang="zh-CN" altLang="en-US" smtClean="0"/>
              <a:t>2019/5/14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767E11-8D3C-41AB-82E1-E5D623999351}" type="slidenum">
              <a:rPr lang="zh-CN" altLang="en-US" smtClean="0"/>
              <a:t>‹#›</a:t>
            </a:fld>
            <a:endParaRPr lang="zh-CN" altLang="en-US"/>
          </a:p>
        </p:txBody>
      </p:sp>
    </p:spTree>
    <p:extLst>
      <p:ext uri="{BB962C8B-B14F-4D97-AF65-F5344CB8AC3E}">
        <p14:creationId xmlns:p14="http://schemas.microsoft.com/office/powerpoint/2010/main" val="31514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805ADE3-4299-4908-9BB5-AB0463C83219}" type="datetimeFigureOut">
              <a:rPr lang="zh-CN" altLang="en-US" smtClean="0"/>
              <a:t>2019/5/14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767E11-8D3C-41AB-82E1-E5D623999351}" type="slidenum">
              <a:rPr lang="zh-CN" altLang="en-US" smtClean="0"/>
              <a:t>‹#›</a:t>
            </a:fld>
            <a:endParaRPr lang="zh-CN" altLang="en-US"/>
          </a:p>
        </p:txBody>
      </p:sp>
    </p:spTree>
    <p:extLst>
      <p:ext uri="{BB962C8B-B14F-4D97-AF65-F5344CB8AC3E}">
        <p14:creationId xmlns:p14="http://schemas.microsoft.com/office/powerpoint/2010/main" val="3000403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805ADE3-4299-4908-9BB5-AB0463C83219}" type="datetimeFigureOut">
              <a:rPr lang="zh-CN" altLang="en-US" smtClean="0"/>
              <a:t>2019/5/14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767E11-8D3C-41AB-82E1-E5D623999351}" type="slidenum">
              <a:rPr lang="zh-CN" altLang="en-US" smtClean="0"/>
              <a:t>‹#›</a:t>
            </a:fld>
            <a:endParaRPr lang="zh-CN" altLang="en-US"/>
          </a:p>
        </p:txBody>
      </p:sp>
    </p:spTree>
    <p:extLst>
      <p:ext uri="{BB962C8B-B14F-4D97-AF65-F5344CB8AC3E}">
        <p14:creationId xmlns:p14="http://schemas.microsoft.com/office/powerpoint/2010/main" val="1422097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805ADE3-4299-4908-9BB5-AB0463C83219}" type="datetimeFigureOut">
              <a:rPr lang="zh-CN" altLang="en-US" smtClean="0"/>
              <a:t>2019/5/14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767E11-8D3C-41AB-82E1-E5D623999351}" type="slidenum">
              <a:rPr lang="zh-CN" altLang="en-US" smtClean="0"/>
              <a:t>‹#›</a:t>
            </a:fld>
            <a:endParaRPr lang="zh-CN" altLang="en-US"/>
          </a:p>
        </p:txBody>
      </p:sp>
    </p:spTree>
    <p:extLst>
      <p:ext uri="{BB962C8B-B14F-4D97-AF65-F5344CB8AC3E}">
        <p14:creationId xmlns:p14="http://schemas.microsoft.com/office/powerpoint/2010/main" val="1219921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805ADE3-4299-4908-9BB5-AB0463C83219}" type="datetimeFigureOut">
              <a:rPr lang="zh-CN" altLang="en-US" smtClean="0"/>
              <a:t>2019/5/14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2767E11-8D3C-41AB-82E1-E5D623999351}" type="slidenum">
              <a:rPr lang="zh-CN" altLang="en-US" smtClean="0"/>
              <a:t>‹#›</a:t>
            </a:fld>
            <a:endParaRPr lang="zh-CN" altLang="en-US"/>
          </a:p>
        </p:txBody>
      </p:sp>
    </p:spTree>
    <p:extLst>
      <p:ext uri="{BB962C8B-B14F-4D97-AF65-F5344CB8AC3E}">
        <p14:creationId xmlns:p14="http://schemas.microsoft.com/office/powerpoint/2010/main" val="734924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805ADE3-4299-4908-9BB5-AB0463C83219}" type="datetimeFigureOut">
              <a:rPr lang="zh-CN" altLang="en-US" smtClean="0"/>
              <a:t>2019/5/14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2767E11-8D3C-41AB-82E1-E5D623999351}" type="slidenum">
              <a:rPr lang="zh-CN" altLang="en-US" smtClean="0"/>
              <a:t>‹#›</a:t>
            </a:fld>
            <a:endParaRPr lang="zh-CN" altLang="en-US"/>
          </a:p>
        </p:txBody>
      </p:sp>
    </p:spTree>
    <p:extLst>
      <p:ext uri="{BB962C8B-B14F-4D97-AF65-F5344CB8AC3E}">
        <p14:creationId xmlns:p14="http://schemas.microsoft.com/office/powerpoint/2010/main" val="57095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805ADE3-4299-4908-9BB5-AB0463C83219}" type="datetimeFigureOut">
              <a:rPr lang="zh-CN" altLang="en-US" smtClean="0"/>
              <a:t>2019/5/14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2767E11-8D3C-41AB-82E1-E5D623999351}" type="slidenum">
              <a:rPr lang="zh-CN" altLang="en-US" smtClean="0"/>
              <a:t>‹#›</a:t>
            </a:fld>
            <a:endParaRPr lang="zh-CN" altLang="en-US"/>
          </a:p>
        </p:txBody>
      </p:sp>
    </p:spTree>
    <p:extLst>
      <p:ext uri="{BB962C8B-B14F-4D97-AF65-F5344CB8AC3E}">
        <p14:creationId xmlns:p14="http://schemas.microsoft.com/office/powerpoint/2010/main" val="289438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805ADE3-4299-4908-9BB5-AB0463C83219}" type="datetimeFigureOut">
              <a:rPr lang="zh-CN" altLang="en-US" smtClean="0"/>
              <a:t>2019/5/14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767E11-8D3C-41AB-82E1-E5D623999351}" type="slidenum">
              <a:rPr lang="zh-CN" altLang="en-US" smtClean="0"/>
              <a:t>‹#›</a:t>
            </a:fld>
            <a:endParaRPr lang="zh-CN" altLang="en-US"/>
          </a:p>
        </p:txBody>
      </p:sp>
    </p:spTree>
    <p:extLst>
      <p:ext uri="{BB962C8B-B14F-4D97-AF65-F5344CB8AC3E}">
        <p14:creationId xmlns:p14="http://schemas.microsoft.com/office/powerpoint/2010/main" val="195303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805ADE3-4299-4908-9BB5-AB0463C83219}" type="datetimeFigureOut">
              <a:rPr lang="zh-CN" altLang="en-US" smtClean="0"/>
              <a:t>2019/5/14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767E11-8D3C-41AB-82E1-E5D623999351}" type="slidenum">
              <a:rPr lang="zh-CN" altLang="en-US" smtClean="0"/>
              <a:t>‹#›</a:t>
            </a:fld>
            <a:endParaRPr lang="zh-CN" altLang="en-US"/>
          </a:p>
        </p:txBody>
      </p:sp>
    </p:spTree>
    <p:extLst>
      <p:ext uri="{BB962C8B-B14F-4D97-AF65-F5344CB8AC3E}">
        <p14:creationId xmlns:p14="http://schemas.microsoft.com/office/powerpoint/2010/main" val="4163270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5ADE3-4299-4908-9BB5-AB0463C83219}" type="datetimeFigureOut">
              <a:rPr lang="zh-CN" altLang="en-US" smtClean="0"/>
              <a:t>2019/5/14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767E11-8D3C-41AB-82E1-E5D623999351}" type="slidenum">
              <a:rPr lang="zh-CN" altLang="en-US" smtClean="0"/>
              <a:t>‹#›</a:t>
            </a:fld>
            <a:endParaRPr lang="zh-CN" altLang="en-US"/>
          </a:p>
        </p:txBody>
      </p:sp>
    </p:spTree>
    <p:extLst>
      <p:ext uri="{BB962C8B-B14F-4D97-AF65-F5344CB8AC3E}">
        <p14:creationId xmlns:p14="http://schemas.microsoft.com/office/powerpoint/2010/main" val="3985829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tiff"/><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5.tiff"/></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20.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0.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热门事件影响态势感知</a:t>
            </a:r>
            <a:r>
              <a:rPr lang="zh-CN" altLang="en-US" dirty="0"/>
              <a:t>、</a:t>
            </a:r>
            <a:r>
              <a:rPr lang="en-US" altLang="zh-CN" dirty="0"/>
              <a:t/>
            </a:r>
            <a:br>
              <a:rPr lang="en-US" altLang="zh-CN" dirty="0"/>
            </a:br>
            <a:r>
              <a:rPr lang="zh-CN" altLang="zh-CN" dirty="0"/>
              <a:t>波及预测的研究</a:t>
            </a:r>
            <a:endParaRPr lang="zh-CN" altLang="en-US" dirty="0"/>
          </a:p>
        </p:txBody>
      </p:sp>
      <p:sp>
        <p:nvSpPr>
          <p:cNvPr id="3" name="副标题 2"/>
          <p:cNvSpPr>
            <a:spLocks noGrp="1"/>
          </p:cNvSpPr>
          <p:nvPr>
            <p:ph type="subTitle" idx="1"/>
          </p:nvPr>
        </p:nvSpPr>
        <p:spPr>
          <a:xfrm>
            <a:off x="1524000" y="3944938"/>
            <a:ext cx="9144000" cy="1655762"/>
          </a:xfrm>
        </p:spPr>
        <p:txBody>
          <a:bodyPr/>
          <a:lstStyle/>
          <a:p>
            <a:r>
              <a:rPr lang="zh-CN" altLang="en-US" dirty="0"/>
              <a:t>组员：成楚凡  吉原  李彦江</a:t>
            </a:r>
            <a:endParaRPr lang="en-US" altLang="zh-CN" dirty="0"/>
          </a:p>
          <a:p>
            <a:r>
              <a:rPr lang="zh-CN" altLang="en-US" dirty="0"/>
              <a:t>指导老师：李群  孙国梓</a:t>
            </a:r>
          </a:p>
        </p:txBody>
      </p:sp>
    </p:spTree>
    <p:extLst>
      <p:ext uri="{BB962C8B-B14F-4D97-AF65-F5344CB8AC3E}">
        <p14:creationId xmlns:p14="http://schemas.microsoft.com/office/powerpoint/2010/main" val="2422205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sklearn</a:t>
            </a:r>
            <a:endParaRPr lang="zh-CN" altLang="en-US" dirty="0"/>
          </a:p>
        </p:txBody>
      </p:sp>
      <p:sp>
        <p:nvSpPr>
          <p:cNvPr id="3" name="内容占位符 2"/>
          <p:cNvSpPr>
            <a:spLocks noGrp="1"/>
          </p:cNvSpPr>
          <p:nvPr>
            <p:ph idx="1"/>
          </p:nvPr>
        </p:nvSpPr>
        <p:spPr>
          <a:xfrm>
            <a:off x="838200" y="1549400"/>
            <a:ext cx="10515600" cy="4627563"/>
          </a:xfrm>
        </p:spPr>
        <p:txBody>
          <a:bodyPr>
            <a:normAutofit fontScale="62500" lnSpcReduction="20000"/>
          </a:bodyPr>
          <a:lstStyle/>
          <a:p>
            <a:pPr>
              <a:lnSpc>
                <a:spcPct val="110000"/>
              </a:lnSpc>
            </a:pPr>
            <a:r>
              <a:rPr lang="en-US" altLang="zh-CN" sz="3100" dirty="0" err="1"/>
              <a:t>CountVectorizer</a:t>
            </a:r>
            <a:r>
              <a:rPr lang="zh-CN" altLang="en-US" sz="3100" dirty="0"/>
              <a:t>：只考虑词汇在文本中出现的频率</a:t>
            </a:r>
            <a:endParaRPr lang="en-US" altLang="zh-CN" sz="3100" dirty="0"/>
          </a:p>
          <a:p>
            <a:pPr>
              <a:lnSpc>
                <a:spcPct val="110000"/>
              </a:lnSpc>
            </a:pPr>
            <a:r>
              <a:rPr lang="en-US" altLang="zh-CN" sz="3100" dirty="0" err="1"/>
              <a:t>TfidfVectorizer</a:t>
            </a:r>
            <a:r>
              <a:rPr lang="zh-CN" altLang="en-US" sz="3100" dirty="0"/>
              <a:t>：除了考量某词汇在文本出现的频率，还关注包含这个词汇的所有文本的数量。能够削减高频没有意义的词汇出现带来的影响</a:t>
            </a:r>
            <a:r>
              <a:rPr lang="en-US" altLang="zh-CN" sz="3100" dirty="0"/>
              <a:t>, </a:t>
            </a:r>
            <a:r>
              <a:rPr lang="zh-CN" altLang="en-US" sz="3100" dirty="0"/>
              <a:t>挖掘更有意义的特征</a:t>
            </a:r>
            <a:r>
              <a:rPr lang="zh-CN" altLang="en-US" sz="3100" dirty="0" smtClean="0"/>
              <a:t>。</a:t>
            </a:r>
          </a:p>
          <a:p>
            <a:pPr marL="0" indent="0">
              <a:lnSpc>
                <a:spcPct val="110000"/>
              </a:lnSpc>
              <a:buNone/>
            </a:pPr>
            <a:endParaRPr lang="zh-CN" altLang="en-US" sz="3100" dirty="0" smtClean="0"/>
          </a:p>
          <a:p>
            <a:pPr>
              <a:lnSpc>
                <a:spcPct val="110000"/>
              </a:lnSpc>
            </a:pPr>
            <a:r>
              <a:rPr lang="zh-CN" altLang="en-US" sz="3100" dirty="0" smtClean="0"/>
              <a:t>相比之下</a:t>
            </a:r>
            <a:r>
              <a:rPr lang="zh-CN" altLang="en-US" sz="3100" dirty="0"/>
              <a:t>，文本条目越多，</a:t>
            </a:r>
            <a:r>
              <a:rPr lang="en-US" altLang="zh-CN" sz="3100" dirty="0" err="1"/>
              <a:t>TfidfVectorizer</a:t>
            </a:r>
            <a:r>
              <a:rPr lang="zh-CN" altLang="en-US" sz="3100" dirty="0"/>
              <a:t>的效果会越显著。所以我们选择</a:t>
            </a:r>
            <a:r>
              <a:rPr lang="en-US" altLang="zh-CN" sz="3100" dirty="0" err="1"/>
              <a:t>TfidfVectorizer</a:t>
            </a:r>
            <a:endParaRPr lang="en-US" altLang="zh-CN" sz="3100" dirty="0"/>
          </a:p>
          <a:p>
            <a:pPr>
              <a:lnSpc>
                <a:spcPct val="110000"/>
              </a:lnSpc>
            </a:pPr>
            <a:endParaRPr lang="en-US" altLang="zh-CN" sz="3100" dirty="0"/>
          </a:p>
          <a:p>
            <a:pPr>
              <a:lnSpc>
                <a:spcPct val="110000"/>
              </a:lnSpc>
            </a:pPr>
            <a:r>
              <a:rPr lang="en-US" altLang="zh-CN" sz="3100" dirty="0" err="1" smtClean="0"/>
              <a:t>vectorizer</a:t>
            </a:r>
            <a:r>
              <a:rPr lang="en-US" altLang="zh-CN" sz="3100" dirty="0" smtClean="0"/>
              <a:t> </a:t>
            </a:r>
            <a:r>
              <a:rPr lang="en-US" altLang="zh-CN" sz="3100" dirty="0"/>
              <a:t>= </a:t>
            </a:r>
            <a:r>
              <a:rPr lang="en-US" altLang="zh-CN" sz="3100" dirty="0" err="1"/>
              <a:t>TfidfVectorizer</a:t>
            </a:r>
            <a:r>
              <a:rPr lang="en-US" altLang="zh-CN" sz="3100" dirty="0"/>
              <a:t>()</a:t>
            </a:r>
          </a:p>
          <a:p>
            <a:pPr>
              <a:lnSpc>
                <a:spcPct val="110000"/>
              </a:lnSpc>
            </a:pPr>
            <a:r>
              <a:rPr lang="en-US" altLang="zh-CN" sz="3100" dirty="0" err="1"/>
              <a:t>trainTfidf</a:t>
            </a:r>
            <a:r>
              <a:rPr lang="en-US" altLang="zh-CN" sz="3100" dirty="0"/>
              <a:t> = </a:t>
            </a:r>
            <a:r>
              <a:rPr lang="en-US" altLang="zh-CN" sz="3100" dirty="0" err="1"/>
              <a:t>vectorizer.fit_transform</a:t>
            </a:r>
            <a:r>
              <a:rPr lang="en-US" altLang="zh-CN" sz="3100" dirty="0"/>
              <a:t>(fencilist1)</a:t>
            </a:r>
          </a:p>
          <a:p>
            <a:pPr>
              <a:lnSpc>
                <a:spcPct val="110000"/>
              </a:lnSpc>
            </a:pPr>
            <a:r>
              <a:rPr lang="en-US" altLang="zh-CN" sz="3100" dirty="0" err="1" smtClean="0"/>
              <a:t>fit_transform</a:t>
            </a:r>
            <a:r>
              <a:rPr lang="zh-CN" altLang="en-US" sz="3100" dirty="0"/>
              <a:t>把新闻文本转换成向量矩阵。</a:t>
            </a:r>
          </a:p>
          <a:p>
            <a:pPr>
              <a:lnSpc>
                <a:spcPct val="110000"/>
              </a:lnSpc>
            </a:pPr>
            <a:endParaRPr lang="zh-CN" altLang="en-US" sz="3100" dirty="0"/>
          </a:p>
          <a:p>
            <a:pPr>
              <a:lnSpc>
                <a:spcPct val="110000"/>
              </a:lnSpc>
            </a:pPr>
            <a:r>
              <a:rPr lang="zh-CN" altLang="en-US" sz="3100" dirty="0"/>
              <a:t>再用</a:t>
            </a:r>
            <a:r>
              <a:rPr lang="en-US" altLang="zh-CN" sz="3100" dirty="0" err="1"/>
              <a:t>cosine_similarity</a:t>
            </a:r>
            <a:r>
              <a:rPr lang="zh-CN" altLang="en-US" sz="3100" dirty="0"/>
              <a:t>比较未聚类的新闻与已聚类的文本的相似度</a:t>
            </a:r>
            <a:r>
              <a:rPr lang="zh-CN" altLang="en-US" sz="3100" dirty="0" smtClean="0"/>
              <a:t>。</a:t>
            </a:r>
            <a:endParaRPr lang="en-US" altLang="zh-CN" sz="3100" dirty="0" smtClean="0"/>
          </a:p>
          <a:p>
            <a:pPr>
              <a:lnSpc>
                <a:spcPct val="110000"/>
              </a:lnSpc>
            </a:pPr>
            <a:r>
              <a:rPr lang="en-US" altLang="zh-CN" sz="3100" dirty="0" smtClean="0"/>
              <a:t>theta=0.40</a:t>
            </a:r>
            <a:r>
              <a:rPr lang="zh-CN" altLang="en-US" dirty="0" smtClean="0"/>
              <a:t> 阈值</a:t>
            </a:r>
            <a:endParaRPr lang="en-US" altLang="zh-CN" sz="3100" dirty="0"/>
          </a:p>
        </p:txBody>
      </p:sp>
    </p:spTree>
    <p:extLst>
      <p:ext uri="{BB962C8B-B14F-4D97-AF65-F5344CB8AC3E}">
        <p14:creationId xmlns:p14="http://schemas.microsoft.com/office/powerpoint/2010/main" val="489936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双层</a:t>
            </a:r>
            <a:r>
              <a:rPr lang="en-US" altLang="zh-CN" dirty="0"/>
              <a:t>Single-Pass</a:t>
            </a:r>
            <a:r>
              <a:rPr lang="zh-CN" altLang="en-US" dirty="0"/>
              <a:t>聚类的大致过程阐述</a:t>
            </a:r>
          </a:p>
        </p:txBody>
      </p:sp>
      <p:sp>
        <p:nvSpPr>
          <p:cNvPr id="3" name="内容占位符 2"/>
          <p:cNvSpPr>
            <a:spLocks noGrp="1"/>
          </p:cNvSpPr>
          <p:nvPr>
            <p:ph idx="1"/>
          </p:nvPr>
        </p:nvSpPr>
        <p:spPr>
          <a:xfrm>
            <a:off x="838200" y="1828800"/>
            <a:ext cx="6011487" cy="4729942"/>
          </a:xfrm>
        </p:spPr>
        <p:txBody>
          <a:bodyPr>
            <a:normAutofit/>
          </a:bodyPr>
          <a:lstStyle/>
          <a:p>
            <a:r>
              <a:rPr lang="zh-CN" altLang="en-US" sz="2400" dirty="0"/>
              <a:t>我们设计的双层</a:t>
            </a:r>
            <a:r>
              <a:rPr lang="en-US" altLang="zh-CN" sz="2400" dirty="0"/>
              <a:t>Single-Pass</a:t>
            </a:r>
            <a:r>
              <a:rPr lang="zh-CN" altLang="en-US" sz="2400" dirty="0"/>
              <a:t>聚类大致思路为</a:t>
            </a:r>
            <a:endParaRPr lang="en-US" altLang="zh-CN" sz="2400" dirty="0"/>
          </a:p>
          <a:p>
            <a:r>
              <a:rPr lang="zh-CN" altLang="en-US" sz="2400" dirty="0"/>
              <a:t>首先采用</a:t>
            </a:r>
            <a:r>
              <a:rPr lang="en-US" altLang="zh-CN" sz="2400" dirty="0"/>
              <a:t>Single-Pass</a:t>
            </a:r>
            <a:r>
              <a:rPr lang="zh-CN" altLang="en-US" sz="2400" dirty="0"/>
              <a:t>聚类对单位时间窗口的网络新闻进行话题聚类，比如通过初次聚类可以得到</a:t>
            </a:r>
            <a:r>
              <a:rPr lang="en-US" altLang="zh-CN" sz="2400" dirty="0"/>
              <a:t>1</a:t>
            </a:r>
            <a:r>
              <a:rPr lang="zh-CN" altLang="en-US" sz="2400" dirty="0"/>
              <a:t>周内的每天的热点话题，但是这并不能满足我们的要求，因为当我们需要得到</a:t>
            </a:r>
            <a:r>
              <a:rPr lang="en-US" altLang="zh-CN" sz="2400" dirty="0"/>
              <a:t>1</a:t>
            </a:r>
            <a:r>
              <a:rPr lang="zh-CN" altLang="en-US" sz="2400" dirty="0"/>
              <a:t>周内整体的热点话题时，仅仅通过单层的</a:t>
            </a:r>
            <a:r>
              <a:rPr lang="en-US" altLang="zh-CN" sz="2400" dirty="0"/>
              <a:t>Single-Pass</a:t>
            </a:r>
            <a:r>
              <a:rPr lang="zh-CN" altLang="en-US" sz="2400" dirty="0"/>
              <a:t>聚类是做不到的，所以在初次聚类得到的话题集合的基础上，设计二次聚类</a:t>
            </a:r>
            <a:r>
              <a:rPr lang="zh-CN" altLang="en-US" sz="2400" dirty="0" smtClean="0"/>
              <a:t>。</a:t>
            </a:r>
            <a:endParaRPr lang="en-US" altLang="zh-CN" sz="2400" dirty="0"/>
          </a:p>
        </p:txBody>
      </p:sp>
      <p:pic>
        <p:nvPicPr>
          <p:cNvPr id="4" name="图片 3"/>
          <p:cNvPicPr>
            <a:picLocks noChangeAspect="1"/>
          </p:cNvPicPr>
          <p:nvPr/>
        </p:nvPicPr>
        <p:blipFill>
          <a:blip r:embed="rId2"/>
          <a:stretch>
            <a:fillRect/>
          </a:stretch>
        </p:blipFill>
        <p:spPr>
          <a:xfrm>
            <a:off x="7371989" y="1376363"/>
            <a:ext cx="4491038" cy="5451549"/>
          </a:xfrm>
          <a:prstGeom prst="rect">
            <a:avLst/>
          </a:prstGeom>
        </p:spPr>
      </p:pic>
      <p:sp>
        <p:nvSpPr>
          <p:cNvPr id="5" name="文本框 4"/>
          <p:cNvSpPr txBox="1"/>
          <p:nvPr/>
        </p:nvSpPr>
        <p:spPr>
          <a:xfrm>
            <a:off x="9912372" y="1037194"/>
            <a:ext cx="1338828" cy="369332"/>
          </a:xfrm>
          <a:prstGeom prst="rect">
            <a:avLst/>
          </a:prstGeom>
          <a:noFill/>
        </p:spPr>
        <p:txBody>
          <a:bodyPr wrap="none" rtlCol="0">
            <a:spAutoFit/>
          </a:bodyPr>
          <a:lstStyle/>
          <a:p>
            <a:r>
              <a:rPr lang="zh-CN" altLang="en-US" dirty="0"/>
              <a:t>第一次聚类</a:t>
            </a:r>
          </a:p>
        </p:txBody>
      </p:sp>
    </p:spTree>
    <p:extLst>
      <p:ext uri="{BB962C8B-B14F-4D97-AF65-F5344CB8AC3E}">
        <p14:creationId xmlns:p14="http://schemas.microsoft.com/office/powerpoint/2010/main" val="173780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lang="zh-CN" altLang="en-US" dirty="0"/>
              <a:t>双层</a:t>
            </a:r>
            <a:r>
              <a:rPr lang="en-US" altLang="zh-CN"/>
              <a:t>Single-Pass</a:t>
            </a:r>
            <a:r>
              <a:rPr lang="zh-CN" altLang="en-US" dirty="0"/>
              <a:t>聚类流程</a:t>
            </a:r>
          </a:p>
        </p:txBody>
      </p:sp>
      <p:pic>
        <p:nvPicPr>
          <p:cNvPr id="5" name="图片 4"/>
          <p:cNvPicPr>
            <a:picLocks noChangeAspect="1"/>
          </p:cNvPicPr>
          <p:nvPr/>
        </p:nvPicPr>
        <p:blipFill>
          <a:blip r:embed="rId2"/>
          <a:stretch>
            <a:fillRect/>
          </a:stretch>
        </p:blipFill>
        <p:spPr>
          <a:xfrm>
            <a:off x="6682914" y="1376363"/>
            <a:ext cx="4695825" cy="4438650"/>
          </a:xfrm>
          <a:prstGeom prst="rect">
            <a:avLst/>
          </a:prstGeom>
        </p:spPr>
      </p:pic>
      <p:sp>
        <p:nvSpPr>
          <p:cNvPr id="8" name="文本框 7"/>
          <p:cNvSpPr txBox="1"/>
          <p:nvPr/>
        </p:nvSpPr>
        <p:spPr>
          <a:xfrm>
            <a:off x="9976987" y="1041957"/>
            <a:ext cx="1338828" cy="369332"/>
          </a:xfrm>
          <a:prstGeom prst="rect">
            <a:avLst/>
          </a:prstGeom>
          <a:noFill/>
        </p:spPr>
        <p:txBody>
          <a:bodyPr wrap="none" rtlCol="0">
            <a:spAutoFit/>
          </a:bodyPr>
          <a:lstStyle/>
          <a:p>
            <a:r>
              <a:rPr lang="zh-CN" altLang="en-US" dirty="0"/>
              <a:t>第二次聚类</a:t>
            </a:r>
          </a:p>
        </p:txBody>
      </p:sp>
      <p:sp>
        <p:nvSpPr>
          <p:cNvPr id="4" name="文本框 3"/>
          <p:cNvSpPr txBox="1"/>
          <p:nvPr/>
        </p:nvSpPr>
        <p:spPr>
          <a:xfrm>
            <a:off x="457200" y="1150022"/>
            <a:ext cx="5109314" cy="5611793"/>
          </a:xfrm>
          <a:prstGeom prst="rect">
            <a:avLst/>
          </a:prstGeom>
          <a:noFill/>
        </p:spPr>
        <p:txBody>
          <a:bodyPr wrap="square" rtlCol="0">
            <a:spAutoFit/>
          </a:bodyPr>
          <a:lstStyle/>
          <a:p>
            <a:pPr marL="228600" indent="-228600">
              <a:lnSpc>
                <a:spcPct val="90000"/>
              </a:lnSpc>
              <a:spcBef>
                <a:spcPts val="1000"/>
              </a:spcBef>
              <a:buFont typeface="Arial" panose="020B0604020202020204" pitchFamily="34" charset="0"/>
              <a:buChar char="•"/>
            </a:pPr>
            <a:r>
              <a:rPr lang="zh-CN" altLang="en-US" sz="2400" dirty="0"/>
              <a:t>二次聚类的方式也是采用</a:t>
            </a:r>
            <a:r>
              <a:rPr lang="en-US" altLang="zh-CN" sz="2400" dirty="0"/>
              <a:t>Single-Pass</a:t>
            </a:r>
            <a:r>
              <a:rPr lang="zh-CN" altLang="en-US" sz="2400" dirty="0"/>
              <a:t>聚类，比如初次聚类得到一周内每天的热点话题集合</a:t>
            </a:r>
            <a:r>
              <a:rPr lang="zh-CN" altLang="en-US" sz="2400" dirty="0" smtClean="0"/>
              <a:t>，通过</a:t>
            </a:r>
            <a:r>
              <a:rPr lang="zh-CN" altLang="en-US" sz="2400" dirty="0"/>
              <a:t>二次</a:t>
            </a:r>
            <a:r>
              <a:rPr lang="zh-CN" altLang="en-US" sz="2400" dirty="0" smtClean="0"/>
              <a:t>聚类可以合并</a:t>
            </a:r>
            <a:r>
              <a:rPr lang="zh-CN" altLang="en-US" sz="2400" dirty="0"/>
              <a:t>一周内每天的热点话题集合，从而可以得到一周整体的热点话题</a:t>
            </a:r>
            <a:r>
              <a:rPr lang="zh-CN" altLang="en-US" sz="2400" dirty="0" smtClean="0"/>
              <a:t>。</a:t>
            </a:r>
            <a:endParaRPr lang="en-US" altLang="zh-CN" sz="2400" dirty="0" smtClean="0"/>
          </a:p>
          <a:p>
            <a:pPr marL="228600" indent="-228600">
              <a:lnSpc>
                <a:spcPct val="90000"/>
              </a:lnSpc>
              <a:spcBef>
                <a:spcPts val="1000"/>
              </a:spcBef>
              <a:buFont typeface="Arial" panose="020B0604020202020204" pitchFamily="34" charset="0"/>
              <a:buChar char="•"/>
            </a:pPr>
            <a:endParaRPr lang="en-US" altLang="zh-CN" sz="2400" dirty="0"/>
          </a:p>
          <a:p>
            <a:pPr marL="228600" indent="-228600">
              <a:lnSpc>
                <a:spcPct val="90000"/>
              </a:lnSpc>
              <a:spcBef>
                <a:spcPts val="1000"/>
              </a:spcBef>
              <a:buFont typeface="Arial" panose="020B0604020202020204" pitchFamily="34" charset="0"/>
              <a:buChar char="•"/>
            </a:pPr>
            <a:r>
              <a:rPr lang="zh-CN" altLang="en-US" sz="2400" dirty="0"/>
              <a:t>设计双层</a:t>
            </a:r>
            <a:r>
              <a:rPr lang="en-US" altLang="zh-CN" sz="2400" dirty="0"/>
              <a:t>Single-Pass</a:t>
            </a:r>
            <a:r>
              <a:rPr lang="zh-CN" altLang="en-US" sz="2400" dirty="0"/>
              <a:t>聚类的好处是即可以得到单位时间窗口的热点话题集合，也可以合并单位时间窗口下的话题做到对更大时间窗口的热点话题的检测。由于二次聚类时处理的对象是初次聚类的话题集合，这大大缩小了聚类成本，提高了聚类的效率。</a:t>
            </a:r>
          </a:p>
          <a:p>
            <a:endParaRPr lang="zh-CN" altLang="en-US" dirty="0"/>
          </a:p>
        </p:txBody>
      </p:sp>
    </p:spTree>
    <p:extLst>
      <p:ext uri="{BB962C8B-B14F-4D97-AF65-F5344CB8AC3E}">
        <p14:creationId xmlns:p14="http://schemas.microsoft.com/office/powerpoint/2010/main" val="74891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723900"/>
            <a:ext cx="4445000" cy="1133475"/>
          </a:xfrm>
        </p:spPr>
        <p:txBody>
          <a:bodyPr>
            <a:normAutofit fontScale="90000"/>
          </a:bodyPr>
          <a:lstStyle/>
          <a:p>
            <a:r>
              <a:rPr kumimoji="1" lang="zh-CN" altLang="en-US" dirty="0" smtClean="0"/>
              <a:t>体育</a:t>
            </a:r>
            <a:r>
              <a:rPr kumimoji="1" lang="en-US" altLang="zh-CN" dirty="0" smtClean="0"/>
              <a:t/>
            </a:r>
            <a:br>
              <a:rPr kumimoji="1" lang="en-US" altLang="zh-CN" dirty="0" smtClean="0"/>
            </a:br>
            <a:r>
              <a:rPr kumimoji="1" lang="zh-CN" altLang="en-US" dirty="0" smtClean="0"/>
              <a:t>热点话题聚类结果</a:t>
            </a:r>
            <a:endParaRPr lang="zh-CN" altLang="en-US" dirty="0"/>
          </a:p>
        </p:txBody>
      </p:sp>
      <p:pic>
        <p:nvPicPr>
          <p:cNvPr id="4" name="内容占位符 3"/>
          <p:cNvPicPr>
            <a:picLocks noChangeAspect="1"/>
          </p:cNvPicPr>
          <p:nvPr/>
        </p:nvPicPr>
        <p:blipFill>
          <a:blip r:embed="rId2"/>
          <a:stretch>
            <a:fillRect/>
          </a:stretch>
        </p:blipFill>
        <p:spPr>
          <a:xfrm>
            <a:off x="5181600" y="533400"/>
            <a:ext cx="6343650" cy="5820852"/>
          </a:xfrm>
          <a:prstGeom prst="rect">
            <a:avLst/>
          </a:prstGeom>
        </p:spPr>
      </p:pic>
    </p:spTree>
    <p:extLst>
      <p:ext uri="{BB962C8B-B14F-4D97-AF65-F5344CB8AC3E}">
        <p14:creationId xmlns:p14="http://schemas.microsoft.com/office/powerpoint/2010/main" val="2295801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军事</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650" y="1690688"/>
            <a:ext cx="3635699" cy="435133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7349" y="1690688"/>
            <a:ext cx="4385562" cy="4797424"/>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8430" y="1690688"/>
            <a:ext cx="4381488" cy="4506912"/>
          </a:xfrm>
          <a:prstGeom prst="rect">
            <a:avLst/>
          </a:prstGeom>
        </p:spPr>
      </p:pic>
    </p:spTree>
    <p:extLst>
      <p:ext uri="{BB962C8B-B14F-4D97-AF65-F5344CB8AC3E}">
        <p14:creationId xmlns:p14="http://schemas.microsoft.com/office/powerpoint/2010/main" val="4145012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科技</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90688"/>
            <a:ext cx="4881988" cy="435133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4359" y="0"/>
            <a:ext cx="4743081" cy="68580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1354" y="0"/>
            <a:ext cx="5150445" cy="4946650"/>
          </a:xfrm>
          <a:prstGeom prst="rect">
            <a:avLst/>
          </a:prstGeom>
        </p:spPr>
      </p:pic>
      <p:sp>
        <p:nvSpPr>
          <p:cNvPr id="7" name="文本框 6"/>
          <p:cNvSpPr txBox="1"/>
          <p:nvPr/>
        </p:nvSpPr>
        <p:spPr>
          <a:xfrm>
            <a:off x="10390909" y="6159731"/>
            <a:ext cx="646331" cy="369332"/>
          </a:xfrm>
          <a:prstGeom prst="rect">
            <a:avLst/>
          </a:prstGeom>
          <a:noFill/>
        </p:spPr>
        <p:txBody>
          <a:bodyPr wrap="none" rtlCol="0">
            <a:spAutoFit/>
          </a:bodyPr>
          <a:lstStyle/>
          <a:p>
            <a:r>
              <a:rPr lang="zh-CN" altLang="en-US" dirty="0" smtClean="0">
                <a:hlinkClick r:id="rId5" action="ppaction://hlinksldjump"/>
              </a:rPr>
              <a:t>返回</a:t>
            </a:r>
            <a:endParaRPr lang="zh-CN" altLang="en-US" dirty="0"/>
          </a:p>
        </p:txBody>
      </p:sp>
    </p:spTree>
    <p:extLst>
      <p:ext uri="{BB962C8B-B14F-4D97-AF65-F5344CB8AC3E}">
        <p14:creationId xmlns:p14="http://schemas.microsoft.com/office/powerpoint/2010/main" val="2691213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lstStyle/>
          <a:p>
            <a:r>
              <a:rPr lang="zh-CN" altLang="en-US" dirty="0"/>
              <a:t>基于</a:t>
            </a:r>
            <a:r>
              <a:rPr lang="en-US" altLang="zh-CN" dirty="0"/>
              <a:t>TF-IDF</a:t>
            </a:r>
            <a:r>
              <a:rPr lang="zh-CN" altLang="en-US" dirty="0"/>
              <a:t>的类簇的话题识别</a:t>
            </a:r>
          </a:p>
        </p:txBody>
      </p:sp>
      <p:sp>
        <p:nvSpPr>
          <p:cNvPr id="8" name="文本框 7"/>
          <p:cNvSpPr txBox="1"/>
          <p:nvPr/>
        </p:nvSpPr>
        <p:spPr>
          <a:xfrm>
            <a:off x="838200" y="1225689"/>
            <a:ext cx="10782300" cy="4524315"/>
          </a:xfrm>
          <a:prstGeom prst="rect">
            <a:avLst/>
          </a:prstGeom>
          <a:noFill/>
        </p:spPr>
        <p:txBody>
          <a:bodyPr wrap="square" rtlCol="0">
            <a:spAutoFit/>
          </a:bodyPr>
          <a:lstStyle/>
          <a:p>
            <a:endParaRPr lang="en-US" altLang="zh-CN" dirty="0" smtClean="0"/>
          </a:p>
          <a:p>
            <a:r>
              <a:rPr lang="en-US" altLang="zh-CN" dirty="0" smtClean="0"/>
              <a:t>TF-IDF</a:t>
            </a:r>
            <a:r>
              <a:rPr lang="zh-CN" altLang="en-US" dirty="0"/>
              <a:t>在提取关键词时可以过滤掉很多无用但是在文本中经常出现的词语，已提取出真正的核心关键词</a:t>
            </a:r>
            <a:r>
              <a:rPr lang="zh-CN" altLang="en-US" dirty="0" smtClean="0"/>
              <a:t>。</a:t>
            </a:r>
            <a:endParaRPr lang="en-US" altLang="zh-CN" dirty="0" smtClean="0"/>
          </a:p>
          <a:p>
            <a:r>
              <a:rPr lang="zh-CN" altLang="en-US" dirty="0" smtClean="0"/>
              <a:t>词频（</a:t>
            </a:r>
            <a:r>
              <a:rPr lang="en-US" altLang="zh-CN" dirty="0" smtClean="0"/>
              <a:t>TF</a:t>
            </a:r>
            <a:r>
              <a:rPr lang="zh-CN" altLang="en-US" dirty="0" smtClean="0"/>
              <a:t>）指的是某词语在该文本中出现的频率。对于某一特定文本的词语来说，</a:t>
            </a:r>
            <a:endParaRPr lang="en-US" altLang="zh-CN" dirty="0" smtClean="0"/>
          </a:p>
          <a:p>
            <a:endParaRPr lang="en-US" altLang="zh-CN" dirty="0" smtClean="0"/>
          </a:p>
          <a:p>
            <a:endParaRPr lang="en-US" altLang="zh-CN" dirty="0" smtClean="0"/>
          </a:p>
          <a:p>
            <a:endParaRPr lang="en-US" altLang="zh-CN" dirty="0" smtClean="0"/>
          </a:p>
          <a:p>
            <a:r>
              <a:rPr lang="zh-CN" altLang="en-US" dirty="0" smtClean="0"/>
              <a:t>其中</a:t>
            </a:r>
            <a:r>
              <a:rPr lang="en-US" altLang="zh-CN" dirty="0" smtClean="0"/>
              <a:t>n</a:t>
            </a:r>
            <a:r>
              <a:rPr lang="zh-CN" altLang="en-US" dirty="0" smtClean="0"/>
              <a:t>是</a:t>
            </a:r>
            <a:r>
              <a:rPr lang="zh-CN" altLang="en-US" dirty="0"/>
              <a:t>词</a:t>
            </a:r>
            <a:r>
              <a:rPr lang="en-US" altLang="zh-CN" dirty="0"/>
              <a:t>t</a:t>
            </a:r>
            <a:r>
              <a:rPr lang="zh-CN" altLang="en-US" dirty="0"/>
              <a:t>在文件</a:t>
            </a:r>
            <a:r>
              <a:rPr lang="en-US" altLang="zh-CN" dirty="0" smtClean="0"/>
              <a:t>d</a:t>
            </a:r>
            <a:r>
              <a:rPr lang="zh-CN" altLang="en-US" dirty="0" smtClean="0"/>
              <a:t>中</a:t>
            </a:r>
            <a:r>
              <a:rPr lang="zh-CN" altLang="en-US" dirty="0"/>
              <a:t>的出现次数，而分母则是文件</a:t>
            </a:r>
            <a:r>
              <a:rPr lang="en-US" altLang="zh-CN" dirty="0" smtClean="0"/>
              <a:t>d</a:t>
            </a:r>
            <a:r>
              <a:rPr lang="zh-CN" altLang="en-US" dirty="0" smtClean="0"/>
              <a:t>中</a:t>
            </a:r>
            <a:r>
              <a:rPr lang="zh-CN" altLang="en-US" dirty="0"/>
              <a:t>所有词出现次数之和。</a:t>
            </a:r>
          </a:p>
          <a:p>
            <a:r>
              <a:rPr lang="zh-CN" altLang="en-US" dirty="0"/>
              <a:t>逆向文件频率（</a:t>
            </a:r>
            <a:r>
              <a:rPr lang="en-US" altLang="zh-CN" dirty="0"/>
              <a:t>IDF</a:t>
            </a:r>
            <a:r>
              <a:rPr lang="zh-CN" altLang="en-US" dirty="0"/>
              <a:t>）是一个词语普遍重要性的度量。其公式为：</a:t>
            </a:r>
            <a:endParaRPr lang="en-US" altLang="zh-CN" dirty="0"/>
          </a:p>
          <a:p>
            <a:endParaRPr lang="en-US" altLang="zh-CN" dirty="0"/>
          </a:p>
          <a:p>
            <a:endParaRPr lang="en-US" altLang="zh-CN" dirty="0"/>
          </a:p>
          <a:p>
            <a:endParaRPr lang="en-US" altLang="zh-CN" dirty="0"/>
          </a:p>
          <a:p>
            <a:r>
              <a:rPr lang="zh-CN" altLang="en-US" dirty="0" smtClean="0"/>
              <a:t>其中</a:t>
            </a:r>
            <a:r>
              <a:rPr lang="en-US" altLang="zh-CN" dirty="0" smtClean="0"/>
              <a:t>|D|</a:t>
            </a:r>
            <a:r>
              <a:rPr lang="zh-CN" altLang="en-US" dirty="0" smtClean="0"/>
              <a:t>为</a:t>
            </a:r>
            <a:r>
              <a:rPr lang="zh-CN" altLang="en-US" dirty="0"/>
              <a:t>语料中的文件总数</a:t>
            </a:r>
            <a:r>
              <a:rPr lang="zh-CN" altLang="en-US" dirty="0" smtClean="0"/>
              <a:t>，                   为包含</a:t>
            </a:r>
            <a:r>
              <a:rPr lang="en-US" altLang="zh-CN" dirty="0"/>
              <a:t>t</a:t>
            </a:r>
            <a:r>
              <a:rPr lang="zh-CN" altLang="en-US" dirty="0"/>
              <a:t>的文件总数。则有公式：</a:t>
            </a:r>
            <a:endParaRPr lang="en-US" altLang="zh-CN" dirty="0"/>
          </a:p>
          <a:p>
            <a:endParaRPr lang="en-US" altLang="zh-CN" dirty="0"/>
          </a:p>
          <a:p>
            <a:endParaRPr lang="en-US" altLang="zh-CN" dirty="0"/>
          </a:p>
          <a:p>
            <a:r>
              <a:rPr lang="zh-CN" altLang="en-US" dirty="0" smtClean="0"/>
              <a:t>聚类</a:t>
            </a:r>
            <a:r>
              <a:rPr lang="zh-CN" altLang="en-US" dirty="0"/>
              <a:t>算法可以得到话题簇，但是每个话题里面都是大量的文本</a:t>
            </a:r>
            <a:r>
              <a:rPr lang="zh-CN" altLang="en-US" dirty="0" smtClean="0"/>
              <a:t>信息</a:t>
            </a:r>
            <a:r>
              <a:rPr lang="zh-CN" altLang="en-US" dirty="0"/>
              <a:t>，</a:t>
            </a:r>
            <a:r>
              <a:rPr lang="zh-CN" altLang="en-US" dirty="0" smtClean="0"/>
              <a:t>将</a:t>
            </a:r>
            <a:r>
              <a:rPr lang="zh-CN" altLang="en-US" dirty="0"/>
              <a:t>每一个话题的</a:t>
            </a:r>
            <a:r>
              <a:rPr lang="en-US" altLang="zh-CN" dirty="0"/>
              <a:t>TF-IDF</a:t>
            </a:r>
            <a:r>
              <a:rPr lang="zh-CN" altLang="en-US" dirty="0"/>
              <a:t>值排序，将</a:t>
            </a:r>
            <a:r>
              <a:rPr lang="en-US" altLang="zh-CN" dirty="0"/>
              <a:t>TFIDF</a:t>
            </a:r>
            <a:r>
              <a:rPr lang="zh-CN" altLang="en-US" dirty="0"/>
              <a:t>权重排名前四的作为该话题的关键词。</a:t>
            </a:r>
          </a:p>
        </p:txBody>
      </p:sp>
      <p:pic>
        <p:nvPicPr>
          <p:cNvPr id="3" name="图片 2"/>
          <p:cNvPicPr>
            <a:picLocks noChangeAspect="1"/>
          </p:cNvPicPr>
          <p:nvPr/>
        </p:nvPicPr>
        <p:blipFill>
          <a:blip r:embed="rId2"/>
          <a:stretch>
            <a:fillRect/>
          </a:stretch>
        </p:blipFill>
        <p:spPr>
          <a:xfrm>
            <a:off x="5233985" y="2091638"/>
            <a:ext cx="1724025" cy="790575"/>
          </a:xfrm>
          <a:prstGeom prst="rect">
            <a:avLst/>
          </a:prstGeom>
        </p:spPr>
      </p:pic>
      <p:pic>
        <p:nvPicPr>
          <p:cNvPr id="4" name="图片 3"/>
          <p:cNvPicPr>
            <a:picLocks noChangeAspect="1"/>
          </p:cNvPicPr>
          <p:nvPr/>
        </p:nvPicPr>
        <p:blipFill>
          <a:blip r:embed="rId3"/>
          <a:stretch>
            <a:fillRect/>
          </a:stretch>
        </p:blipFill>
        <p:spPr>
          <a:xfrm>
            <a:off x="5053009" y="3447053"/>
            <a:ext cx="2085975" cy="840184"/>
          </a:xfrm>
          <a:prstGeom prst="rect">
            <a:avLst/>
          </a:prstGeom>
        </p:spPr>
      </p:pic>
      <p:pic>
        <p:nvPicPr>
          <p:cNvPr id="9" name="图片 8"/>
          <p:cNvPicPr>
            <a:picLocks noChangeAspect="1"/>
          </p:cNvPicPr>
          <p:nvPr/>
        </p:nvPicPr>
        <p:blipFill>
          <a:blip r:embed="rId4"/>
          <a:stretch>
            <a:fillRect/>
          </a:stretch>
        </p:blipFill>
        <p:spPr>
          <a:xfrm>
            <a:off x="5204236" y="4533901"/>
            <a:ext cx="1934748" cy="544510"/>
          </a:xfrm>
          <a:prstGeom prst="rect">
            <a:avLst/>
          </a:prstGeom>
        </p:spPr>
      </p:pic>
      <p:pic>
        <p:nvPicPr>
          <p:cNvPr id="6" name="图片 5"/>
          <p:cNvPicPr>
            <a:picLocks noChangeAspect="1"/>
          </p:cNvPicPr>
          <p:nvPr/>
        </p:nvPicPr>
        <p:blipFill>
          <a:blip r:embed="rId5"/>
          <a:stretch>
            <a:fillRect/>
          </a:stretch>
        </p:blipFill>
        <p:spPr>
          <a:xfrm>
            <a:off x="3871909" y="4281982"/>
            <a:ext cx="1181100" cy="333375"/>
          </a:xfrm>
          <a:prstGeom prst="rect">
            <a:avLst/>
          </a:prstGeom>
        </p:spPr>
      </p:pic>
    </p:spTree>
    <p:extLst>
      <p:ext uri="{BB962C8B-B14F-4D97-AF65-F5344CB8AC3E}">
        <p14:creationId xmlns:p14="http://schemas.microsoft.com/office/powerpoint/2010/main" val="10139987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39725"/>
            <a:ext cx="10515600" cy="1325563"/>
          </a:xfrm>
        </p:spPr>
        <p:txBody>
          <a:bodyPr/>
          <a:lstStyle/>
          <a:p>
            <a:r>
              <a:rPr lang="zh-CN" altLang="en-US" dirty="0"/>
              <a:t>打标签后的结果</a:t>
            </a:r>
          </a:p>
        </p:txBody>
      </p:sp>
      <p:pic>
        <p:nvPicPr>
          <p:cNvPr id="4"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13186" y="863600"/>
            <a:ext cx="8588375" cy="6721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4602159" y="5287169"/>
            <a:ext cx="7132639" cy="770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02160" y="4431345"/>
            <a:ext cx="7018340" cy="8264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602160" y="3898899"/>
            <a:ext cx="7018340" cy="5842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02160" y="2880518"/>
            <a:ext cx="7018340" cy="9890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602160" y="1694656"/>
            <a:ext cx="7132639" cy="11136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41300" y="1968500"/>
            <a:ext cx="3087705" cy="1477328"/>
          </a:xfrm>
          <a:prstGeom prst="rect">
            <a:avLst/>
          </a:prstGeom>
          <a:noFill/>
        </p:spPr>
        <p:txBody>
          <a:bodyPr wrap="none" rtlCol="0">
            <a:spAutoFit/>
          </a:bodyPr>
          <a:lstStyle/>
          <a:p>
            <a:r>
              <a:rPr lang="zh-CN" altLang="en-US" dirty="0"/>
              <a:t>从上到下热度递减</a:t>
            </a:r>
            <a:endParaRPr lang="en-US" altLang="zh-CN" dirty="0"/>
          </a:p>
          <a:p>
            <a:endParaRPr lang="en-US" altLang="zh-CN" dirty="0"/>
          </a:p>
          <a:p>
            <a:endParaRPr lang="en-US" altLang="zh-CN" dirty="0"/>
          </a:p>
          <a:p>
            <a:r>
              <a:rPr lang="zh-CN" altLang="en-US" dirty="0"/>
              <a:t>红框内越靠前</a:t>
            </a:r>
            <a:r>
              <a:rPr lang="en-US" altLang="zh-CN" dirty="0"/>
              <a:t>TF-IDF</a:t>
            </a:r>
            <a:r>
              <a:rPr lang="zh-CN" altLang="en-US" dirty="0"/>
              <a:t>值越高，</a:t>
            </a:r>
            <a:endParaRPr lang="en-US" altLang="zh-CN" dirty="0"/>
          </a:p>
          <a:p>
            <a:r>
              <a:rPr lang="zh-CN" altLang="en-US" dirty="0"/>
              <a:t>越能代表这一话题</a:t>
            </a:r>
          </a:p>
        </p:txBody>
      </p:sp>
    </p:spTree>
    <p:extLst>
      <p:ext uri="{BB962C8B-B14F-4D97-AF65-F5344CB8AC3E}">
        <p14:creationId xmlns:p14="http://schemas.microsoft.com/office/powerpoint/2010/main" val="3899514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2108200" cy="4351338"/>
          </a:xfrm>
        </p:spPr>
        <p:txBody>
          <a:bodyPr/>
          <a:lstStyle/>
          <a:p>
            <a:r>
              <a:rPr lang="zh-CN" altLang="en-US" dirty="0"/>
              <a:t>科技类</a:t>
            </a:r>
          </a:p>
        </p:txBody>
      </p:sp>
      <p:sp>
        <p:nvSpPr>
          <p:cNvPr id="4" name="标题 1"/>
          <p:cNvSpPr txBox="1">
            <a:spLocks/>
          </p:cNvSpPr>
          <p:nvPr/>
        </p:nvSpPr>
        <p:spPr>
          <a:xfrm>
            <a:off x="0" y="3397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打标签后的结果</a:t>
            </a:r>
          </a:p>
        </p:txBody>
      </p:sp>
      <p:pic>
        <p:nvPicPr>
          <p:cNvPr id="5" name="图片 4"/>
          <p:cNvPicPr>
            <a:picLocks noChangeAspect="1"/>
          </p:cNvPicPr>
          <p:nvPr/>
        </p:nvPicPr>
        <p:blipFill>
          <a:blip r:embed="rId2"/>
          <a:stretch>
            <a:fillRect/>
          </a:stretch>
        </p:blipFill>
        <p:spPr>
          <a:xfrm>
            <a:off x="0" y="2820988"/>
            <a:ext cx="11998295" cy="2582862"/>
          </a:xfrm>
          <a:prstGeom prst="rect">
            <a:avLst/>
          </a:prstGeom>
        </p:spPr>
      </p:pic>
    </p:spTree>
    <p:extLst>
      <p:ext uri="{BB962C8B-B14F-4D97-AF65-F5344CB8AC3E}">
        <p14:creationId xmlns:p14="http://schemas.microsoft.com/office/powerpoint/2010/main" val="370436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825625"/>
            <a:ext cx="2108200" cy="4351338"/>
          </a:xfrm>
        </p:spPr>
        <p:txBody>
          <a:bodyPr/>
          <a:lstStyle/>
          <a:p>
            <a:r>
              <a:rPr lang="zh-CN" altLang="en-US" dirty="0"/>
              <a:t>军事类</a:t>
            </a:r>
          </a:p>
        </p:txBody>
      </p:sp>
      <p:sp>
        <p:nvSpPr>
          <p:cNvPr id="4" name="标题 1"/>
          <p:cNvSpPr txBox="1">
            <a:spLocks/>
          </p:cNvSpPr>
          <p:nvPr/>
        </p:nvSpPr>
        <p:spPr>
          <a:xfrm>
            <a:off x="0" y="3397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4400" b="0" i="0" u="none" strike="noStrike" kern="1200" cap="none" spc="0" normalizeH="0" baseline="0" noProof="0" dirty="0">
                <a:ln>
                  <a:noFill/>
                </a:ln>
                <a:solidFill>
                  <a:prstClr val="black"/>
                </a:solidFill>
                <a:effectLst/>
                <a:uLnTx/>
                <a:uFillTx/>
                <a:latin typeface="Calibri Light" panose="020F0302020204030204"/>
                <a:ea typeface="宋体" panose="02010600030101010101" pitchFamily="2" charset="-122"/>
                <a:cs typeface="+mj-cs"/>
              </a:rPr>
              <a:t>打标签后的结果</a:t>
            </a:r>
          </a:p>
        </p:txBody>
      </p:sp>
      <p:pic>
        <p:nvPicPr>
          <p:cNvPr id="2" name="图片 1"/>
          <p:cNvPicPr>
            <a:picLocks noChangeAspect="1"/>
          </p:cNvPicPr>
          <p:nvPr/>
        </p:nvPicPr>
        <p:blipFill>
          <a:blip r:embed="rId2"/>
          <a:stretch>
            <a:fillRect/>
          </a:stretch>
        </p:blipFill>
        <p:spPr>
          <a:xfrm>
            <a:off x="0" y="2541588"/>
            <a:ext cx="12073378" cy="2582862"/>
          </a:xfrm>
          <a:prstGeom prst="rect">
            <a:avLst/>
          </a:prstGeom>
        </p:spPr>
      </p:pic>
      <p:sp>
        <p:nvSpPr>
          <p:cNvPr id="5" name="文本框 4"/>
          <p:cNvSpPr txBox="1"/>
          <p:nvPr/>
        </p:nvSpPr>
        <p:spPr>
          <a:xfrm>
            <a:off x="10673542" y="5655747"/>
            <a:ext cx="646331" cy="369332"/>
          </a:xfrm>
          <a:prstGeom prst="rect">
            <a:avLst/>
          </a:prstGeom>
          <a:noFill/>
        </p:spPr>
        <p:txBody>
          <a:bodyPr wrap="none" rtlCol="0">
            <a:spAutoFit/>
          </a:bodyPr>
          <a:lstStyle/>
          <a:p>
            <a:r>
              <a:rPr lang="zh-CN" altLang="en-US" dirty="0" smtClean="0">
                <a:hlinkClick r:id="rId3" action="ppaction://hlinksldjump"/>
              </a:rPr>
              <a:t>返回</a:t>
            </a:r>
            <a:endParaRPr lang="zh-CN" altLang="en-US" dirty="0"/>
          </a:p>
        </p:txBody>
      </p:sp>
    </p:spTree>
    <p:extLst>
      <p:ext uri="{BB962C8B-B14F-4D97-AF65-F5344CB8AC3E}">
        <p14:creationId xmlns:p14="http://schemas.microsoft.com/office/powerpoint/2010/main" val="4036342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53888-F44B-984B-B7A6-C26774242A23}"/>
              </a:ext>
            </a:extLst>
          </p:cNvPr>
          <p:cNvSpPr>
            <a:spLocks noGrp="1"/>
          </p:cNvSpPr>
          <p:nvPr>
            <p:ph type="title"/>
          </p:nvPr>
        </p:nvSpPr>
        <p:spPr/>
        <p:txBody>
          <a:bodyPr/>
          <a:lstStyle/>
          <a:p>
            <a:r>
              <a:rPr lang="zh-CN" altLang="en-US" dirty="0"/>
              <a:t>应用场景</a:t>
            </a:r>
          </a:p>
        </p:txBody>
      </p:sp>
      <p:sp>
        <p:nvSpPr>
          <p:cNvPr id="3" name="内容占位符 2">
            <a:extLst>
              <a:ext uri="{FF2B5EF4-FFF2-40B4-BE49-F238E27FC236}">
                <a16:creationId xmlns:a16="http://schemas.microsoft.com/office/drawing/2014/main" id="{B686D5A5-FBC3-C64C-B34B-B38D9D70557D}"/>
              </a:ext>
            </a:extLst>
          </p:cNvPr>
          <p:cNvSpPr>
            <a:spLocks noGrp="1"/>
          </p:cNvSpPr>
          <p:nvPr>
            <p:ph idx="1"/>
          </p:nvPr>
        </p:nvSpPr>
        <p:spPr/>
        <p:txBody>
          <a:bodyPr/>
          <a:lstStyle/>
          <a:p>
            <a:r>
              <a:rPr lang="zh-CN" altLang="en-US" dirty="0"/>
              <a:t>我们致力于展示某个领域、某段时间的热点话题、话题关键字、话题热度趋势。从海量的网络新闻中检测热点话题，方便人们关注社会焦点</a:t>
            </a:r>
            <a:r>
              <a:rPr lang="zh-CN" altLang="en-US" dirty="0" smtClean="0"/>
              <a:t>。</a:t>
            </a:r>
            <a:endParaRPr lang="en-US" altLang="zh-CN" dirty="0" smtClean="0"/>
          </a:p>
          <a:p>
            <a:endParaRPr lang="zh-CN" altLang="en-US" dirty="0"/>
          </a:p>
          <a:p>
            <a:r>
              <a:rPr lang="zh-CN" altLang="en-US" dirty="0"/>
              <a:t>个人</a:t>
            </a:r>
          </a:p>
          <a:p>
            <a:r>
              <a:rPr lang="zh-CN" altLang="en-US" dirty="0"/>
              <a:t>国家</a:t>
            </a:r>
          </a:p>
          <a:p>
            <a:r>
              <a:rPr lang="zh-CN" altLang="en-US" dirty="0"/>
              <a:t>企业</a:t>
            </a:r>
          </a:p>
        </p:txBody>
      </p:sp>
    </p:spTree>
    <p:extLst>
      <p:ext uri="{BB962C8B-B14F-4D97-AF65-F5344CB8AC3E}">
        <p14:creationId xmlns:p14="http://schemas.microsoft.com/office/powerpoint/2010/main" val="1039870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热点话题热度度量与趋势分析</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1" y="1686335"/>
                <a:ext cx="10515600" cy="4351338"/>
              </a:xfrm>
            </p:spPr>
            <p:txBody>
              <a:bodyPr/>
              <a:lstStyle/>
              <a:p>
                <a:r>
                  <a:rPr lang="zh-CN" altLang="zh-CN" dirty="0" smtClean="0"/>
                  <a:t>采用</a:t>
                </a:r>
                <a14:m>
                  <m:oMath xmlns:m="http://schemas.openxmlformats.org/officeDocument/2006/math">
                    <m:r>
                      <m:rPr>
                        <m:nor/>
                      </m:rPr>
                      <a:rPr lang="en-US" altLang="zh-CN" dirty="0"/>
                      <m:t>H</m:t>
                    </m:r>
                    <m:r>
                      <m:rPr>
                        <m:nor/>
                      </m:rPr>
                      <a:rPr lang="en-US" altLang="zh-CN" dirty="0"/>
                      <m:t>(</m:t>
                    </m:r>
                    <m:r>
                      <m:rPr>
                        <m:nor/>
                      </m:rPr>
                      <a:rPr lang="en-US" altLang="zh-CN" dirty="0"/>
                      <m:t>k</m:t>
                    </m:r>
                    <m:r>
                      <m:rPr>
                        <m:nor/>
                      </m:rPr>
                      <a:rPr lang="en-US" altLang="zh-CN" dirty="0"/>
                      <m:t>)</m:t>
                    </m:r>
                    <m:r>
                      <a:rPr lang="en-US" altLang="zh-CN" i="1">
                        <a:latin typeface="Cambria Math" panose="02040503050406030204" pitchFamily="18" charset="0"/>
                      </a:rPr>
                      <m:t>= </m:t>
                    </m:r>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rPr>
                              <m:t>𝑛</m:t>
                            </m:r>
                          </m:e>
                          <m:sub>
                            <m:r>
                              <a:rPr lang="en-US" altLang="zh-CN" i="1" smtClean="0">
                                <a:latin typeface="Cambria Math" panose="02040503050406030204" pitchFamily="18" charset="0"/>
                              </a:rPr>
                              <m:t>𝑘</m:t>
                            </m:r>
                          </m:sub>
                        </m:sSub>
                      </m:num>
                      <m:den>
                        <m:r>
                          <a:rPr lang="en-US" altLang="zh-CN" b="0" i="1" smtClean="0">
                            <a:latin typeface="Cambria Math" panose="02040503050406030204" pitchFamily="18" charset="0"/>
                          </a:rPr>
                          <m:t>𝑁</m:t>
                        </m:r>
                      </m:den>
                    </m:f>
                  </m:oMath>
                </a14:m>
                <a:r>
                  <a:rPr lang="zh-CN" altLang="zh-CN" dirty="0" smtClean="0"/>
                  <a:t>计算</a:t>
                </a:r>
                <a:r>
                  <a:rPr lang="zh-CN" altLang="zh-CN" dirty="0"/>
                  <a:t>每日话题的热度，</a:t>
                </a:r>
                <a:endParaRPr lang="en-US" altLang="zh-CN" dirty="0"/>
              </a:p>
              <a:p>
                <a:r>
                  <a:rPr lang="zh-CN" altLang="zh-CN" dirty="0"/>
                  <a:t>其中</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𝑘</m:t>
                        </m:r>
                      </m:sub>
                    </m:sSub>
                  </m:oMath>
                </a14:m>
                <a:r>
                  <a:rPr lang="zh-CN" altLang="zh-CN" dirty="0"/>
                  <a:t>为话题</a:t>
                </a:r>
                <a:r>
                  <a:rPr lang="en-US" altLang="zh-CN" dirty="0"/>
                  <a:t>k</a:t>
                </a:r>
                <a:r>
                  <a:rPr lang="zh-CN" altLang="zh-CN" dirty="0"/>
                  <a:t>包含的文档数，</a:t>
                </a:r>
                <a:r>
                  <a:rPr lang="en-US" altLang="zh-CN" dirty="0"/>
                  <a:t>N</a:t>
                </a:r>
                <a:r>
                  <a:rPr lang="zh-CN" altLang="zh-CN" dirty="0"/>
                  <a:t>为总文档数。</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1" y="1686335"/>
                <a:ext cx="10515600" cy="4351338"/>
              </a:xfrm>
              <a:blipFill>
                <a:blip r:embed="rId2"/>
                <a:stretch>
                  <a:fillRect l="-1043" t="-19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56860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体育类结果展示</a:t>
            </a:r>
          </a:p>
        </p:txBody>
      </p:sp>
      <p:pic>
        <p:nvPicPr>
          <p:cNvPr id="12" name="内容占位符 11"/>
          <p:cNvPicPr>
            <a:picLocks noGrp="1" noChangeAspect="1"/>
          </p:cNvPicPr>
          <p:nvPr>
            <p:ph idx="1"/>
          </p:nvPr>
        </p:nvPicPr>
        <p:blipFill>
          <a:blip r:embed="rId2"/>
          <a:stretch>
            <a:fillRect/>
          </a:stretch>
        </p:blipFill>
        <p:spPr>
          <a:xfrm>
            <a:off x="838200" y="4102100"/>
            <a:ext cx="7226904" cy="1753165"/>
          </a:xfrm>
          <a:prstGeom prst="rect">
            <a:avLst/>
          </a:prstGeom>
        </p:spPr>
      </p:pic>
      <p:pic>
        <p:nvPicPr>
          <p:cNvPr id="13" name="图片 12"/>
          <p:cNvPicPr>
            <a:picLocks noChangeAspect="1"/>
          </p:cNvPicPr>
          <p:nvPr/>
        </p:nvPicPr>
        <p:blipFill>
          <a:blip r:embed="rId3"/>
          <a:stretch>
            <a:fillRect/>
          </a:stretch>
        </p:blipFill>
        <p:spPr>
          <a:xfrm>
            <a:off x="838200" y="1421214"/>
            <a:ext cx="7338254" cy="2960285"/>
          </a:xfrm>
          <a:prstGeom prst="rect">
            <a:avLst/>
          </a:prstGeom>
        </p:spPr>
      </p:pic>
    </p:spTree>
    <p:extLst>
      <p:ext uri="{BB962C8B-B14F-4D97-AF65-F5344CB8AC3E}">
        <p14:creationId xmlns:p14="http://schemas.microsoft.com/office/powerpoint/2010/main" val="36521941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话题</a:t>
            </a:r>
            <a:r>
              <a:rPr lang="en-US" altLang="zh-CN" dirty="0"/>
              <a:t>1</a:t>
            </a:r>
            <a:r>
              <a:rPr lang="zh-CN" altLang="en-US" dirty="0"/>
              <a:t>两</a:t>
            </a:r>
            <a:r>
              <a:rPr lang="zh-CN" altLang="zh-CN" dirty="0"/>
              <a:t>周的趋势如图</a:t>
            </a:r>
            <a:r>
              <a:rPr lang="en-US" altLang="zh-CN" dirty="0"/>
              <a:t>1</a:t>
            </a:r>
            <a:r>
              <a:rPr lang="zh-CN" altLang="zh-CN" dirty="0"/>
              <a:t>所示：</a:t>
            </a:r>
            <a:endParaRPr lang="zh-CN" altLang="en-US" dirty="0"/>
          </a:p>
        </p:txBody>
      </p:sp>
      <p:pic>
        <p:nvPicPr>
          <p:cNvPr id="4" name="内容占位符 11"/>
          <p:cNvPicPr>
            <a:picLocks noGrp="1" noChangeAspect="1"/>
          </p:cNvPicPr>
          <p:nvPr>
            <p:ph idx="1"/>
          </p:nvPr>
        </p:nvPicPr>
        <p:blipFill>
          <a:blip r:embed="rId2"/>
          <a:stretch>
            <a:fillRect/>
          </a:stretch>
        </p:blipFill>
        <p:spPr>
          <a:xfrm>
            <a:off x="-214422" y="4271223"/>
            <a:ext cx="5861535" cy="1421942"/>
          </a:xfrm>
          <a:prstGeom prst="rect">
            <a:avLst/>
          </a:prstGeom>
        </p:spPr>
      </p:pic>
      <p:pic>
        <p:nvPicPr>
          <p:cNvPr id="5" name="图片 4"/>
          <p:cNvPicPr/>
          <p:nvPr/>
        </p:nvPicPr>
        <p:blipFill>
          <a:blip r:embed="rId3"/>
          <a:stretch>
            <a:fillRect/>
          </a:stretch>
        </p:blipFill>
        <p:spPr>
          <a:xfrm>
            <a:off x="6576550" y="1792288"/>
            <a:ext cx="5533708" cy="3924935"/>
          </a:xfrm>
          <a:prstGeom prst="rect">
            <a:avLst/>
          </a:prstGeom>
        </p:spPr>
      </p:pic>
      <p:pic>
        <p:nvPicPr>
          <p:cNvPr id="6" name="图片 5"/>
          <p:cNvPicPr>
            <a:picLocks noChangeAspect="1"/>
          </p:cNvPicPr>
          <p:nvPr/>
        </p:nvPicPr>
        <p:blipFill>
          <a:blip r:embed="rId4"/>
          <a:stretch>
            <a:fillRect/>
          </a:stretch>
        </p:blipFill>
        <p:spPr>
          <a:xfrm>
            <a:off x="-134389" y="1421214"/>
            <a:ext cx="7338254" cy="2960285"/>
          </a:xfrm>
          <a:prstGeom prst="rect">
            <a:avLst/>
          </a:prstGeom>
        </p:spPr>
      </p:pic>
    </p:spTree>
    <p:extLst>
      <p:ext uri="{BB962C8B-B14F-4D97-AF65-F5344CB8AC3E}">
        <p14:creationId xmlns:p14="http://schemas.microsoft.com/office/powerpoint/2010/main" val="41188309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话题</a:t>
            </a:r>
            <a:r>
              <a:rPr lang="en-US" altLang="zh-CN" dirty="0"/>
              <a:t>3</a:t>
            </a:r>
            <a:r>
              <a:rPr lang="zh-CN" altLang="en-US" dirty="0" smtClean="0"/>
              <a:t>两</a:t>
            </a:r>
            <a:r>
              <a:rPr lang="zh-CN" altLang="zh-CN" dirty="0" smtClean="0"/>
              <a:t>周</a:t>
            </a:r>
            <a:r>
              <a:rPr lang="zh-CN" altLang="zh-CN" dirty="0"/>
              <a:t>的趋势如图</a:t>
            </a:r>
            <a:r>
              <a:rPr lang="en-US" altLang="zh-CN" dirty="0"/>
              <a:t>1</a:t>
            </a:r>
            <a:r>
              <a:rPr lang="zh-CN" altLang="zh-CN" dirty="0"/>
              <a:t>所示：</a:t>
            </a:r>
            <a:endParaRPr lang="zh-CN" altLang="en-US" dirty="0"/>
          </a:p>
        </p:txBody>
      </p:sp>
      <p:pic>
        <p:nvPicPr>
          <p:cNvPr id="4" name="内容占位符 11"/>
          <p:cNvPicPr>
            <a:picLocks noGrp="1" noChangeAspect="1"/>
          </p:cNvPicPr>
          <p:nvPr>
            <p:ph idx="1"/>
          </p:nvPr>
        </p:nvPicPr>
        <p:blipFill>
          <a:blip r:embed="rId2"/>
          <a:stretch>
            <a:fillRect/>
          </a:stretch>
        </p:blipFill>
        <p:spPr>
          <a:xfrm>
            <a:off x="-214422" y="4271223"/>
            <a:ext cx="5861535" cy="1421942"/>
          </a:xfrm>
          <a:prstGeom prst="rect">
            <a:avLst/>
          </a:prstGeom>
        </p:spPr>
      </p:pic>
      <p:pic>
        <p:nvPicPr>
          <p:cNvPr id="6" name="图片 5"/>
          <p:cNvPicPr>
            <a:picLocks noChangeAspect="1"/>
          </p:cNvPicPr>
          <p:nvPr/>
        </p:nvPicPr>
        <p:blipFill>
          <a:blip r:embed="rId3"/>
          <a:stretch>
            <a:fillRect/>
          </a:stretch>
        </p:blipFill>
        <p:spPr>
          <a:xfrm>
            <a:off x="-134389" y="1421214"/>
            <a:ext cx="7338254" cy="2960285"/>
          </a:xfrm>
          <a:prstGeom prst="rect">
            <a:avLst/>
          </a:prstGeom>
        </p:spPr>
      </p:pic>
      <p:pic>
        <p:nvPicPr>
          <p:cNvPr id="7" name="图片 6"/>
          <p:cNvPicPr/>
          <p:nvPr/>
        </p:nvPicPr>
        <p:blipFill>
          <a:blip r:embed="rId4"/>
          <a:stretch>
            <a:fillRect/>
          </a:stretch>
        </p:blipFill>
        <p:spPr>
          <a:xfrm>
            <a:off x="6525490" y="1720734"/>
            <a:ext cx="5666509" cy="4017573"/>
          </a:xfrm>
          <a:prstGeom prst="rect">
            <a:avLst/>
          </a:prstGeom>
        </p:spPr>
      </p:pic>
    </p:spTree>
    <p:extLst>
      <p:ext uri="{BB962C8B-B14F-4D97-AF65-F5344CB8AC3E}">
        <p14:creationId xmlns:p14="http://schemas.microsoft.com/office/powerpoint/2010/main" val="37586049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科技类</a:t>
            </a:r>
            <a:r>
              <a:rPr lang="zh-CN" altLang="zh-CN" dirty="0"/>
              <a:t>话题</a:t>
            </a:r>
            <a:r>
              <a:rPr lang="en-US" altLang="zh-CN" dirty="0"/>
              <a:t>8</a:t>
            </a:r>
            <a:r>
              <a:rPr lang="zh-CN" altLang="en-US" dirty="0"/>
              <a:t>两</a:t>
            </a:r>
            <a:r>
              <a:rPr lang="zh-CN" altLang="zh-CN" dirty="0"/>
              <a:t>周的趋势如图</a:t>
            </a:r>
            <a:r>
              <a:rPr lang="en-US" altLang="zh-CN" dirty="0"/>
              <a:t>1</a:t>
            </a:r>
            <a:r>
              <a:rPr lang="zh-CN" altLang="zh-CN" dirty="0"/>
              <a:t>所示：</a:t>
            </a:r>
            <a:endParaRPr lang="zh-CN" alt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1500" y="1690688"/>
            <a:ext cx="6096000" cy="4572000"/>
          </a:xfrm>
          <a:prstGeom prst="rect">
            <a:avLst/>
          </a:prstGeom>
        </p:spPr>
      </p:pic>
      <p:sp>
        <p:nvSpPr>
          <p:cNvPr id="6" name="内容占位符 5"/>
          <p:cNvSpPr>
            <a:spLocks noGrp="1"/>
          </p:cNvSpPr>
          <p:nvPr>
            <p:ph idx="1"/>
          </p:nvPr>
        </p:nvSpPr>
        <p:spPr/>
        <p:txBody>
          <a:bodyPr/>
          <a:lstStyle/>
          <a:p>
            <a:r>
              <a:rPr lang="zh-CN" altLang="en-US" dirty="0"/>
              <a:t>该话题关键字</a:t>
            </a:r>
            <a:endParaRPr lang="en-US" altLang="zh-CN" dirty="0"/>
          </a:p>
          <a:p>
            <a:endParaRPr lang="en-US" altLang="zh-CN" dirty="0"/>
          </a:p>
          <a:p>
            <a:r>
              <a:rPr lang="zh-CN" altLang="en-US" dirty="0"/>
              <a:t>荣耀、总裁、</a:t>
            </a:r>
            <a:r>
              <a:rPr lang="en-US" altLang="zh-CN" dirty="0"/>
              <a:t>AI</a:t>
            </a:r>
            <a:r>
              <a:rPr lang="zh-CN" altLang="en-US" dirty="0"/>
              <a:t>、延迟</a:t>
            </a:r>
            <a:endParaRPr lang="en-US" altLang="zh-CN" dirty="0"/>
          </a:p>
          <a:p>
            <a:endParaRPr lang="zh-CN" altLang="en-US" dirty="0"/>
          </a:p>
        </p:txBody>
      </p:sp>
    </p:spTree>
    <p:extLst>
      <p:ext uri="{BB962C8B-B14F-4D97-AF65-F5344CB8AC3E}">
        <p14:creationId xmlns:p14="http://schemas.microsoft.com/office/powerpoint/2010/main" val="25818625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92415" y="3021379"/>
            <a:ext cx="3971192" cy="592260"/>
          </a:xfrm>
        </p:spPr>
        <p:txBody>
          <a:bodyPr>
            <a:normAutofit fontScale="85000" lnSpcReduction="10000"/>
          </a:bodyPr>
          <a:lstStyle/>
          <a:p>
            <a:pPr marL="0" indent="0">
              <a:buNone/>
            </a:pPr>
            <a:r>
              <a:rPr lang="en-US" altLang="zh-CN" dirty="0"/>
              <a:t>Thanks for your patience^_^</a:t>
            </a:r>
            <a:endParaRPr lang="zh-CN" altLang="en-US" dirty="0"/>
          </a:p>
        </p:txBody>
      </p:sp>
    </p:spTree>
    <p:extLst>
      <p:ext uri="{BB962C8B-B14F-4D97-AF65-F5344CB8AC3E}">
        <p14:creationId xmlns:p14="http://schemas.microsoft.com/office/powerpoint/2010/main" val="3181109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文本话题检测与趋势研究流程</a:t>
            </a:r>
          </a:p>
        </p:txBody>
      </p:sp>
      <p:sp>
        <p:nvSpPr>
          <p:cNvPr id="5" name="矩形 4"/>
          <p:cNvSpPr/>
          <p:nvPr/>
        </p:nvSpPr>
        <p:spPr>
          <a:xfrm>
            <a:off x="1262130" y="2021983"/>
            <a:ext cx="2678805" cy="837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新闻网页</a:t>
            </a:r>
          </a:p>
        </p:txBody>
      </p:sp>
      <p:sp>
        <p:nvSpPr>
          <p:cNvPr id="6" name="矩形 5"/>
          <p:cNvSpPr/>
          <p:nvPr/>
        </p:nvSpPr>
        <p:spPr>
          <a:xfrm>
            <a:off x="1262129" y="3517444"/>
            <a:ext cx="2678806" cy="837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Python</a:t>
            </a:r>
            <a:r>
              <a:rPr lang="zh-CN" altLang="en-US" dirty="0"/>
              <a:t>信息采集</a:t>
            </a:r>
          </a:p>
        </p:txBody>
      </p:sp>
      <p:cxnSp>
        <p:nvCxnSpPr>
          <p:cNvPr id="9" name="直接箭头连接符 8"/>
          <p:cNvCxnSpPr>
            <a:endCxn id="6" idx="0"/>
          </p:cNvCxnSpPr>
          <p:nvPr/>
        </p:nvCxnSpPr>
        <p:spPr>
          <a:xfrm>
            <a:off x="2597597" y="2859112"/>
            <a:ext cx="3935" cy="658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665926" y="4335000"/>
            <a:ext cx="0" cy="620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318581" y="4253628"/>
            <a:ext cx="512294" cy="2151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文本预处理</a:t>
            </a:r>
          </a:p>
        </p:txBody>
      </p:sp>
      <p:sp>
        <p:nvSpPr>
          <p:cNvPr id="22" name="矩形 21"/>
          <p:cNvSpPr/>
          <p:nvPr/>
        </p:nvSpPr>
        <p:spPr>
          <a:xfrm>
            <a:off x="5109158" y="4253628"/>
            <a:ext cx="512294" cy="2151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文本表示模型</a:t>
            </a:r>
          </a:p>
        </p:txBody>
      </p:sp>
      <p:sp>
        <p:nvSpPr>
          <p:cNvPr id="23" name="矩形 22"/>
          <p:cNvSpPr/>
          <p:nvPr/>
        </p:nvSpPr>
        <p:spPr>
          <a:xfrm>
            <a:off x="5924952" y="4253628"/>
            <a:ext cx="512294" cy="2151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文本分类</a:t>
            </a:r>
          </a:p>
        </p:txBody>
      </p:sp>
      <p:sp>
        <p:nvSpPr>
          <p:cNvPr id="24" name="矩形 23"/>
          <p:cNvSpPr/>
          <p:nvPr/>
        </p:nvSpPr>
        <p:spPr>
          <a:xfrm>
            <a:off x="6725251" y="4253627"/>
            <a:ext cx="512294" cy="2151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文本聚类</a:t>
            </a:r>
          </a:p>
        </p:txBody>
      </p:sp>
      <p:sp>
        <p:nvSpPr>
          <p:cNvPr id="19" name="流程图: 磁盘 18"/>
          <p:cNvSpPr/>
          <p:nvPr/>
        </p:nvSpPr>
        <p:spPr>
          <a:xfrm>
            <a:off x="1803847" y="4955295"/>
            <a:ext cx="1724157" cy="7477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网络新闻库</a:t>
            </a:r>
          </a:p>
        </p:txBody>
      </p:sp>
      <p:cxnSp>
        <p:nvCxnSpPr>
          <p:cNvPr id="25" name="直接箭头连接符 24"/>
          <p:cNvCxnSpPr>
            <a:stCxn id="19" idx="4"/>
          </p:cNvCxnSpPr>
          <p:nvPr/>
        </p:nvCxnSpPr>
        <p:spPr>
          <a:xfrm>
            <a:off x="3528004" y="5329160"/>
            <a:ext cx="7905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22" idx="1"/>
          </p:cNvCxnSpPr>
          <p:nvPr/>
        </p:nvCxnSpPr>
        <p:spPr>
          <a:xfrm>
            <a:off x="4776362" y="5329159"/>
            <a:ext cx="3327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5616167" y="5329159"/>
            <a:ext cx="3327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6420029" y="5329158"/>
            <a:ext cx="3327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流程图: 磁盘 31"/>
          <p:cNvSpPr/>
          <p:nvPr/>
        </p:nvSpPr>
        <p:spPr>
          <a:xfrm>
            <a:off x="7648593" y="4955295"/>
            <a:ext cx="1724157" cy="7477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话题库</a:t>
            </a:r>
          </a:p>
        </p:txBody>
      </p:sp>
      <p:cxnSp>
        <p:nvCxnSpPr>
          <p:cNvPr id="33" name="直接箭头连接符 32"/>
          <p:cNvCxnSpPr>
            <a:endCxn id="32" idx="2"/>
          </p:cNvCxnSpPr>
          <p:nvPr/>
        </p:nvCxnSpPr>
        <p:spPr>
          <a:xfrm>
            <a:off x="7260396" y="5329158"/>
            <a:ext cx="3881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9760947" y="4860063"/>
            <a:ext cx="1664106" cy="9381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话题趋势分析</a:t>
            </a:r>
          </a:p>
        </p:txBody>
      </p:sp>
      <p:cxnSp>
        <p:nvCxnSpPr>
          <p:cNvPr id="36" name="直接箭头连接符 35"/>
          <p:cNvCxnSpPr>
            <a:endCxn id="35" idx="1"/>
          </p:cNvCxnSpPr>
          <p:nvPr/>
        </p:nvCxnSpPr>
        <p:spPr>
          <a:xfrm>
            <a:off x="9372750" y="5329157"/>
            <a:ext cx="38819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55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300"/>
                                        <p:tgtEl>
                                          <p:spTgt spid="6"/>
                                        </p:tgtEl>
                                      </p:cBhvr>
                                    </p:animEffect>
                                  </p:childTnLst>
                                </p:cTn>
                              </p:par>
                            </p:childTnLst>
                          </p:cTn>
                        </p:par>
                        <p:par>
                          <p:cTn id="16" fill="hold">
                            <p:stCondLst>
                              <p:cond delay="1300"/>
                            </p:stCondLst>
                            <p:childTnLst>
                              <p:par>
                                <p:cTn id="17" presetID="22" presetClass="entr" presetSubtype="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1800"/>
                            </p:stCondLst>
                            <p:childTnLst>
                              <p:par>
                                <p:cTn id="21" presetID="10"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par>
                          <p:cTn id="24" fill="hold">
                            <p:stCondLst>
                              <p:cond delay="2300"/>
                            </p:stCondLst>
                            <p:childTnLst>
                              <p:par>
                                <p:cTn id="25" presetID="22" presetClass="entr" presetSubtype="8"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par>
                          <p:cTn id="28" fill="hold">
                            <p:stCondLst>
                              <p:cond delay="2800"/>
                            </p:stCondLst>
                            <p:childTnLst>
                              <p:par>
                                <p:cTn id="29" presetID="10"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300"/>
                                        <p:tgtEl>
                                          <p:spTgt spid="14"/>
                                        </p:tgtEl>
                                      </p:cBhvr>
                                    </p:animEffect>
                                  </p:childTnLst>
                                </p:cTn>
                              </p:par>
                            </p:childTnLst>
                          </p:cTn>
                        </p:par>
                        <p:par>
                          <p:cTn id="32" fill="hold">
                            <p:stCondLst>
                              <p:cond delay="3100"/>
                            </p:stCondLst>
                            <p:childTnLst>
                              <p:par>
                                <p:cTn id="33" presetID="22" presetClass="entr" presetSubtype="8"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childTnLst>
                          </p:cTn>
                        </p:par>
                        <p:par>
                          <p:cTn id="36" fill="hold">
                            <p:stCondLst>
                              <p:cond delay="3600"/>
                            </p:stCondLst>
                            <p:childTnLst>
                              <p:par>
                                <p:cTn id="37" presetID="10" presetClass="entr" presetSubtype="0"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par>
                          <p:cTn id="40" fill="hold">
                            <p:stCondLst>
                              <p:cond delay="4100"/>
                            </p:stCondLst>
                            <p:childTnLst>
                              <p:par>
                                <p:cTn id="41" presetID="22" presetClass="entr" presetSubtype="8" fill="hold"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500"/>
                                        <p:tgtEl>
                                          <p:spTgt spid="30"/>
                                        </p:tgtEl>
                                      </p:cBhvr>
                                    </p:animEffect>
                                  </p:childTnLst>
                                </p:cTn>
                              </p:par>
                            </p:childTnLst>
                          </p:cTn>
                        </p:par>
                        <p:par>
                          <p:cTn id="44" fill="hold">
                            <p:stCondLst>
                              <p:cond delay="4600"/>
                            </p:stCondLst>
                            <p:childTnLst>
                              <p:par>
                                <p:cTn id="45" presetID="10" presetClass="entr" presetSubtype="0"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par>
                          <p:cTn id="48" fill="hold">
                            <p:stCondLst>
                              <p:cond delay="5100"/>
                            </p:stCondLst>
                            <p:childTnLst>
                              <p:par>
                                <p:cTn id="49" presetID="22" presetClass="entr" presetSubtype="8" fill="hold"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left)">
                                      <p:cBhvr>
                                        <p:cTn id="51" dur="500"/>
                                        <p:tgtEl>
                                          <p:spTgt spid="31"/>
                                        </p:tgtEl>
                                      </p:cBhvr>
                                    </p:animEffect>
                                  </p:childTnLst>
                                </p:cTn>
                              </p:par>
                            </p:childTnLst>
                          </p:cTn>
                        </p:par>
                        <p:par>
                          <p:cTn id="52" fill="hold">
                            <p:stCondLst>
                              <p:cond delay="5600"/>
                            </p:stCondLst>
                            <p:childTnLst>
                              <p:par>
                                <p:cTn id="53" presetID="10" presetClass="entr" presetSubtype="0"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par>
                          <p:cTn id="56" fill="hold">
                            <p:stCondLst>
                              <p:cond delay="6100"/>
                            </p:stCondLst>
                            <p:childTnLst>
                              <p:par>
                                <p:cTn id="57" presetID="22" presetClass="entr" presetSubtype="8" fill="hold"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left)">
                                      <p:cBhvr>
                                        <p:cTn id="59" dur="500"/>
                                        <p:tgtEl>
                                          <p:spTgt spid="33"/>
                                        </p:tgtEl>
                                      </p:cBhvr>
                                    </p:animEffect>
                                  </p:childTnLst>
                                </p:cTn>
                              </p:par>
                            </p:childTnLst>
                          </p:cTn>
                        </p:par>
                        <p:par>
                          <p:cTn id="60" fill="hold">
                            <p:stCondLst>
                              <p:cond delay="6600"/>
                            </p:stCondLst>
                            <p:childTnLst>
                              <p:par>
                                <p:cTn id="61" presetID="10" presetClass="entr" presetSubtype="0"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par>
                          <p:cTn id="64" fill="hold">
                            <p:stCondLst>
                              <p:cond delay="7100"/>
                            </p:stCondLst>
                            <p:childTnLst>
                              <p:par>
                                <p:cTn id="65" presetID="22" presetClass="entr" presetSubtype="8" fill="hold"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left)">
                                      <p:cBhvr>
                                        <p:cTn id="67" dur="500"/>
                                        <p:tgtEl>
                                          <p:spTgt spid="36"/>
                                        </p:tgtEl>
                                      </p:cBhvr>
                                    </p:animEffect>
                                  </p:childTnLst>
                                </p:cTn>
                              </p:par>
                            </p:childTnLst>
                          </p:cTn>
                        </p:par>
                        <p:par>
                          <p:cTn id="68" fill="hold">
                            <p:stCondLst>
                              <p:cond delay="7600"/>
                            </p:stCondLst>
                            <p:childTnLst>
                              <p:par>
                                <p:cTn id="69" presetID="10" presetClass="entr" presetSubtype="0" fill="hold" grpId="0" nodeType="after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4" grpId="0" animBg="1"/>
      <p:bldP spid="22" grpId="0" animBg="1"/>
      <p:bldP spid="23" grpId="0" animBg="1"/>
      <p:bldP spid="24" grpId="0" animBg="1"/>
      <p:bldP spid="19" grpId="0" animBg="1"/>
      <p:bldP spid="32"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8300" y="199233"/>
            <a:ext cx="10515600" cy="1325563"/>
          </a:xfrm>
        </p:spPr>
        <p:txBody>
          <a:bodyPr/>
          <a:lstStyle/>
          <a:p>
            <a:r>
              <a:rPr lang="zh-CN" altLang="en-US" dirty="0"/>
              <a:t>项目的架构图</a:t>
            </a:r>
          </a:p>
        </p:txBody>
      </p:sp>
      <p:sp>
        <p:nvSpPr>
          <p:cNvPr id="4" name="矩形 3">
            <a:hlinkClick r:id="rId2" action="ppaction://hlinksldjump"/>
          </p:cNvPr>
          <p:cNvSpPr/>
          <p:nvPr/>
        </p:nvSpPr>
        <p:spPr>
          <a:xfrm>
            <a:off x="2360815" y="1747550"/>
            <a:ext cx="1255222"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数据爬取</a:t>
            </a:r>
          </a:p>
        </p:txBody>
      </p:sp>
      <p:sp>
        <p:nvSpPr>
          <p:cNvPr id="7" name="矩形 6">
            <a:hlinkClick r:id="rId3" action="ppaction://hlinksldjump" tooltip="test"/>
          </p:cNvPr>
          <p:cNvSpPr/>
          <p:nvPr/>
        </p:nvSpPr>
        <p:spPr>
          <a:xfrm>
            <a:off x="2194561" y="2432429"/>
            <a:ext cx="1587732"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分词、预处理</a:t>
            </a:r>
            <a:endParaRPr lang="zh-CN" altLang="en-US" dirty="0"/>
          </a:p>
        </p:txBody>
      </p:sp>
      <p:sp>
        <p:nvSpPr>
          <p:cNvPr id="8" name="矩形 7">
            <a:hlinkClick r:id="rId4" action="ppaction://hlinksldjump"/>
          </p:cNvPr>
          <p:cNvSpPr/>
          <p:nvPr/>
        </p:nvSpPr>
        <p:spPr>
          <a:xfrm>
            <a:off x="1878895" y="3060093"/>
            <a:ext cx="2211185" cy="588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word2Vec</a:t>
            </a:r>
            <a:r>
              <a:rPr lang="zh-CN" altLang="en-US" dirty="0"/>
              <a:t>和</a:t>
            </a:r>
            <a:r>
              <a:rPr lang="en-US" altLang="zh-CN" dirty="0"/>
              <a:t>LDA</a:t>
            </a:r>
            <a:r>
              <a:rPr lang="zh-CN" altLang="en-US" dirty="0"/>
              <a:t>联合词向量计算</a:t>
            </a:r>
          </a:p>
        </p:txBody>
      </p:sp>
      <p:sp>
        <p:nvSpPr>
          <p:cNvPr id="10" name="矩形 9">
            <a:hlinkClick r:id="rId5" action="ppaction://hlinksldjump"/>
          </p:cNvPr>
          <p:cNvSpPr/>
          <p:nvPr/>
        </p:nvSpPr>
        <p:spPr>
          <a:xfrm>
            <a:off x="5150063" y="2565401"/>
            <a:ext cx="2186247" cy="665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Sklearn</a:t>
            </a:r>
            <a:r>
              <a:rPr lang="en-US" altLang="zh-CN" dirty="0" smtClean="0"/>
              <a:t>+</a:t>
            </a:r>
            <a:r>
              <a:rPr lang="zh-CN" altLang="en-US" dirty="0" smtClean="0"/>
              <a:t>双层</a:t>
            </a:r>
            <a:r>
              <a:rPr lang="en-US" altLang="zh-CN" dirty="0"/>
              <a:t>Single-pass</a:t>
            </a:r>
            <a:r>
              <a:rPr lang="zh-CN" altLang="en-US" dirty="0"/>
              <a:t>聚类</a:t>
            </a:r>
          </a:p>
        </p:txBody>
      </p:sp>
      <p:sp>
        <p:nvSpPr>
          <p:cNvPr id="11" name="矩形 10">
            <a:hlinkClick r:id="rId6" action="ppaction://hlinksldjump"/>
          </p:cNvPr>
          <p:cNvSpPr/>
          <p:nvPr/>
        </p:nvSpPr>
        <p:spPr>
          <a:xfrm>
            <a:off x="5492800" y="3608678"/>
            <a:ext cx="1500774" cy="37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TF-IDF</a:t>
            </a:r>
            <a:r>
              <a:rPr lang="zh-CN" altLang="en-US" dirty="0"/>
              <a:t>打标签</a:t>
            </a:r>
          </a:p>
        </p:txBody>
      </p:sp>
      <p:sp>
        <p:nvSpPr>
          <p:cNvPr id="12" name="矩形 11"/>
          <p:cNvSpPr/>
          <p:nvPr/>
        </p:nvSpPr>
        <p:spPr>
          <a:xfrm>
            <a:off x="8547194" y="4033928"/>
            <a:ext cx="1294014" cy="580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热点话题可视化</a:t>
            </a:r>
          </a:p>
        </p:txBody>
      </p:sp>
      <p:sp>
        <p:nvSpPr>
          <p:cNvPr id="13" name="矩形 12"/>
          <p:cNvSpPr/>
          <p:nvPr/>
        </p:nvSpPr>
        <p:spPr>
          <a:xfrm>
            <a:off x="8572133" y="4952328"/>
            <a:ext cx="1255222" cy="596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话题趋势可视化</a:t>
            </a:r>
          </a:p>
        </p:txBody>
      </p:sp>
      <p:sp>
        <p:nvSpPr>
          <p:cNvPr id="16" name="矩形 15">
            <a:hlinkClick r:id="rId7" action="ppaction://hlinksldjump"/>
          </p:cNvPr>
          <p:cNvSpPr/>
          <p:nvPr/>
        </p:nvSpPr>
        <p:spPr>
          <a:xfrm>
            <a:off x="8065911" y="3139338"/>
            <a:ext cx="2211185" cy="434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热点话题热度度量</a:t>
            </a:r>
            <a:endParaRPr lang="en-US" altLang="zh-CN" dirty="0"/>
          </a:p>
        </p:txBody>
      </p:sp>
      <p:cxnSp>
        <p:nvCxnSpPr>
          <p:cNvPr id="17" name="直接箭头连接符 16"/>
          <p:cNvCxnSpPr/>
          <p:nvPr/>
        </p:nvCxnSpPr>
        <p:spPr>
          <a:xfrm>
            <a:off x="2984488" y="2080191"/>
            <a:ext cx="3938" cy="340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984488" y="2812953"/>
            <a:ext cx="3936" cy="247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3"/>
            <a:endCxn id="10" idx="1"/>
          </p:cNvCxnSpPr>
          <p:nvPr/>
        </p:nvCxnSpPr>
        <p:spPr>
          <a:xfrm flipV="1">
            <a:off x="4090080" y="2897979"/>
            <a:ext cx="1059983" cy="456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0" idx="2"/>
            <a:endCxn id="11" idx="0"/>
          </p:cNvCxnSpPr>
          <p:nvPr/>
        </p:nvCxnSpPr>
        <p:spPr>
          <a:xfrm>
            <a:off x="6243187" y="3230557"/>
            <a:ext cx="0" cy="378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1" idx="3"/>
            <a:endCxn id="16" idx="1"/>
          </p:cNvCxnSpPr>
          <p:nvPr/>
        </p:nvCxnSpPr>
        <p:spPr>
          <a:xfrm flipV="1">
            <a:off x="6993574" y="3356597"/>
            <a:ext cx="1072337" cy="439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2" idx="2"/>
            <a:endCxn id="13" idx="0"/>
          </p:cNvCxnSpPr>
          <p:nvPr/>
        </p:nvCxnSpPr>
        <p:spPr>
          <a:xfrm>
            <a:off x="9194201" y="4614031"/>
            <a:ext cx="5543" cy="338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6" idx="2"/>
          </p:cNvCxnSpPr>
          <p:nvPr/>
        </p:nvCxnSpPr>
        <p:spPr>
          <a:xfrm>
            <a:off x="9171504" y="3573856"/>
            <a:ext cx="1" cy="443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47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10" grpId="0" animBg="1"/>
      <p:bldP spid="11" grpId="0" animBg="1"/>
      <p:bldP spid="12" grpId="0" animBg="1"/>
      <p:bldP spid="13"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1124"/>
            <a:ext cx="10515600" cy="1325563"/>
          </a:xfrm>
        </p:spPr>
        <p:txBody>
          <a:bodyPr/>
          <a:lstStyle/>
          <a:p>
            <a:r>
              <a:rPr lang="zh-CN" altLang="en-US" dirty="0"/>
              <a:t>爬取数据展示</a:t>
            </a:r>
          </a:p>
        </p:txBody>
      </p:sp>
      <p:sp>
        <p:nvSpPr>
          <p:cNvPr id="7" name="文本框 6"/>
          <p:cNvSpPr txBox="1"/>
          <p:nvPr/>
        </p:nvSpPr>
        <p:spPr>
          <a:xfrm>
            <a:off x="838200" y="1790700"/>
            <a:ext cx="10515600" cy="3911600"/>
          </a:xfrm>
          <a:prstGeom prst="rect">
            <a:avLst/>
          </a:prstGeom>
          <a:noFill/>
        </p:spPr>
        <p:txBody>
          <a:bodyPr wrap="square" rtlCol="0">
            <a:spAutoFit/>
          </a:bodyPr>
          <a:lstStyle/>
          <a:p>
            <a:endParaRPr lang="zh-CN" altLang="en-US" dirty="0"/>
          </a:p>
        </p:txBody>
      </p:sp>
      <p:pic>
        <p:nvPicPr>
          <p:cNvPr id="8" name="图片 7"/>
          <p:cNvPicPr>
            <a:picLocks noChangeAspect="1"/>
          </p:cNvPicPr>
          <p:nvPr/>
        </p:nvPicPr>
        <p:blipFill>
          <a:blip r:embed="rId2"/>
          <a:stretch>
            <a:fillRect/>
          </a:stretch>
        </p:blipFill>
        <p:spPr>
          <a:xfrm>
            <a:off x="838200" y="1076065"/>
            <a:ext cx="10363200" cy="5523637"/>
          </a:xfrm>
          <a:prstGeom prst="rect">
            <a:avLst/>
          </a:prstGeom>
        </p:spPr>
      </p:pic>
      <p:sp>
        <p:nvSpPr>
          <p:cNvPr id="3" name="文本框 2"/>
          <p:cNvSpPr txBox="1"/>
          <p:nvPr/>
        </p:nvSpPr>
        <p:spPr>
          <a:xfrm>
            <a:off x="11353800" y="6317673"/>
            <a:ext cx="646331" cy="369332"/>
          </a:xfrm>
          <a:prstGeom prst="rect">
            <a:avLst/>
          </a:prstGeom>
          <a:noFill/>
        </p:spPr>
        <p:txBody>
          <a:bodyPr wrap="none" rtlCol="0">
            <a:spAutoFit/>
          </a:bodyPr>
          <a:lstStyle/>
          <a:p>
            <a:r>
              <a:rPr lang="zh-CN" altLang="en-US" dirty="0" smtClean="0">
                <a:hlinkClick r:id="rId3" action="ppaction://hlinksldjump"/>
              </a:rPr>
              <a:t>返回</a:t>
            </a:r>
            <a:endParaRPr lang="zh-CN" altLang="en-US" dirty="0"/>
          </a:p>
        </p:txBody>
      </p:sp>
    </p:spTree>
    <p:extLst>
      <p:ext uri="{BB962C8B-B14F-4D97-AF65-F5344CB8AC3E}">
        <p14:creationId xmlns:p14="http://schemas.microsoft.com/office/powerpoint/2010/main" val="1846464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对数据预处理的介绍</a:t>
            </a:r>
          </a:p>
        </p:txBody>
      </p:sp>
      <p:sp>
        <p:nvSpPr>
          <p:cNvPr id="3" name="内容占位符 2"/>
          <p:cNvSpPr>
            <a:spLocks noGrp="1"/>
          </p:cNvSpPr>
          <p:nvPr>
            <p:ph idx="1"/>
          </p:nvPr>
        </p:nvSpPr>
        <p:spPr/>
        <p:txBody>
          <a:bodyPr/>
          <a:lstStyle/>
          <a:p>
            <a:pPr marL="0" indent="0">
              <a:buNone/>
            </a:pPr>
            <a:r>
              <a:rPr lang="zh-CN" altLang="en-US" dirty="0"/>
              <a:t>对数据进行分词以及停用词排除</a:t>
            </a:r>
            <a:r>
              <a:rPr lang="en-US" altLang="zh-CN" dirty="0"/>
              <a:t>—</a:t>
            </a:r>
            <a:r>
              <a:rPr lang="zh-CN" altLang="en-US" dirty="0"/>
              <a:t>数据预处理</a:t>
            </a:r>
            <a:endParaRPr lang="en-US" altLang="zh-CN" dirty="0"/>
          </a:p>
          <a:p>
            <a:r>
              <a:rPr lang="zh-CN" altLang="en-US" dirty="0"/>
              <a:t>分词后按条入库并保存在文本文档用于词向量计算</a:t>
            </a:r>
            <a:endParaRPr lang="en-US" altLang="zh-CN" dirty="0"/>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838200" y="3348038"/>
            <a:ext cx="6324600" cy="2828925"/>
          </a:xfrm>
          <a:prstGeom prst="rect">
            <a:avLst/>
          </a:prstGeom>
        </p:spPr>
      </p:pic>
      <p:sp>
        <p:nvSpPr>
          <p:cNvPr id="5" name="文本框 4"/>
          <p:cNvSpPr txBox="1"/>
          <p:nvPr/>
        </p:nvSpPr>
        <p:spPr>
          <a:xfrm>
            <a:off x="7569200" y="3348038"/>
            <a:ext cx="1800493" cy="369332"/>
          </a:xfrm>
          <a:prstGeom prst="rect">
            <a:avLst/>
          </a:prstGeom>
          <a:noFill/>
        </p:spPr>
        <p:txBody>
          <a:bodyPr wrap="none" rtlCol="0">
            <a:spAutoFit/>
          </a:bodyPr>
          <a:lstStyle/>
          <a:p>
            <a:r>
              <a:rPr lang="zh-CN" altLang="en-US" dirty="0"/>
              <a:t>部分停用词展示</a:t>
            </a:r>
          </a:p>
        </p:txBody>
      </p:sp>
      <p:pic>
        <p:nvPicPr>
          <p:cNvPr id="6" name="图片 5"/>
          <p:cNvPicPr>
            <a:picLocks noChangeAspect="1"/>
          </p:cNvPicPr>
          <p:nvPr/>
        </p:nvPicPr>
        <p:blipFill>
          <a:blip r:embed="rId3"/>
          <a:stretch>
            <a:fillRect/>
          </a:stretch>
        </p:blipFill>
        <p:spPr>
          <a:xfrm>
            <a:off x="7569200" y="3958432"/>
            <a:ext cx="3886200" cy="1219200"/>
          </a:xfrm>
          <a:prstGeom prst="rect">
            <a:avLst/>
          </a:prstGeom>
        </p:spPr>
      </p:pic>
      <p:sp>
        <p:nvSpPr>
          <p:cNvPr id="7" name="文本框 6"/>
          <p:cNvSpPr txBox="1"/>
          <p:nvPr/>
        </p:nvSpPr>
        <p:spPr>
          <a:xfrm>
            <a:off x="10249593" y="6176963"/>
            <a:ext cx="646331" cy="369332"/>
          </a:xfrm>
          <a:prstGeom prst="rect">
            <a:avLst/>
          </a:prstGeom>
          <a:noFill/>
        </p:spPr>
        <p:txBody>
          <a:bodyPr wrap="none" rtlCol="0">
            <a:spAutoFit/>
          </a:bodyPr>
          <a:lstStyle/>
          <a:p>
            <a:r>
              <a:rPr lang="zh-CN" altLang="en-US" dirty="0" smtClean="0">
                <a:hlinkClick r:id="rId4" action="ppaction://hlinksldjump"/>
              </a:rPr>
              <a:t>返回</a:t>
            </a:r>
            <a:endParaRPr lang="zh-CN" altLang="en-US" dirty="0"/>
          </a:p>
        </p:txBody>
      </p:sp>
    </p:spTree>
    <p:extLst>
      <p:ext uri="{BB962C8B-B14F-4D97-AF65-F5344CB8AC3E}">
        <p14:creationId xmlns:p14="http://schemas.microsoft.com/office/powerpoint/2010/main" val="28545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6100" y="123825"/>
            <a:ext cx="10515600" cy="1325563"/>
          </a:xfrm>
        </p:spPr>
        <p:txBody>
          <a:bodyPr/>
          <a:lstStyle/>
          <a:p>
            <a:r>
              <a:rPr lang="zh-CN" altLang="en-US" dirty="0"/>
              <a:t>词</a:t>
            </a:r>
            <a:r>
              <a:rPr lang="zh-CN" altLang="en-US" dirty="0" smtClean="0"/>
              <a:t>向量</a:t>
            </a:r>
            <a:r>
              <a:rPr lang="zh-CN" altLang="en-US" dirty="0"/>
              <a:t>训练</a:t>
            </a:r>
            <a:r>
              <a:rPr lang="zh-CN" altLang="en-US" dirty="0" smtClean="0"/>
              <a:t>结果</a:t>
            </a:r>
            <a:r>
              <a:rPr lang="zh-CN" altLang="en-US" dirty="0"/>
              <a:t>（</a:t>
            </a:r>
            <a:r>
              <a:rPr lang="en-US" altLang="zh-CN" dirty="0"/>
              <a:t>300</a:t>
            </a:r>
            <a:r>
              <a:rPr lang="zh-CN" altLang="en-US" dirty="0"/>
              <a:t>维）</a:t>
            </a:r>
          </a:p>
        </p:txBody>
      </p:sp>
      <p:pic>
        <p:nvPicPr>
          <p:cNvPr id="5" name="内容占位符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14363" y="1319934"/>
            <a:ext cx="10261600" cy="2967038"/>
          </a:xfrm>
        </p:spPr>
      </p:pic>
      <p:sp>
        <p:nvSpPr>
          <p:cNvPr id="4" name="文本框 3"/>
          <p:cNvSpPr txBox="1"/>
          <p:nvPr/>
        </p:nvSpPr>
        <p:spPr>
          <a:xfrm>
            <a:off x="10875963" y="5792170"/>
            <a:ext cx="646331" cy="369332"/>
          </a:xfrm>
          <a:prstGeom prst="rect">
            <a:avLst/>
          </a:prstGeom>
          <a:noFill/>
        </p:spPr>
        <p:txBody>
          <a:bodyPr wrap="none" rtlCol="0">
            <a:spAutoFit/>
          </a:bodyPr>
          <a:lstStyle/>
          <a:p>
            <a:r>
              <a:rPr lang="zh-CN" altLang="en-US" dirty="0" smtClean="0">
                <a:hlinkClick r:id="rId3" action="ppaction://hlinksldjump"/>
              </a:rPr>
              <a:t>返回</a:t>
            </a:r>
            <a:endParaRPr lang="zh-CN" altLang="en-US" dirty="0"/>
          </a:p>
        </p:txBody>
      </p:sp>
      <p:sp>
        <p:nvSpPr>
          <p:cNvPr id="6" name="文本框 5"/>
          <p:cNvSpPr txBox="1"/>
          <p:nvPr/>
        </p:nvSpPr>
        <p:spPr>
          <a:xfrm>
            <a:off x="500064" y="4347109"/>
            <a:ext cx="10375900" cy="2585323"/>
          </a:xfrm>
          <a:prstGeom prst="rect">
            <a:avLst/>
          </a:prstGeom>
          <a:noFill/>
        </p:spPr>
        <p:txBody>
          <a:bodyPr wrap="square" rtlCol="0">
            <a:spAutoFit/>
          </a:bodyPr>
          <a:lstStyle/>
          <a:p>
            <a:r>
              <a:rPr lang="zh-CN" altLang="en-US" dirty="0"/>
              <a:t>采用</a:t>
            </a:r>
            <a:r>
              <a:rPr lang="en-US" altLang="zh-CN" dirty="0"/>
              <a:t>word2vec</a:t>
            </a:r>
            <a:r>
              <a:rPr lang="zh-CN" altLang="en-US" dirty="0"/>
              <a:t>建模方式的计算文本相似度公式为式</a:t>
            </a:r>
            <a:r>
              <a:rPr lang="en-US" altLang="zh-CN" dirty="0"/>
              <a:t>(3)</a:t>
            </a:r>
            <a:r>
              <a:rPr lang="zh-CN" altLang="en-US" dirty="0"/>
              <a:t>：（</a:t>
            </a:r>
            <a:r>
              <a:rPr lang="en-US" altLang="zh-CN" dirty="0" err="1"/>
              <a:t>Xw,Yw</a:t>
            </a:r>
            <a:r>
              <a:rPr lang="zh-CN" altLang="en-US" dirty="0"/>
              <a:t>为文档</a:t>
            </a:r>
            <a:r>
              <a:rPr lang="en-US" altLang="zh-CN" dirty="0"/>
              <a:t>X</a:t>
            </a:r>
            <a:r>
              <a:rPr lang="zh-CN" altLang="en-US" dirty="0"/>
              <a:t>采用</a:t>
            </a:r>
            <a:r>
              <a:rPr lang="en-US" altLang="zh-CN" dirty="0"/>
              <a:t>word2vec</a:t>
            </a:r>
            <a:r>
              <a:rPr lang="zh-CN" altLang="en-US" dirty="0"/>
              <a:t>向量化后的向量）</a:t>
            </a:r>
          </a:p>
          <a:p>
            <a:r>
              <a:rPr lang="zh-CN" altLang="en-US" dirty="0"/>
              <a:t>	</a:t>
            </a:r>
            <a:r>
              <a:rPr lang="en-US" altLang="zh-CN" dirty="0"/>
              <a:t>sin1⁡(X,Y)=cos⁡(</a:t>
            </a:r>
            <a:r>
              <a:rPr lang="en-US" altLang="zh-CN" dirty="0" err="1"/>
              <a:t>Xw,Yw</a:t>
            </a:r>
            <a:r>
              <a:rPr lang="en-US" altLang="zh-CN" dirty="0"/>
              <a:t>)	</a:t>
            </a:r>
            <a:r>
              <a:rPr lang="en-US" altLang="zh-CN" dirty="0" smtClean="0"/>
              <a:t>                 (</a:t>
            </a:r>
            <a:r>
              <a:rPr lang="en-US" altLang="zh-CN" dirty="0"/>
              <a:t>3)</a:t>
            </a:r>
          </a:p>
          <a:p>
            <a:endParaRPr lang="en-US" altLang="zh-CN" dirty="0"/>
          </a:p>
          <a:p>
            <a:r>
              <a:rPr lang="zh-CN" altLang="en-US" dirty="0"/>
              <a:t>采用</a:t>
            </a:r>
            <a:r>
              <a:rPr lang="en-US" altLang="zh-CN" dirty="0"/>
              <a:t>LDA</a:t>
            </a:r>
            <a:r>
              <a:rPr lang="zh-CN" altLang="en-US" dirty="0"/>
              <a:t>建模方式的文本相似度公式为式</a:t>
            </a:r>
            <a:r>
              <a:rPr lang="en-US" altLang="zh-CN" dirty="0"/>
              <a:t>(4)</a:t>
            </a:r>
            <a:r>
              <a:rPr lang="zh-CN" altLang="en-US" dirty="0" smtClean="0"/>
              <a:t>：（</a:t>
            </a:r>
            <a:r>
              <a:rPr lang="en-US" altLang="zh-CN" dirty="0"/>
              <a:t>XL,YL</a:t>
            </a:r>
            <a:r>
              <a:rPr lang="zh-CN" altLang="en-US" dirty="0"/>
              <a:t>为文档</a:t>
            </a:r>
            <a:r>
              <a:rPr lang="en-US" altLang="zh-CN" dirty="0"/>
              <a:t>X</a:t>
            </a:r>
            <a:r>
              <a:rPr lang="zh-CN" altLang="en-US" dirty="0"/>
              <a:t>采用</a:t>
            </a:r>
            <a:r>
              <a:rPr lang="en-US" altLang="zh-CN" dirty="0"/>
              <a:t>LDA</a:t>
            </a:r>
            <a:r>
              <a:rPr lang="zh-CN" altLang="en-US" dirty="0"/>
              <a:t>向量化后的向量）</a:t>
            </a:r>
          </a:p>
          <a:p>
            <a:r>
              <a:rPr lang="zh-CN" altLang="en-US" dirty="0"/>
              <a:t>	</a:t>
            </a:r>
            <a:r>
              <a:rPr lang="en-US" altLang="zh-CN" dirty="0"/>
              <a:t>sin2</a:t>
            </a:r>
            <a:r>
              <a:rPr lang="en-US" altLang="zh-CN" dirty="0" smtClean="0"/>
              <a:t>⁡(</a:t>
            </a:r>
            <a:r>
              <a:rPr lang="en-US" altLang="zh-CN" dirty="0"/>
              <a:t>X,Y</a:t>
            </a:r>
            <a:r>
              <a:rPr lang="en-US" altLang="zh-CN" dirty="0" smtClean="0"/>
              <a:t>)= </a:t>
            </a:r>
            <a:r>
              <a:rPr lang="en-US" altLang="zh-CN" dirty="0"/>
              <a:t>cos⁡(XL,YL)	</a:t>
            </a:r>
            <a:r>
              <a:rPr lang="en-US" altLang="zh-CN" dirty="0" smtClean="0"/>
              <a:t>                 (</a:t>
            </a:r>
            <a:r>
              <a:rPr lang="en-US" altLang="zh-CN" dirty="0"/>
              <a:t>4)</a:t>
            </a:r>
          </a:p>
          <a:p>
            <a:endParaRPr lang="en-US" altLang="zh-CN" dirty="0"/>
          </a:p>
          <a:p>
            <a:r>
              <a:rPr lang="zh-CN" altLang="en-US" dirty="0"/>
              <a:t>设加权因子为</a:t>
            </a:r>
            <a:r>
              <a:rPr lang="el-GR" altLang="zh-CN" dirty="0"/>
              <a:t>β</a:t>
            </a:r>
            <a:r>
              <a:rPr lang="zh-CN" altLang="el-GR" dirty="0"/>
              <a:t>，</a:t>
            </a:r>
            <a:r>
              <a:rPr lang="zh-CN" altLang="en-US" dirty="0"/>
              <a:t>采用</a:t>
            </a:r>
            <a:r>
              <a:rPr lang="en-US" altLang="zh-CN" dirty="0"/>
              <a:t>word2vec</a:t>
            </a:r>
            <a:r>
              <a:rPr lang="zh-CN" altLang="en-US" dirty="0"/>
              <a:t>与</a:t>
            </a:r>
            <a:r>
              <a:rPr lang="en-US" altLang="zh-CN" dirty="0"/>
              <a:t>LDA</a:t>
            </a:r>
            <a:r>
              <a:rPr lang="zh-CN" altLang="en-US" dirty="0"/>
              <a:t>线性组合建模方式的文本相似度公式为式</a:t>
            </a:r>
            <a:r>
              <a:rPr lang="en-US" altLang="zh-CN" dirty="0"/>
              <a:t>(5)</a:t>
            </a:r>
            <a:r>
              <a:rPr lang="zh-CN" altLang="en-US" dirty="0"/>
              <a:t>：</a:t>
            </a:r>
          </a:p>
          <a:p>
            <a:r>
              <a:rPr lang="zh-CN" altLang="en-US" dirty="0"/>
              <a:t>	</a:t>
            </a:r>
            <a:r>
              <a:rPr lang="en-US" altLang="zh-CN" dirty="0"/>
              <a:t>sin</a:t>
            </a:r>
            <a:r>
              <a:rPr lang="en-US" altLang="zh-CN" dirty="0" smtClean="0"/>
              <a:t>⁡(</a:t>
            </a:r>
            <a:r>
              <a:rPr lang="en-US" altLang="zh-CN" dirty="0"/>
              <a:t>X,Y)=</a:t>
            </a:r>
            <a:r>
              <a:rPr lang="el-GR" altLang="zh-CN" dirty="0"/>
              <a:t>β </a:t>
            </a:r>
            <a:r>
              <a:rPr lang="en-US" altLang="zh-CN" dirty="0"/>
              <a:t>sin1⁡(X,Y</a:t>
            </a:r>
            <a:r>
              <a:rPr lang="en-US" altLang="zh-CN" dirty="0" smtClean="0"/>
              <a:t>)+(1- </a:t>
            </a:r>
            <a:r>
              <a:rPr lang="el-GR" altLang="zh-CN" dirty="0"/>
              <a:t>β)  </a:t>
            </a:r>
            <a:r>
              <a:rPr lang="en-US" altLang="zh-CN" dirty="0"/>
              <a:t>sin2⁡(X,Y)	(5)</a:t>
            </a:r>
          </a:p>
          <a:p>
            <a:endParaRPr lang="zh-CN" altLang="en-US" dirty="0"/>
          </a:p>
        </p:txBody>
      </p:sp>
    </p:spTree>
    <p:extLst>
      <p:ext uri="{BB962C8B-B14F-4D97-AF65-F5344CB8AC3E}">
        <p14:creationId xmlns:p14="http://schemas.microsoft.com/office/powerpoint/2010/main" val="283275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Word2vec</a:t>
            </a:r>
            <a:r>
              <a:rPr lang="zh-CN" altLang="en-US" dirty="0"/>
              <a:t>与卷积神经网络的文本分类模型的构建</a:t>
            </a:r>
          </a:p>
        </p:txBody>
      </p:sp>
      <p:pic>
        <p:nvPicPr>
          <p:cNvPr id="6" name="内容占位符 5"/>
          <p:cNvPicPr>
            <a:picLocks noGrp="1" noChangeAspect="1"/>
          </p:cNvPicPr>
          <p:nvPr>
            <p:ph idx="1"/>
          </p:nvPr>
        </p:nvPicPr>
        <p:blipFill>
          <a:blip r:embed="rId2"/>
          <a:stretch>
            <a:fillRect/>
          </a:stretch>
        </p:blipFill>
        <p:spPr>
          <a:xfrm>
            <a:off x="322262" y="1690688"/>
            <a:ext cx="6878638" cy="4060074"/>
          </a:xfrm>
          <a:prstGeom prst="rect">
            <a:avLst/>
          </a:prstGeom>
        </p:spPr>
      </p:pic>
      <p:sp>
        <p:nvSpPr>
          <p:cNvPr id="7" name="文本框 6"/>
          <p:cNvSpPr txBox="1"/>
          <p:nvPr/>
        </p:nvSpPr>
        <p:spPr>
          <a:xfrm>
            <a:off x="7200900" y="1874065"/>
            <a:ext cx="3822700" cy="4031873"/>
          </a:xfrm>
          <a:prstGeom prst="rect">
            <a:avLst/>
          </a:prstGeom>
          <a:noFill/>
        </p:spPr>
        <p:txBody>
          <a:bodyPr wrap="square" rtlCol="0">
            <a:spAutoFit/>
          </a:bodyPr>
          <a:lstStyle/>
          <a:p>
            <a:r>
              <a:rPr lang="zh-CN" altLang="en-US" sz="2000" dirty="0"/>
              <a:t>将</a:t>
            </a:r>
            <a:r>
              <a:rPr lang="en-US" altLang="zh-CN" sz="2000" dirty="0"/>
              <a:t>embedding</a:t>
            </a:r>
            <a:r>
              <a:rPr lang="zh-CN" altLang="en-US" sz="2000" dirty="0"/>
              <a:t>层由训练的</a:t>
            </a:r>
            <a:r>
              <a:rPr lang="en-US" altLang="zh-CN" sz="2000" dirty="0"/>
              <a:t>Word2vec</a:t>
            </a:r>
            <a:r>
              <a:rPr lang="zh-CN" altLang="en-US" sz="2000" dirty="0"/>
              <a:t>嵌入，这样不仅减少了训练参数，而且减少了训练时间。</a:t>
            </a:r>
            <a:endParaRPr lang="en-US" altLang="zh-CN" sz="2000" dirty="0"/>
          </a:p>
          <a:p>
            <a:r>
              <a:rPr lang="zh-CN" altLang="en-US" sz="2000" dirty="0"/>
              <a:t>输入维度：</a:t>
            </a:r>
            <a:r>
              <a:rPr lang="en-US" altLang="zh-CN" sz="2000" dirty="0"/>
              <a:t>d*2000*300*1</a:t>
            </a:r>
          </a:p>
          <a:p>
            <a:endParaRPr lang="en-US" altLang="zh-CN" sz="2000" dirty="0"/>
          </a:p>
          <a:p>
            <a:endParaRPr lang="en-US" altLang="zh-CN" sz="2000" dirty="0"/>
          </a:p>
          <a:p>
            <a:r>
              <a:rPr lang="en-US" altLang="zh-CN" sz="2000" dirty="0"/>
              <a:t>d:</a:t>
            </a:r>
            <a:r>
              <a:rPr lang="zh-CN" altLang="en-US" sz="2000" dirty="0"/>
              <a:t>文档数量</a:t>
            </a:r>
            <a:endParaRPr lang="en-US" altLang="zh-CN" sz="2000" dirty="0"/>
          </a:p>
          <a:p>
            <a:r>
              <a:rPr lang="en-US" altLang="zh-CN" sz="2000" dirty="0"/>
              <a:t>2000</a:t>
            </a:r>
            <a:r>
              <a:rPr lang="zh-CN" altLang="en-US" sz="2000" dirty="0"/>
              <a:t>：文本最大长度</a:t>
            </a:r>
            <a:endParaRPr lang="en-US" altLang="zh-CN" sz="2000" dirty="0"/>
          </a:p>
          <a:p>
            <a:r>
              <a:rPr lang="en-US" altLang="zh-CN" sz="2000" dirty="0"/>
              <a:t>300</a:t>
            </a:r>
            <a:r>
              <a:rPr lang="zh-CN" altLang="en-US" sz="2000" dirty="0"/>
              <a:t>：词向量的维度</a:t>
            </a:r>
            <a:endParaRPr lang="en-US" altLang="zh-CN" sz="2000" dirty="0"/>
          </a:p>
          <a:p>
            <a:r>
              <a:rPr lang="zh-CN" altLang="en-US" sz="2000" dirty="0"/>
              <a:t>此时还要将维度扩充一个维度以满足二维卷积的需要</a:t>
            </a:r>
            <a:endParaRPr lang="en-US" altLang="zh-CN" sz="2000" dirty="0"/>
          </a:p>
          <a:p>
            <a:endParaRPr lang="en-US" altLang="zh-CN" dirty="0"/>
          </a:p>
          <a:p>
            <a:endParaRPr lang="en-US" altLang="zh-CN" dirty="0"/>
          </a:p>
        </p:txBody>
      </p:sp>
    </p:spTree>
    <p:extLst>
      <p:ext uri="{BB962C8B-B14F-4D97-AF65-F5344CB8AC3E}">
        <p14:creationId xmlns:p14="http://schemas.microsoft.com/office/powerpoint/2010/main" val="2432626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Word2vec</a:t>
            </a:r>
            <a:r>
              <a:rPr lang="zh-CN" altLang="en-US" dirty="0"/>
              <a:t>与卷积神经网络的文本分类模型的构建</a:t>
            </a:r>
          </a:p>
        </p:txBody>
      </p:sp>
      <p:pic>
        <p:nvPicPr>
          <p:cNvPr id="4" name="内容占位符 5"/>
          <p:cNvPicPr>
            <a:picLocks noGrp="1" noChangeAspect="1"/>
          </p:cNvPicPr>
          <p:nvPr>
            <p:ph idx="1"/>
          </p:nvPr>
        </p:nvPicPr>
        <p:blipFill>
          <a:blip r:embed="rId2"/>
          <a:stretch>
            <a:fillRect/>
          </a:stretch>
        </p:blipFill>
        <p:spPr>
          <a:xfrm>
            <a:off x="728662" y="1866106"/>
            <a:ext cx="5857875" cy="3457575"/>
          </a:xfrm>
          <a:prstGeom prst="rect">
            <a:avLst/>
          </a:prstGeom>
        </p:spPr>
      </p:pic>
      <p:sp>
        <p:nvSpPr>
          <p:cNvPr id="5" name="文本框 4"/>
          <p:cNvSpPr txBox="1"/>
          <p:nvPr/>
        </p:nvSpPr>
        <p:spPr>
          <a:xfrm>
            <a:off x="6311900" y="1308100"/>
            <a:ext cx="4470400" cy="4678204"/>
          </a:xfrm>
          <a:prstGeom prst="rect">
            <a:avLst/>
          </a:prstGeom>
          <a:noFill/>
        </p:spPr>
        <p:txBody>
          <a:bodyPr wrap="square" rtlCol="0">
            <a:spAutoFit/>
          </a:bodyPr>
          <a:lstStyle/>
          <a:p>
            <a:r>
              <a:rPr lang="zh-CN" altLang="en-US" sz="2000" dirty="0"/>
              <a:t>卷积层采用并联格式</a:t>
            </a:r>
            <a:r>
              <a:rPr lang="zh-CN" altLang="en-US" sz="2000" dirty="0" smtClean="0"/>
              <a:t>，卷积</a:t>
            </a:r>
            <a:r>
              <a:rPr lang="zh-CN" altLang="en-US" sz="2000" dirty="0"/>
              <a:t>层采用</a:t>
            </a:r>
            <a:r>
              <a:rPr lang="en-US" altLang="zh-CN" sz="2000" dirty="0"/>
              <a:t>3</a:t>
            </a:r>
            <a:r>
              <a:rPr lang="zh-CN" altLang="en-US" sz="2000" dirty="0"/>
              <a:t>种不同大小的卷积核对</a:t>
            </a:r>
            <a:r>
              <a:rPr lang="en-US" altLang="zh-CN" sz="2000" dirty="0"/>
              <a:t>embedding</a:t>
            </a:r>
            <a:r>
              <a:rPr lang="zh-CN" altLang="en-US" sz="2000" dirty="0"/>
              <a:t>层卷积来提取特征，随后池化层提取出每张特征图中最有代表性的特征</a:t>
            </a:r>
            <a:r>
              <a:rPr lang="zh-CN" altLang="en-US" sz="2000" dirty="0" smtClean="0"/>
              <a:t>；</a:t>
            </a:r>
            <a:endParaRPr lang="en-US" altLang="zh-CN" sz="2000" dirty="0" smtClean="0"/>
          </a:p>
          <a:p>
            <a:endParaRPr lang="en-US" altLang="zh-CN" sz="2000" dirty="0"/>
          </a:p>
          <a:p>
            <a:r>
              <a:rPr lang="zh-CN" altLang="en-US" sz="2000" dirty="0" smtClean="0"/>
              <a:t>最后</a:t>
            </a:r>
            <a:r>
              <a:rPr lang="zh-CN" altLang="en-US" sz="2000" dirty="0"/>
              <a:t>通过全连接层来完成多分类。为了尽可能的提取局部信息，</a:t>
            </a:r>
            <a:r>
              <a:rPr lang="en-US" altLang="zh-CN" sz="2000" dirty="0"/>
              <a:t>3</a:t>
            </a:r>
            <a:r>
              <a:rPr lang="zh-CN" altLang="en-US" sz="2000" dirty="0"/>
              <a:t>种卷积核大小分别为</a:t>
            </a:r>
            <a:r>
              <a:rPr lang="en-US" altLang="zh-CN" sz="2000" dirty="0"/>
              <a:t>3×300</a:t>
            </a:r>
            <a:r>
              <a:rPr lang="zh-CN" altLang="en-US" sz="2000" dirty="0"/>
              <a:t>、</a:t>
            </a:r>
            <a:r>
              <a:rPr lang="en-US" altLang="zh-CN" sz="2000" dirty="0"/>
              <a:t>4×300</a:t>
            </a:r>
            <a:r>
              <a:rPr lang="zh-CN" altLang="en-US" sz="2000" dirty="0"/>
              <a:t>、</a:t>
            </a:r>
            <a:r>
              <a:rPr lang="en-US" altLang="zh-CN" sz="2000" dirty="0"/>
              <a:t>5×300</a:t>
            </a:r>
            <a:r>
              <a:rPr lang="zh-CN" altLang="en-US" sz="2000" dirty="0"/>
              <a:t>各</a:t>
            </a:r>
            <a:r>
              <a:rPr lang="en-US" altLang="zh-CN" sz="2000" dirty="0"/>
              <a:t>128</a:t>
            </a:r>
            <a:r>
              <a:rPr lang="zh-CN" altLang="en-US" sz="2000" dirty="0"/>
              <a:t>个，经过卷积后</a:t>
            </a:r>
            <a:r>
              <a:rPr lang="en-US" altLang="zh-CN" sz="2000" dirty="0"/>
              <a:t>feature-map</a:t>
            </a:r>
            <a:r>
              <a:rPr lang="zh-CN" altLang="en-US" sz="2000" dirty="0"/>
              <a:t>大小分别为</a:t>
            </a:r>
            <a:r>
              <a:rPr lang="en-US" altLang="zh-CN" sz="2000" dirty="0"/>
              <a:t>1998×1</a:t>
            </a:r>
            <a:r>
              <a:rPr lang="zh-CN" altLang="en-US" sz="2000" dirty="0"/>
              <a:t>、</a:t>
            </a:r>
            <a:r>
              <a:rPr lang="en-US" altLang="zh-CN" sz="2000" dirty="0"/>
              <a:t>1997×1</a:t>
            </a:r>
            <a:r>
              <a:rPr lang="zh-CN" altLang="en-US" sz="2000" dirty="0"/>
              <a:t>、</a:t>
            </a:r>
            <a:r>
              <a:rPr lang="en-US" altLang="zh-CN" sz="2000" dirty="0"/>
              <a:t>1996×1</a:t>
            </a:r>
            <a:r>
              <a:rPr lang="zh-CN" altLang="en-US" sz="2000" dirty="0"/>
              <a:t>，然后经过</a:t>
            </a:r>
            <a:r>
              <a:rPr lang="en-US" altLang="zh-CN" sz="2000" dirty="0" err="1"/>
              <a:t>maxpool</a:t>
            </a:r>
            <a:r>
              <a:rPr lang="zh-CN" altLang="en-US" sz="2000" dirty="0"/>
              <a:t>之后得到</a:t>
            </a:r>
            <a:r>
              <a:rPr lang="en-US" altLang="zh-CN" sz="2000" dirty="0"/>
              <a:t>128×3</a:t>
            </a:r>
            <a:r>
              <a:rPr lang="zh-CN" altLang="en-US" sz="2000" dirty="0"/>
              <a:t>个特征图，通过全连接层输出，输出层采用</a:t>
            </a:r>
            <a:r>
              <a:rPr lang="en-US" altLang="zh-CN" sz="2000" dirty="0" err="1"/>
              <a:t>softmax</a:t>
            </a:r>
            <a:r>
              <a:rPr lang="zh-CN" altLang="en-US" sz="2000" dirty="0"/>
              <a:t>形式，其中输出层包含</a:t>
            </a:r>
            <a:r>
              <a:rPr lang="en-US" altLang="zh-CN" sz="2000" dirty="0"/>
              <a:t>8</a:t>
            </a:r>
            <a:r>
              <a:rPr lang="zh-CN" altLang="en-US" sz="2000" dirty="0"/>
              <a:t>个神经元，从而完成多分类。</a:t>
            </a:r>
            <a:endParaRPr lang="en-US" altLang="zh-CN" sz="2000" dirty="0"/>
          </a:p>
          <a:p>
            <a:endParaRPr lang="zh-CN" altLang="en-US" dirty="0"/>
          </a:p>
        </p:txBody>
      </p:sp>
      <p:sp>
        <p:nvSpPr>
          <p:cNvPr id="3" name="文本框 2"/>
          <p:cNvSpPr txBox="1"/>
          <p:nvPr/>
        </p:nvSpPr>
        <p:spPr>
          <a:xfrm>
            <a:off x="10116589" y="6192982"/>
            <a:ext cx="646331" cy="369332"/>
          </a:xfrm>
          <a:prstGeom prst="rect">
            <a:avLst/>
          </a:prstGeom>
          <a:noFill/>
        </p:spPr>
        <p:txBody>
          <a:bodyPr wrap="none" rtlCol="0">
            <a:spAutoFit/>
          </a:bodyPr>
          <a:lstStyle/>
          <a:p>
            <a:r>
              <a:rPr lang="zh-CN" altLang="en-US" dirty="0" smtClean="0">
                <a:hlinkClick r:id="rId3" action="ppaction://hlinksldjump"/>
              </a:rPr>
              <a:t>返回</a:t>
            </a:r>
            <a:endParaRPr lang="zh-CN" altLang="en-US" dirty="0"/>
          </a:p>
        </p:txBody>
      </p:sp>
    </p:spTree>
    <p:extLst>
      <p:ext uri="{BB962C8B-B14F-4D97-AF65-F5344CB8AC3E}">
        <p14:creationId xmlns:p14="http://schemas.microsoft.com/office/powerpoint/2010/main" val="1403925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TotalTime>
  <Words>980</Words>
  <Application>Microsoft Office PowerPoint</Application>
  <PresentationFormat>宽屏</PresentationFormat>
  <Paragraphs>122</Paragraphs>
  <Slides>25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宋体</vt:lpstr>
      <vt:lpstr>Arial</vt:lpstr>
      <vt:lpstr>Calibri</vt:lpstr>
      <vt:lpstr>Calibri Light</vt:lpstr>
      <vt:lpstr>Cambria Math</vt:lpstr>
      <vt:lpstr>Office 主题</vt:lpstr>
      <vt:lpstr>热门事件影响态势感知、 波及预测的研究</vt:lpstr>
      <vt:lpstr>应用场景</vt:lpstr>
      <vt:lpstr>文本话题检测与趋势研究流程</vt:lpstr>
      <vt:lpstr>项目的架构图</vt:lpstr>
      <vt:lpstr>爬取数据展示</vt:lpstr>
      <vt:lpstr>对数据预处理的介绍</vt:lpstr>
      <vt:lpstr>词向量训练结果（300维）</vt:lpstr>
      <vt:lpstr>Word2vec与卷积神经网络的文本分类模型的构建</vt:lpstr>
      <vt:lpstr>Word2vec与卷积神经网络的文本分类模型的构建</vt:lpstr>
      <vt:lpstr>sklearn</vt:lpstr>
      <vt:lpstr>双层Single-Pass聚类的大致过程阐述</vt:lpstr>
      <vt:lpstr>双层Single-Pass聚类流程</vt:lpstr>
      <vt:lpstr>体育 热点话题聚类结果</vt:lpstr>
      <vt:lpstr>军事</vt:lpstr>
      <vt:lpstr>科技</vt:lpstr>
      <vt:lpstr>基于TF-IDF的类簇的话题识别</vt:lpstr>
      <vt:lpstr>打标签后的结果</vt:lpstr>
      <vt:lpstr>PowerPoint 演示文稿</vt:lpstr>
      <vt:lpstr>PowerPoint 演示文稿</vt:lpstr>
      <vt:lpstr>热点话题热度度量与趋势分析</vt:lpstr>
      <vt:lpstr>体育类结果展示</vt:lpstr>
      <vt:lpstr>话题1两周的趋势如图1所示：</vt:lpstr>
      <vt:lpstr>话题3两周的趋势如图1所示：</vt:lpstr>
      <vt:lpstr>科技类话题8两周的趋势如图1所示：</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基于并行计算的时空数据的特征提取算法</dc:title>
  <dc:creator>yyl</dc:creator>
  <cp:lastModifiedBy>Chan Trayvon</cp:lastModifiedBy>
  <cp:revision>128</cp:revision>
  <dcterms:created xsi:type="dcterms:W3CDTF">2016-11-08T14:31:57Z</dcterms:created>
  <dcterms:modified xsi:type="dcterms:W3CDTF">2019-05-14T05:51:25Z</dcterms:modified>
</cp:coreProperties>
</file>