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1" r:id="rId4"/>
    <p:sldId id="280" r:id="rId5"/>
    <p:sldId id="289" r:id="rId6"/>
    <p:sldId id="270" r:id="rId7"/>
    <p:sldId id="281" r:id="rId8"/>
    <p:sldId id="259" r:id="rId9"/>
    <p:sldId id="260" r:id="rId10"/>
    <p:sldId id="261" r:id="rId11"/>
    <p:sldId id="275" r:id="rId12"/>
    <p:sldId id="282" r:id="rId13"/>
    <p:sldId id="283" r:id="rId14"/>
    <p:sldId id="284" r:id="rId15"/>
    <p:sldId id="285" r:id="rId16"/>
    <p:sldId id="286" r:id="rId17"/>
    <p:sldId id="276" r:id="rId18"/>
    <p:sldId id="272" r:id="rId19"/>
    <p:sldId id="287" r:id="rId20"/>
    <p:sldId id="288" r:id="rId21"/>
    <p:sldId id="264"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 y="6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805ADE3-4299-4908-9BB5-AB0463C83219}" type="datetimeFigureOut">
              <a:rPr lang="zh-CN" altLang="en-US" smtClean="0"/>
              <a:t>2019/5/3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767E11-8D3C-41AB-82E1-E5D623999351}" type="slidenum">
              <a:rPr lang="zh-CN" altLang="en-US" smtClean="0"/>
              <a:t>‹#›</a:t>
            </a:fld>
            <a:endParaRPr lang="zh-CN" altLang="en-US"/>
          </a:p>
        </p:txBody>
      </p:sp>
    </p:spTree>
    <p:extLst>
      <p:ext uri="{BB962C8B-B14F-4D97-AF65-F5344CB8AC3E}">
        <p14:creationId xmlns:p14="http://schemas.microsoft.com/office/powerpoint/2010/main" val="3975656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805ADE3-4299-4908-9BB5-AB0463C83219}" type="datetimeFigureOut">
              <a:rPr lang="zh-CN" altLang="en-US" smtClean="0"/>
              <a:t>2019/5/3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767E11-8D3C-41AB-82E1-E5D623999351}" type="slidenum">
              <a:rPr lang="zh-CN" altLang="en-US" smtClean="0"/>
              <a:t>‹#›</a:t>
            </a:fld>
            <a:endParaRPr lang="zh-CN" altLang="en-US"/>
          </a:p>
        </p:txBody>
      </p:sp>
    </p:spTree>
    <p:extLst>
      <p:ext uri="{BB962C8B-B14F-4D97-AF65-F5344CB8AC3E}">
        <p14:creationId xmlns:p14="http://schemas.microsoft.com/office/powerpoint/2010/main" val="246094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805ADE3-4299-4908-9BB5-AB0463C83219}" type="datetimeFigureOut">
              <a:rPr lang="zh-CN" altLang="en-US" smtClean="0"/>
              <a:t>2019/5/3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767E11-8D3C-41AB-82E1-E5D623999351}" type="slidenum">
              <a:rPr lang="zh-CN" altLang="en-US" smtClean="0"/>
              <a:t>‹#›</a:t>
            </a:fld>
            <a:endParaRPr lang="zh-CN" altLang="en-US"/>
          </a:p>
        </p:txBody>
      </p:sp>
    </p:spTree>
    <p:extLst>
      <p:ext uri="{BB962C8B-B14F-4D97-AF65-F5344CB8AC3E}">
        <p14:creationId xmlns:p14="http://schemas.microsoft.com/office/powerpoint/2010/main" val="31514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805ADE3-4299-4908-9BB5-AB0463C83219}" type="datetimeFigureOut">
              <a:rPr lang="zh-CN" altLang="en-US" smtClean="0"/>
              <a:t>2019/5/3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767E11-8D3C-41AB-82E1-E5D623999351}" type="slidenum">
              <a:rPr lang="zh-CN" altLang="en-US" smtClean="0"/>
              <a:t>‹#›</a:t>
            </a:fld>
            <a:endParaRPr lang="zh-CN" altLang="en-US"/>
          </a:p>
        </p:txBody>
      </p:sp>
    </p:spTree>
    <p:extLst>
      <p:ext uri="{BB962C8B-B14F-4D97-AF65-F5344CB8AC3E}">
        <p14:creationId xmlns:p14="http://schemas.microsoft.com/office/powerpoint/2010/main" val="3000403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805ADE3-4299-4908-9BB5-AB0463C83219}" type="datetimeFigureOut">
              <a:rPr lang="zh-CN" altLang="en-US" smtClean="0"/>
              <a:t>2019/5/3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767E11-8D3C-41AB-82E1-E5D623999351}" type="slidenum">
              <a:rPr lang="zh-CN" altLang="en-US" smtClean="0"/>
              <a:t>‹#›</a:t>
            </a:fld>
            <a:endParaRPr lang="zh-CN" altLang="en-US"/>
          </a:p>
        </p:txBody>
      </p:sp>
    </p:spTree>
    <p:extLst>
      <p:ext uri="{BB962C8B-B14F-4D97-AF65-F5344CB8AC3E}">
        <p14:creationId xmlns:p14="http://schemas.microsoft.com/office/powerpoint/2010/main" val="1422097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805ADE3-4299-4908-9BB5-AB0463C83219}" type="datetimeFigureOut">
              <a:rPr lang="zh-CN" altLang="en-US" smtClean="0"/>
              <a:t>2019/5/3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767E11-8D3C-41AB-82E1-E5D623999351}" type="slidenum">
              <a:rPr lang="zh-CN" altLang="en-US" smtClean="0"/>
              <a:t>‹#›</a:t>
            </a:fld>
            <a:endParaRPr lang="zh-CN" altLang="en-US"/>
          </a:p>
        </p:txBody>
      </p:sp>
    </p:spTree>
    <p:extLst>
      <p:ext uri="{BB962C8B-B14F-4D97-AF65-F5344CB8AC3E}">
        <p14:creationId xmlns:p14="http://schemas.microsoft.com/office/powerpoint/2010/main" val="1219921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805ADE3-4299-4908-9BB5-AB0463C83219}" type="datetimeFigureOut">
              <a:rPr lang="zh-CN" altLang="en-US" smtClean="0"/>
              <a:t>2019/5/3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2767E11-8D3C-41AB-82E1-E5D623999351}" type="slidenum">
              <a:rPr lang="zh-CN" altLang="en-US" smtClean="0"/>
              <a:t>‹#›</a:t>
            </a:fld>
            <a:endParaRPr lang="zh-CN" altLang="en-US"/>
          </a:p>
        </p:txBody>
      </p:sp>
    </p:spTree>
    <p:extLst>
      <p:ext uri="{BB962C8B-B14F-4D97-AF65-F5344CB8AC3E}">
        <p14:creationId xmlns:p14="http://schemas.microsoft.com/office/powerpoint/2010/main" val="734924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805ADE3-4299-4908-9BB5-AB0463C83219}" type="datetimeFigureOut">
              <a:rPr lang="zh-CN" altLang="en-US" smtClean="0"/>
              <a:t>2019/5/3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2767E11-8D3C-41AB-82E1-E5D623999351}" type="slidenum">
              <a:rPr lang="zh-CN" altLang="en-US" smtClean="0"/>
              <a:t>‹#›</a:t>
            </a:fld>
            <a:endParaRPr lang="zh-CN" altLang="en-US"/>
          </a:p>
        </p:txBody>
      </p:sp>
    </p:spTree>
    <p:extLst>
      <p:ext uri="{BB962C8B-B14F-4D97-AF65-F5344CB8AC3E}">
        <p14:creationId xmlns:p14="http://schemas.microsoft.com/office/powerpoint/2010/main" val="570956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05ADE3-4299-4908-9BB5-AB0463C83219}" type="datetimeFigureOut">
              <a:rPr lang="zh-CN" altLang="en-US" smtClean="0"/>
              <a:t>2019/5/3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2767E11-8D3C-41AB-82E1-E5D623999351}" type="slidenum">
              <a:rPr lang="zh-CN" altLang="en-US" smtClean="0"/>
              <a:t>‹#›</a:t>
            </a:fld>
            <a:endParaRPr lang="zh-CN" altLang="en-US"/>
          </a:p>
        </p:txBody>
      </p:sp>
    </p:spTree>
    <p:extLst>
      <p:ext uri="{BB962C8B-B14F-4D97-AF65-F5344CB8AC3E}">
        <p14:creationId xmlns:p14="http://schemas.microsoft.com/office/powerpoint/2010/main" val="289438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805ADE3-4299-4908-9BB5-AB0463C83219}" type="datetimeFigureOut">
              <a:rPr lang="zh-CN" altLang="en-US" smtClean="0"/>
              <a:t>2019/5/3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767E11-8D3C-41AB-82E1-E5D623999351}" type="slidenum">
              <a:rPr lang="zh-CN" altLang="en-US" smtClean="0"/>
              <a:t>‹#›</a:t>
            </a:fld>
            <a:endParaRPr lang="zh-CN" altLang="en-US"/>
          </a:p>
        </p:txBody>
      </p:sp>
    </p:spTree>
    <p:extLst>
      <p:ext uri="{BB962C8B-B14F-4D97-AF65-F5344CB8AC3E}">
        <p14:creationId xmlns:p14="http://schemas.microsoft.com/office/powerpoint/2010/main" val="1953030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805ADE3-4299-4908-9BB5-AB0463C83219}" type="datetimeFigureOut">
              <a:rPr lang="zh-CN" altLang="en-US" smtClean="0"/>
              <a:t>2019/5/3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767E11-8D3C-41AB-82E1-E5D623999351}" type="slidenum">
              <a:rPr lang="zh-CN" altLang="en-US" smtClean="0"/>
              <a:t>‹#›</a:t>
            </a:fld>
            <a:endParaRPr lang="zh-CN" altLang="en-US"/>
          </a:p>
        </p:txBody>
      </p:sp>
    </p:spTree>
    <p:extLst>
      <p:ext uri="{BB962C8B-B14F-4D97-AF65-F5344CB8AC3E}">
        <p14:creationId xmlns:p14="http://schemas.microsoft.com/office/powerpoint/2010/main" val="4163270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5ADE3-4299-4908-9BB5-AB0463C83219}" type="datetimeFigureOut">
              <a:rPr lang="zh-CN" altLang="en-US" smtClean="0"/>
              <a:t>2019/5/3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767E11-8D3C-41AB-82E1-E5D623999351}" type="slidenum">
              <a:rPr lang="zh-CN" altLang="en-US" smtClean="0"/>
              <a:t>‹#›</a:t>
            </a:fld>
            <a:endParaRPr lang="zh-CN" altLang="en-US"/>
          </a:p>
        </p:txBody>
      </p:sp>
    </p:spTree>
    <p:extLst>
      <p:ext uri="{BB962C8B-B14F-4D97-AF65-F5344CB8AC3E}">
        <p14:creationId xmlns:p14="http://schemas.microsoft.com/office/powerpoint/2010/main" val="3985829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t>热门</a:t>
            </a:r>
            <a:r>
              <a:rPr lang="zh-CN" altLang="zh-CN" dirty="0" smtClean="0"/>
              <a:t>事件影响态势感知</a:t>
            </a:r>
            <a:r>
              <a:rPr lang="zh-CN" altLang="en-US" dirty="0" smtClean="0"/>
              <a:t>、</a:t>
            </a:r>
            <a:r>
              <a:rPr lang="en-US" altLang="zh-CN" dirty="0" smtClean="0"/>
              <a:t/>
            </a:r>
            <a:br>
              <a:rPr lang="en-US" altLang="zh-CN" dirty="0" smtClean="0"/>
            </a:br>
            <a:r>
              <a:rPr lang="zh-CN" altLang="zh-CN" dirty="0" smtClean="0"/>
              <a:t>波及</a:t>
            </a:r>
            <a:r>
              <a:rPr lang="zh-CN" altLang="zh-CN" dirty="0"/>
              <a:t>预测的研究</a:t>
            </a:r>
            <a:endParaRPr lang="zh-CN" altLang="en-US" dirty="0"/>
          </a:p>
        </p:txBody>
      </p:sp>
      <p:sp>
        <p:nvSpPr>
          <p:cNvPr id="3" name="副标题 2"/>
          <p:cNvSpPr>
            <a:spLocks noGrp="1"/>
          </p:cNvSpPr>
          <p:nvPr>
            <p:ph type="subTitle" idx="1"/>
          </p:nvPr>
        </p:nvSpPr>
        <p:spPr/>
        <p:txBody>
          <a:bodyPr/>
          <a:lstStyle/>
          <a:p>
            <a:r>
              <a:rPr lang="zh-CN" altLang="en-US" dirty="0" smtClean="0"/>
              <a:t>组员：成楚凡  吉原  李彦江</a:t>
            </a:r>
            <a:endParaRPr lang="en-US" altLang="zh-CN" dirty="0" smtClean="0"/>
          </a:p>
          <a:p>
            <a:r>
              <a:rPr lang="zh-CN" altLang="en-US" dirty="0" smtClean="0"/>
              <a:t>指导老师：李群  孙国梓</a:t>
            </a:r>
            <a:endParaRPr lang="zh-CN" altLang="en-US" dirty="0"/>
          </a:p>
        </p:txBody>
      </p:sp>
    </p:spTree>
    <p:extLst>
      <p:ext uri="{BB962C8B-B14F-4D97-AF65-F5344CB8AC3E}">
        <p14:creationId xmlns:p14="http://schemas.microsoft.com/office/powerpoint/2010/main" val="2422205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对数据预处理的介绍</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对数据进行分词以及停用词排除</a:t>
            </a:r>
            <a:r>
              <a:rPr lang="en-US" altLang="zh-CN" dirty="0" smtClean="0"/>
              <a:t>—</a:t>
            </a:r>
            <a:r>
              <a:rPr lang="zh-CN" altLang="en-US" dirty="0" smtClean="0"/>
              <a:t>数据预处理</a:t>
            </a:r>
            <a:endParaRPr lang="en-US" altLang="zh-CN" dirty="0" smtClean="0"/>
          </a:p>
          <a:p>
            <a:r>
              <a:rPr lang="zh-CN" altLang="en-US" dirty="0" smtClean="0"/>
              <a:t>分词后按条入库并保存在文本文档用于词向量计算</a:t>
            </a:r>
            <a:endParaRPr lang="en-US" altLang="zh-CN" dirty="0" smtClean="0"/>
          </a:p>
          <a:p>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838200" y="3348038"/>
            <a:ext cx="6324600" cy="2828925"/>
          </a:xfrm>
          <a:prstGeom prst="rect">
            <a:avLst/>
          </a:prstGeom>
        </p:spPr>
      </p:pic>
      <p:sp>
        <p:nvSpPr>
          <p:cNvPr id="5" name="文本框 4"/>
          <p:cNvSpPr txBox="1"/>
          <p:nvPr/>
        </p:nvSpPr>
        <p:spPr>
          <a:xfrm>
            <a:off x="7569200" y="3348038"/>
            <a:ext cx="1800493" cy="369332"/>
          </a:xfrm>
          <a:prstGeom prst="rect">
            <a:avLst/>
          </a:prstGeom>
          <a:noFill/>
        </p:spPr>
        <p:txBody>
          <a:bodyPr wrap="none" rtlCol="0">
            <a:spAutoFit/>
          </a:bodyPr>
          <a:lstStyle/>
          <a:p>
            <a:r>
              <a:rPr lang="zh-CN" altLang="en-US" dirty="0" smtClean="0"/>
              <a:t>部分停用词展示</a:t>
            </a:r>
            <a:endParaRPr lang="zh-CN" altLang="en-US" dirty="0"/>
          </a:p>
        </p:txBody>
      </p:sp>
      <p:pic>
        <p:nvPicPr>
          <p:cNvPr id="6" name="图片 5"/>
          <p:cNvPicPr>
            <a:picLocks noChangeAspect="1"/>
          </p:cNvPicPr>
          <p:nvPr/>
        </p:nvPicPr>
        <p:blipFill>
          <a:blip r:embed="rId3"/>
          <a:stretch>
            <a:fillRect/>
          </a:stretch>
        </p:blipFill>
        <p:spPr>
          <a:xfrm>
            <a:off x="7569200" y="3958432"/>
            <a:ext cx="3886200" cy="1219200"/>
          </a:xfrm>
          <a:prstGeom prst="rect">
            <a:avLst/>
          </a:prstGeom>
        </p:spPr>
      </p:pic>
    </p:spTree>
    <p:extLst>
      <p:ext uri="{BB962C8B-B14F-4D97-AF65-F5344CB8AC3E}">
        <p14:creationId xmlns:p14="http://schemas.microsoft.com/office/powerpoint/2010/main" val="285456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180862"/>
          </a:xfrm>
        </p:spPr>
        <p:txBody>
          <a:bodyPr/>
          <a:lstStyle/>
          <a:p>
            <a:r>
              <a:rPr lang="zh-CN" altLang="en-US" dirty="0" smtClean="0"/>
              <a:t>分词后关联词展示</a:t>
            </a:r>
            <a:endParaRPr lang="zh-CN" altLang="en-US" dirty="0"/>
          </a:p>
        </p:txBody>
      </p:sp>
      <p:pic>
        <p:nvPicPr>
          <p:cNvPr id="4" name="内容占位符 3"/>
          <p:cNvPicPr>
            <a:picLocks noGrp="1" noChangeAspect="1"/>
          </p:cNvPicPr>
          <p:nvPr>
            <p:ph idx="1"/>
          </p:nvPr>
        </p:nvPicPr>
        <p:blipFill>
          <a:blip r:embed="rId2"/>
          <a:stretch>
            <a:fillRect/>
          </a:stretch>
        </p:blipFill>
        <p:spPr>
          <a:xfrm>
            <a:off x="342900" y="2082800"/>
            <a:ext cx="2314575" cy="2371725"/>
          </a:xfrm>
          <a:prstGeom prst="rect">
            <a:avLst/>
          </a:prstGeom>
        </p:spPr>
      </p:pic>
      <p:pic>
        <p:nvPicPr>
          <p:cNvPr id="5" name="图片 4"/>
          <p:cNvPicPr>
            <a:picLocks noChangeAspect="1"/>
          </p:cNvPicPr>
          <p:nvPr/>
        </p:nvPicPr>
        <p:blipFill rotWithShape="1">
          <a:blip r:embed="rId3"/>
          <a:srcRect l="3672"/>
          <a:stretch/>
        </p:blipFill>
        <p:spPr>
          <a:xfrm>
            <a:off x="3517900" y="2082800"/>
            <a:ext cx="2082800" cy="2428875"/>
          </a:xfrm>
          <a:prstGeom prst="rect">
            <a:avLst/>
          </a:prstGeom>
        </p:spPr>
      </p:pic>
      <p:pic>
        <p:nvPicPr>
          <p:cNvPr id="6" name="图片 5"/>
          <p:cNvPicPr>
            <a:picLocks noChangeAspect="1"/>
          </p:cNvPicPr>
          <p:nvPr/>
        </p:nvPicPr>
        <p:blipFill>
          <a:blip r:embed="rId4"/>
          <a:stretch>
            <a:fillRect/>
          </a:stretch>
        </p:blipFill>
        <p:spPr>
          <a:xfrm>
            <a:off x="6461125" y="2092324"/>
            <a:ext cx="2038350" cy="2409825"/>
          </a:xfrm>
          <a:prstGeom prst="rect">
            <a:avLst/>
          </a:prstGeom>
        </p:spPr>
      </p:pic>
      <p:pic>
        <p:nvPicPr>
          <p:cNvPr id="7" name="图片 6"/>
          <p:cNvPicPr>
            <a:picLocks noChangeAspect="1"/>
          </p:cNvPicPr>
          <p:nvPr/>
        </p:nvPicPr>
        <p:blipFill>
          <a:blip r:embed="rId5"/>
          <a:stretch>
            <a:fillRect/>
          </a:stretch>
        </p:blipFill>
        <p:spPr>
          <a:xfrm>
            <a:off x="9359900" y="2139950"/>
            <a:ext cx="2181225" cy="2371725"/>
          </a:xfrm>
          <a:prstGeom prst="rect">
            <a:avLst/>
          </a:prstGeom>
        </p:spPr>
      </p:pic>
      <p:sp>
        <p:nvSpPr>
          <p:cNvPr id="8" name="文本框 7"/>
          <p:cNvSpPr txBox="1"/>
          <p:nvPr/>
        </p:nvSpPr>
        <p:spPr>
          <a:xfrm>
            <a:off x="850650" y="1545987"/>
            <a:ext cx="649537" cy="369332"/>
          </a:xfrm>
          <a:prstGeom prst="rect">
            <a:avLst/>
          </a:prstGeom>
          <a:noFill/>
        </p:spPr>
        <p:txBody>
          <a:bodyPr wrap="none" rtlCol="0">
            <a:spAutoFit/>
          </a:bodyPr>
          <a:lstStyle/>
          <a:p>
            <a:r>
              <a:rPr lang="zh-CN" altLang="en-US" dirty="0" smtClean="0"/>
              <a:t>双</a:t>
            </a:r>
            <a:r>
              <a:rPr lang="en-US" altLang="zh-CN" dirty="0" smtClean="0"/>
              <a:t>11</a:t>
            </a:r>
            <a:endParaRPr lang="zh-CN" altLang="en-US" dirty="0"/>
          </a:p>
        </p:txBody>
      </p:sp>
      <p:sp>
        <p:nvSpPr>
          <p:cNvPr id="9" name="文本框 8"/>
          <p:cNvSpPr txBox="1"/>
          <p:nvPr/>
        </p:nvSpPr>
        <p:spPr>
          <a:xfrm>
            <a:off x="4236134" y="1545987"/>
            <a:ext cx="646331" cy="369332"/>
          </a:xfrm>
          <a:prstGeom prst="rect">
            <a:avLst/>
          </a:prstGeom>
          <a:noFill/>
        </p:spPr>
        <p:txBody>
          <a:bodyPr wrap="none" rtlCol="0">
            <a:spAutoFit/>
          </a:bodyPr>
          <a:lstStyle/>
          <a:p>
            <a:r>
              <a:rPr lang="zh-CN" altLang="en-US" dirty="0" smtClean="0"/>
              <a:t>腾讯</a:t>
            </a:r>
            <a:endParaRPr lang="zh-CN" altLang="en-US" dirty="0"/>
          </a:p>
        </p:txBody>
      </p:sp>
      <p:sp>
        <p:nvSpPr>
          <p:cNvPr id="10" name="文本框 9"/>
          <p:cNvSpPr txBox="1"/>
          <p:nvPr/>
        </p:nvSpPr>
        <p:spPr>
          <a:xfrm>
            <a:off x="6926302" y="1545987"/>
            <a:ext cx="1107996" cy="369332"/>
          </a:xfrm>
          <a:prstGeom prst="rect">
            <a:avLst/>
          </a:prstGeom>
          <a:noFill/>
        </p:spPr>
        <p:txBody>
          <a:bodyPr wrap="none" rtlCol="0">
            <a:spAutoFit/>
          </a:bodyPr>
          <a:lstStyle/>
          <a:p>
            <a:r>
              <a:rPr lang="zh-CN" altLang="en-US" dirty="0" smtClean="0"/>
              <a:t>人工智能</a:t>
            </a:r>
            <a:endParaRPr lang="zh-CN" altLang="en-US" dirty="0"/>
          </a:p>
        </p:txBody>
      </p:sp>
      <p:sp>
        <p:nvSpPr>
          <p:cNvPr id="11" name="文本框 10"/>
          <p:cNvSpPr txBox="1"/>
          <p:nvPr/>
        </p:nvSpPr>
        <p:spPr>
          <a:xfrm>
            <a:off x="10011930" y="1545987"/>
            <a:ext cx="877163" cy="369332"/>
          </a:xfrm>
          <a:prstGeom prst="rect">
            <a:avLst/>
          </a:prstGeom>
          <a:noFill/>
        </p:spPr>
        <p:txBody>
          <a:bodyPr wrap="none" rtlCol="0">
            <a:spAutoFit/>
          </a:bodyPr>
          <a:lstStyle/>
          <a:p>
            <a:r>
              <a:rPr lang="zh-CN" altLang="en-US" dirty="0" smtClean="0"/>
              <a:t>贾跃亭</a:t>
            </a:r>
            <a:endParaRPr lang="zh-CN" altLang="en-US" dirty="0"/>
          </a:p>
        </p:txBody>
      </p:sp>
    </p:spTree>
    <p:extLst>
      <p:ext uri="{BB962C8B-B14F-4D97-AF65-F5344CB8AC3E}">
        <p14:creationId xmlns:p14="http://schemas.microsoft.com/office/powerpoint/2010/main" val="3164721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fade">
                                      <p:cBhvr>
                                        <p:cTn id="23" dur="500"/>
                                        <p:tgtEl>
                                          <p:spTgt spid="10">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Effect transition="in" filter="fade">
                                      <p:cBhvr>
                                        <p:cTn id="31" dur="500"/>
                                        <p:tgtEl>
                                          <p:spTgt spid="11">
                                            <p:txEl>
                                              <p:pRg st="0" end="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文档距离计算</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4"/>
                <a:ext cx="10515600" cy="4727575"/>
              </a:xfrm>
            </p:spPr>
            <p:txBody>
              <a:bodyPr>
                <a:normAutofit/>
              </a:bodyPr>
              <a:lstStyle/>
              <a:p>
                <a:r>
                  <a:rPr lang="zh-CN" altLang="en-US" dirty="0" smtClean="0"/>
                  <a:t>在利用我们爬取的大量文本训练出词向量之后，为了进行后面的文本相似度度量，则需要将词向量转换为句向量，假设文档</a:t>
                </a:r>
                <a:r>
                  <a:rPr lang="en-US" altLang="zh-CN" dirty="0"/>
                  <a:t>d</a:t>
                </a:r>
                <a:r>
                  <a:rPr lang="zh-CN" altLang="en-US" dirty="0"/>
                  <a:t>有</a:t>
                </a:r>
                <a:r>
                  <a:rPr lang="en-US" altLang="zh-CN" dirty="0"/>
                  <a:t>n</a:t>
                </a:r>
                <a:r>
                  <a:rPr lang="zh-CN" altLang="en-US" dirty="0"/>
                  <a:t>个词，则其词向量为</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𝑑</m:t>
                        </m:r>
                      </m:e>
                      <m:sub>
                        <m:r>
                          <a:rPr lang="en-US" altLang="zh-CN" b="0" i="1" dirty="0" smtClean="0">
                            <a:latin typeface="Cambria Math" panose="02040503050406030204" pitchFamily="18" charset="0"/>
                          </a:rPr>
                          <m:t>1</m:t>
                        </m:r>
                      </m:sub>
                    </m:sSub>
                    <m:r>
                      <a:rPr lang="en-US" altLang="zh-CN" b="0" i="0"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𝑑</m:t>
                        </m:r>
                      </m:e>
                      <m:sub>
                        <m:r>
                          <a:rPr lang="en-US" altLang="zh-CN" b="0" i="1" dirty="0" smtClean="0">
                            <a:latin typeface="Cambria Math" panose="02040503050406030204" pitchFamily="18" charset="0"/>
                          </a:rPr>
                          <m:t>2</m:t>
                        </m:r>
                      </m:sub>
                    </m:sSub>
                  </m:oMath>
                </a14:m>
                <a:r>
                  <a:rPr lang="en-US" altLang="zh-CN" dirty="0" smtClean="0"/>
                  <a:t>,……</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𝑑</m:t>
                        </m:r>
                      </m:e>
                      <m:sub>
                        <m:r>
                          <a:rPr lang="en-US" altLang="zh-CN" b="0" i="1" dirty="0" smtClean="0">
                            <a:latin typeface="Cambria Math" panose="02040503050406030204" pitchFamily="18" charset="0"/>
                          </a:rPr>
                          <m:t>𝑛</m:t>
                        </m:r>
                      </m:sub>
                    </m:sSub>
                  </m:oMath>
                </a14:m>
                <a:r>
                  <a:rPr lang="zh-CN" altLang="en-US" dirty="0"/>
                  <a:t>，则该文档</a:t>
                </a:r>
                <a:r>
                  <a:rPr lang="en-US" altLang="zh-CN" dirty="0"/>
                  <a:t>d</a:t>
                </a:r>
                <a:r>
                  <a:rPr lang="zh-CN" altLang="en-US" dirty="0"/>
                  <a:t>的向量化公式为：</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4"/>
                <a:ext cx="10515600" cy="4727575"/>
              </a:xfrm>
              <a:blipFill>
                <a:blip r:embed="rId2"/>
                <a:stretch>
                  <a:fillRect l="-1043" t="-2191"/>
                </a:stretch>
              </a:blipFill>
            </p:spPr>
            <p:txBody>
              <a:bodyPr/>
              <a:lstStyle/>
              <a:p>
                <a:r>
                  <a:rPr lang="zh-CN" altLang="en-US">
                    <a:noFill/>
                  </a:rPr>
                  <a:t> </a:t>
                </a:r>
              </a:p>
            </p:txBody>
          </p:sp>
        </mc:Fallback>
      </mc:AlternateContent>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76818" y="3529013"/>
            <a:ext cx="3433682" cy="1575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262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部分结果如下</a:t>
            </a:r>
            <a:endParaRPr lang="zh-CN" altLang="en-US" dirty="0"/>
          </a:p>
        </p:txBody>
      </p:sp>
      <p:pic>
        <p:nvPicPr>
          <p:cNvPr id="5" name="内容占位符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122363" y="1952625"/>
            <a:ext cx="10261600" cy="2967038"/>
          </a:xfrm>
        </p:spPr>
      </p:pic>
    </p:spTree>
    <p:extLst>
      <p:ext uri="{BB962C8B-B14F-4D97-AF65-F5344CB8AC3E}">
        <p14:creationId xmlns:p14="http://schemas.microsoft.com/office/powerpoint/2010/main" val="283275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计算文档距离</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435100"/>
                <a:ext cx="10515600" cy="4741863"/>
              </a:xfrm>
            </p:spPr>
            <p:txBody>
              <a:bodyPr>
                <a:normAutofit fontScale="85000" lnSpcReduction="20000"/>
              </a:bodyPr>
              <a:lstStyle/>
              <a:p>
                <a:pPr>
                  <a:lnSpc>
                    <a:spcPct val="160000"/>
                  </a:lnSpc>
                  <a:defRPr/>
                </a:pPr>
                <a:r>
                  <a:rPr lang="zh-CN" altLang="en-US" dirty="0" smtClean="0"/>
                  <a:t>当两个文本之间的相似度越高，其包含相同话题的可能性更高。常见的计算文本相似度有曼哈顿距离、余弦距离以及欧氏距离。假设文档</a:t>
                </a:r>
                <a:r>
                  <a:rPr lang="en-US" altLang="zh-CN" dirty="0" smtClean="0"/>
                  <a:t>X</a:t>
                </a:r>
                <a:r>
                  <a:rPr lang="zh-CN" altLang="en-US" dirty="0" smtClean="0"/>
                  <a:t>，</a:t>
                </a:r>
                <a:r>
                  <a:rPr lang="en-US" altLang="zh-CN" dirty="0"/>
                  <a:t>Y</a:t>
                </a:r>
                <a:r>
                  <a:rPr lang="zh-CN" altLang="en-US" dirty="0"/>
                  <a:t>文档向量化之后的分别为向量</a:t>
                </a:r>
                <a:r>
                  <a:rPr lang="en-US" altLang="zh-CN" dirty="0"/>
                  <a:t>X</a:t>
                </a:r>
                <a:r>
                  <a:rPr lang="zh-CN" altLang="en-US" dirty="0"/>
                  <a:t>（</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𝑥</m:t>
                        </m:r>
                      </m:e>
                      <m:sub>
                        <m:r>
                          <a:rPr lang="en-US" altLang="zh-CN" b="0" i="1" dirty="0" smtClean="0">
                            <a:latin typeface="Cambria Math" panose="02040503050406030204" pitchFamily="18" charset="0"/>
                          </a:rPr>
                          <m:t>1</m:t>
                        </m:r>
                      </m:sub>
                    </m:sSub>
                  </m:oMath>
                </a14:m>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b="0" i="1" dirty="0" smtClean="0">
                            <a:latin typeface="Cambria Math" panose="02040503050406030204" pitchFamily="18" charset="0"/>
                          </a:rPr>
                          <m:t>2</m:t>
                        </m:r>
                      </m:sub>
                    </m:sSub>
                  </m:oMath>
                </a14:m>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b="0" i="1" dirty="0" smtClean="0">
                            <a:latin typeface="Cambria Math" panose="02040503050406030204" pitchFamily="18" charset="0"/>
                          </a:rPr>
                          <m:t>3</m:t>
                        </m:r>
                      </m:sub>
                    </m:sSub>
                    <m:r>
                      <a:rPr lang="en-US" altLang="zh-CN" b="0" i="0" dirty="0" smtClean="0">
                        <a:latin typeface="Cambria Math" panose="02040503050406030204" pitchFamily="18" charset="0"/>
                      </a:rPr>
                      <m:t>,</m:t>
                    </m:r>
                  </m:oMath>
                </a14:m>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m:rPr>
                            <m:sty m:val="p"/>
                          </m:rPr>
                          <a:rPr lang="en-US" altLang="zh-CN" i="1" dirty="0">
                            <a:latin typeface="Cambria Math" panose="02040503050406030204" pitchFamily="18" charset="0"/>
                          </a:rPr>
                          <m:t>n</m:t>
                        </m:r>
                      </m:sub>
                    </m:sSub>
                  </m:oMath>
                </a14:m>
                <a:r>
                  <a:rPr lang="zh-CN" altLang="en-US" dirty="0"/>
                  <a:t>），</a:t>
                </a:r>
                <a:r>
                  <a:rPr lang="en-US" altLang="zh-CN" dirty="0"/>
                  <a:t>Y</a:t>
                </a:r>
                <a:r>
                  <a:rPr lang="zh-CN" altLang="en-US" dirty="0"/>
                  <a:t>（</a:t>
                </a:r>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𝑦</m:t>
                        </m:r>
                      </m:e>
                      <m:sub>
                        <m:r>
                          <a:rPr lang="en-US" altLang="zh-CN" i="1" dirty="0">
                            <a:latin typeface="Cambria Math" panose="02040503050406030204" pitchFamily="18" charset="0"/>
                          </a:rPr>
                          <m:t>1</m:t>
                        </m:r>
                      </m:sub>
                    </m:sSub>
                  </m:oMath>
                </a14:m>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𝑦</m:t>
                        </m:r>
                      </m:e>
                      <m:sub>
                        <m:r>
                          <a:rPr lang="en-US" altLang="zh-CN" i="1" dirty="0">
                            <a:latin typeface="Cambria Math" panose="02040503050406030204" pitchFamily="18" charset="0"/>
                          </a:rPr>
                          <m:t>2</m:t>
                        </m:r>
                      </m:sub>
                    </m:sSub>
                  </m:oMath>
                </a14:m>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𝑦</m:t>
                        </m:r>
                      </m:e>
                      <m:sub>
                        <m:r>
                          <a:rPr lang="en-US" altLang="zh-CN" i="1" dirty="0">
                            <a:latin typeface="Cambria Math" panose="02040503050406030204" pitchFamily="18" charset="0"/>
                          </a:rPr>
                          <m:t>3</m:t>
                        </m:r>
                      </m:sub>
                    </m:sSub>
                    <m:r>
                      <a:rPr lang="en-US" altLang="zh-CN" dirty="0">
                        <a:latin typeface="Cambria Math" panose="02040503050406030204" pitchFamily="18" charset="0"/>
                      </a:rPr>
                      <m:t>,</m:t>
                    </m:r>
                  </m:oMath>
                </a14:m>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𝑦</m:t>
                        </m:r>
                      </m:e>
                      <m:sub>
                        <m:r>
                          <m:rPr>
                            <m:sty m:val="p"/>
                          </m:rPr>
                          <a:rPr lang="en-US" altLang="zh-CN" i="1" dirty="0">
                            <a:latin typeface="Cambria Math" panose="02040503050406030204" pitchFamily="18" charset="0"/>
                          </a:rPr>
                          <m:t>n</m:t>
                        </m:r>
                      </m:sub>
                    </m:sSub>
                  </m:oMath>
                </a14:m>
                <a:r>
                  <a:rPr lang="zh-CN" altLang="en-US" dirty="0"/>
                  <a:t>）</a:t>
                </a:r>
              </a:p>
              <a:p>
                <a:pPr>
                  <a:defRPr/>
                </a:pPr>
                <a:endParaRPr lang="en-US" altLang="zh-CN" dirty="0" smtClean="0"/>
              </a:p>
              <a:p>
                <a:pPr>
                  <a:defRPr/>
                </a:pPr>
                <a:r>
                  <a:rPr lang="zh-CN" altLang="en-US" dirty="0" smtClean="0"/>
                  <a:t>余弦</a:t>
                </a:r>
                <a:r>
                  <a:rPr lang="zh-CN" altLang="en-US" dirty="0"/>
                  <a:t>距离。则文档</a:t>
                </a:r>
                <a:r>
                  <a:rPr lang="en-US" altLang="zh-CN" dirty="0"/>
                  <a:t>X</a:t>
                </a:r>
                <a:r>
                  <a:rPr lang="zh-CN" altLang="en-US" dirty="0"/>
                  <a:t>、</a:t>
                </a:r>
                <a:r>
                  <a:rPr lang="en-US" altLang="zh-CN" dirty="0"/>
                  <a:t>Y</a:t>
                </a:r>
                <a:r>
                  <a:rPr lang="zh-CN" altLang="en-US" dirty="0"/>
                  <a:t>的余弦距离公式为：</a:t>
                </a: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marL="0" indent="0">
                  <a:buNone/>
                  <a:defRPr/>
                </a:pPr>
                <a:endParaRPr lang="en-US" altLang="zh-CN" dirty="0" smtClean="0"/>
              </a:p>
              <a:p>
                <a:pPr marL="0" indent="0">
                  <a:buNone/>
                  <a:defRPr/>
                </a:pPr>
                <a:r>
                  <a:rPr lang="zh-CN" altLang="en-US" dirty="0" smtClean="0"/>
                  <a:t>其中</a:t>
                </a:r>
                <a:r>
                  <a:rPr lang="en-US" altLang="zh-CN" dirty="0"/>
                  <a:t>[X</a:t>
                </a:r>
                <a:r>
                  <a:rPr lang="zh-CN" altLang="en-US" dirty="0"/>
                  <a:t>，</a:t>
                </a:r>
                <a:r>
                  <a:rPr lang="en-US" altLang="zh-CN" dirty="0"/>
                  <a:t>Y]</a:t>
                </a:r>
                <a:r>
                  <a:rPr lang="zh-CN" altLang="en-US" dirty="0"/>
                  <a:t>表示向量</a:t>
                </a:r>
                <a:r>
                  <a:rPr lang="en-US" altLang="zh-CN" dirty="0"/>
                  <a:t>X</a:t>
                </a:r>
                <a:r>
                  <a:rPr lang="zh-CN" altLang="en-US" dirty="0"/>
                  <a:t>与</a:t>
                </a:r>
                <a:r>
                  <a:rPr lang="en-US" altLang="zh-CN" dirty="0"/>
                  <a:t>Y</a:t>
                </a:r>
                <a:r>
                  <a:rPr lang="zh-CN" altLang="en-US" dirty="0"/>
                  <a:t>的内积。</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435100"/>
                <a:ext cx="10515600" cy="4741863"/>
              </a:xfrm>
              <a:blipFill>
                <a:blip r:embed="rId2"/>
                <a:stretch>
                  <a:fillRect l="-928" r="-464" b="-2185"/>
                </a:stretch>
              </a:blipFill>
            </p:spPr>
            <p:txBody>
              <a:bodyPr/>
              <a:lstStyle/>
              <a:p>
                <a:r>
                  <a:rPr lang="zh-CN" altLang="en-US">
                    <a:noFill/>
                  </a:rPr>
                  <a:t> </a:t>
                </a:r>
              </a:p>
            </p:txBody>
          </p:sp>
        </mc:Fallback>
      </mc:AlternateContent>
      <p:pic>
        <p:nvPicPr>
          <p:cNvPr id="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38613" y="3957638"/>
            <a:ext cx="4217987"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137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结果如下</a:t>
            </a:r>
            <a:endParaRPr lang="zh-CN" altLang="en-US" dirty="0"/>
          </a:p>
        </p:txBody>
      </p:sp>
      <p:pic>
        <p:nvPicPr>
          <p:cNvPr id="5"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408237" y="1847056"/>
            <a:ext cx="7382318" cy="2166144"/>
          </a:xfrm>
        </p:spPr>
      </p:pic>
      <p:sp>
        <p:nvSpPr>
          <p:cNvPr id="7" name="文本框 4"/>
          <p:cNvSpPr txBox="1">
            <a:spLocks noChangeArrowheads="1"/>
          </p:cNvSpPr>
          <p:nvPr/>
        </p:nvSpPr>
        <p:spPr bwMode="auto">
          <a:xfrm>
            <a:off x="1792288" y="4683125"/>
            <a:ext cx="861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Gill Sans MT"/>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Gill Sans MT"/>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Gill Sans MT"/>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Gill Sans MT"/>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a:defRPr>
            </a:lvl9pPr>
          </a:lstStyle>
          <a:p>
            <a:pPr>
              <a:lnSpc>
                <a:spcPct val="100000"/>
              </a:lnSpc>
              <a:spcBef>
                <a:spcPct val="0"/>
              </a:spcBef>
              <a:buClrTx/>
              <a:buSzTx/>
              <a:buFontTx/>
              <a:buNone/>
            </a:pPr>
            <a:r>
              <a:rPr lang="zh-CN" altLang="en-US" sz="1800" dirty="0"/>
              <a:t>当新闻数量为</a:t>
            </a:r>
            <a:r>
              <a:rPr lang="en-US" altLang="zh-CN" sz="1800" dirty="0"/>
              <a:t>N</a:t>
            </a:r>
            <a:r>
              <a:rPr lang="zh-CN" altLang="en-US" sz="1800" dirty="0"/>
              <a:t>时，得到</a:t>
            </a:r>
            <a:r>
              <a:rPr lang="en-US" altLang="zh-CN" sz="1800" dirty="0"/>
              <a:t>N*N</a:t>
            </a:r>
            <a:r>
              <a:rPr lang="zh-CN" altLang="en-US" sz="1800" dirty="0"/>
              <a:t>的矩阵，数值越大越相似，我以阈值</a:t>
            </a:r>
            <a:r>
              <a:rPr lang="en-US" altLang="zh-CN" sz="1800" dirty="0"/>
              <a:t>0.99</a:t>
            </a:r>
            <a:r>
              <a:rPr lang="zh-CN" altLang="en-US" sz="1800" dirty="0"/>
              <a:t>判定相似文档</a:t>
            </a:r>
          </a:p>
        </p:txBody>
      </p:sp>
    </p:spTree>
    <p:extLst>
      <p:ext uri="{BB962C8B-B14F-4D97-AF65-F5344CB8AC3E}">
        <p14:creationId xmlns:p14="http://schemas.microsoft.com/office/powerpoint/2010/main" val="40692706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相似文档展示</a:t>
            </a:r>
            <a:endParaRPr lang="zh-CN" altLang="en-US" dirty="0"/>
          </a:p>
        </p:txBody>
      </p:sp>
      <p:pic>
        <p:nvPicPr>
          <p:cNvPr id="10"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006475" y="1829594"/>
            <a:ext cx="3595688" cy="347662"/>
          </a:xfrm>
        </p:spPr>
      </p:pic>
      <p:pic>
        <p:nvPicPr>
          <p:cNvPr id="11"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89025" y="2773363"/>
            <a:ext cx="3619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55788" y="2773363"/>
            <a:ext cx="9312275"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箭头连接符 3"/>
          <p:cNvCxnSpPr/>
          <p:nvPr/>
        </p:nvCxnSpPr>
        <p:spPr>
          <a:xfrm>
            <a:off x="1371599" y="2919046"/>
            <a:ext cx="1332000" cy="404446"/>
          </a:xfrm>
          <a:prstGeom prst="straightConnector1">
            <a:avLst/>
          </a:prstGeom>
          <a:ln w="15875" cmpd="sng">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1363419" y="3139281"/>
            <a:ext cx="1362196" cy="1081027"/>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1371600" y="3369132"/>
            <a:ext cx="1362196" cy="1081027"/>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1371599" y="3642063"/>
            <a:ext cx="1292470" cy="166092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700130" y="3232688"/>
            <a:ext cx="7467933"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671777" y="3427620"/>
            <a:ext cx="7467933"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661142" y="4320753"/>
            <a:ext cx="7467933"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671772" y="4554666"/>
            <a:ext cx="7467933"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650509" y="5426548"/>
            <a:ext cx="7467933"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3650509" y="1829594"/>
            <a:ext cx="496189" cy="347662"/>
          </a:xfrm>
          <a:prstGeom prst="ellipse">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49002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par>
                                <p:cTn id="43" presetID="22" presetClass="entr" presetSubtype="8"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left)">
                                      <p:cBhvr>
                                        <p:cTn id="45" dur="500"/>
                                        <p:tgtEl>
                                          <p:spTgt spid="19"/>
                                        </p:tgtEl>
                                      </p:cBhvr>
                                    </p:animEffect>
                                  </p:childTnLst>
                                </p:cTn>
                              </p:par>
                              <p:par>
                                <p:cTn id="46" presetID="22" presetClass="entr" presetSubtype="8" fill="hold"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par>
                                <p:cTn id="49" presetID="22" presetClass="entr" presetSubtype="8"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left)">
                                      <p:cBhvr>
                                        <p:cTn id="5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双层</a:t>
            </a:r>
            <a:r>
              <a:rPr lang="en-US" altLang="zh-CN" dirty="0" smtClean="0"/>
              <a:t>Single-Pass</a:t>
            </a:r>
            <a:r>
              <a:rPr lang="zh-CN" altLang="en-US" dirty="0" smtClean="0"/>
              <a:t>聚类的大致过程阐述</a:t>
            </a:r>
            <a:endParaRPr lang="zh-CN" altLang="en-US" dirty="0"/>
          </a:p>
        </p:txBody>
      </p:sp>
      <p:sp>
        <p:nvSpPr>
          <p:cNvPr id="3" name="内容占位符 2"/>
          <p:cNvSpPr>
            <a:spLocks noGrp="1"/>
          </p:cNvSpPr>
          <p:nvPr>
            <p:ph idx="1"/>
          </p:nvPr>
        </p:nvSpPr>
        <p:spPr>
          <a:xfrm>
            <a:off x="838200" y="1828800"/>
            <a:ext cx="10515600" cy="4868863"/>
          </a:xfrm>
        </p:spPr>
        <p:txBody>
          <a:bodyPr>
            <a:normAutofit fontScale="92500"/>
          </a:bodyPr>
          <a:lstStyle/>
          <a:p>
            <a:r>
              <a:rPr lang="zh-CN" altLang="en-US" dirty="0"/>
              <a:t>我们</a:t>
            </a:r>
            <a:r>
              <a:rPr lang="zh-CN" altLang="en-US" dirty="0" smtClean="0"/>
              <a:t>设计</a:t>
            </a:r>
            <a:r>
              <a:rPr lang="zh-CN" altLang="en-US" dirty="0"/>
              <a:t>的双层</a:t>
            </a:r>
            <a:r>
              <a:rPr lang="en-US" altLang="zh-CN" dirty="0"/>
              <a:t>Single-Pass</a:t>
            </a:r>
            <a:r>
              <a:rPr lang="zh-CN" altLang="en-US" dirty="0"/>
              <a:t>聚类大致思路为首先采用</a:t>
            </a:r>
            <a:r>
              <a:rPr lang="en-US" altLang="zh-CN" dirty="0"/>
              <a:t>Single-Pass</a:t>
            </a:r>
            <a:r>
              <a:rPr lang="zh-CN" altLang="en-US" dirty="0"/>
              <a:t>聚类对单位时间窗口的网络新闻进行话题聚类，从而可以得到各时间窗口的热点话题，比如通过初次聚类可以得到</a:t>
            </a:r>
            <a:r>
              <a:rPr lang="en-US" altLang="zh-CN" dirty="0"/>
              <a:t>1</a:t>
            </a:r>
            <a:r>
              <a:rPr lang="zh-CN" altLang="en-US" dirty="0"/>
              <a:t>周内的每天的热点话题，但是这并不能满足我们的要求，因为当我们需要得到</a:t>
            </a:r>
            <a:r>
              <a:rPr lang="en-US" altLang="zh-CN" dirty="0"/>
              <a:t>1</a:t>
            </a:r>
            <a:r>
              <a:rPr lang="zh-CN" altLang="en-US" dirty="0"/>
              <a:t>周内整体的热点话题时，仅仅通过单层的</a:t>
            </a:r>
            <a:r>
              <a:rPr lang="en-US" altLang="zh-CN" dirty="0"/>
              <a:t>Single-Pass</a:t>
            </a:r>
            <a:r>
              <a:rPr lang="zh-CN" altLang="en-US" dirty="0"/>
              <a:t>聚类是做不到的，所以本文在初次聚类得到的话题集合的基础上，设计二次聚类，二次聚类的方式也是采用</a:t>
            </a:r>
            <a:r>
              <a:rPr lang="en-US" altLang="zh-CN" dirty="0" smtClean="0"/>
              <a:t>Single-Pass</a:t>
            </a:r>
            <a:r>
              <a:rPr lang="zh-CN" altLang="en-US" dirty="0"/>
              <a:t>聚类，比如初次聚类得到一周内每天的热点话题集合，二次聚类所处理的对象则成为了这些热点话题集合。通过二次聚类合并一周内每天的热点话题集合，从而可以得到一周整体的热点话题。设计双层</a:t>
            </a:r>
            <a:r>
              <a:rPr lang="en-US" altLang="zh-CN" dirty="0"/>
              <a:t>Single-Pass</a:t>
            </a:r>
            <a:r>
              <a:rPr lang="zh-CN" altLang="en-US" dirty="0"/>
              <a:t>聚类的好处是即可以得到单位时间窗口的热点话题集合，也可以合并单位时间窗口下的话题做到对更大时间窗口的热点话题的检测。由于二次聚类时处理的对象是初次聚类的话题集合，这大大缩小了聚类成本，提高了聚类的效率</a:t>
            </a:r>
            <a:r>
              <a:rPr lang="zh-CN" altLang="en-US" dirty="0" smtClean="0"/>
              <a:t>。</a:t>
            </a:r>
            <a:endParaRPr lang="zh-CN" altLang="en-US" dirty="0"/>
          </a:p>
        </p:txBody>
      </p:sp>
    </p:spTree>
    <p:extLst>
      <p:ext uri="{BB962C8B-B14F-4D97-AF65-F5344CB8AC3E}">
        <p14:creationId xmlns:p14="http://schemas.microsoft.com/office/powerpoint/2010/main" val="1737806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lang="zh-CN" altLang="en-US" dirty="0" smtClean="0"/>
              <a:t>双层</a:t>
            </a:r>
            <a:r>
              <a:rPr lang="en-US" altLang="zh-CN" smtClean="0"/>
              <a:t>Single-Pass</a:t>
            </a:r>
            <a:r>
              <a:rPr lang="zh-CN" altLang="en-US" dirty="0" smtClean="0"/>
              <a:t>聚类流程</a:t>
            </a:r>
            <a:endParaRPr lang="zh-CN" altLang="en-US" dirty="0"/>
          </a:p>
        </p:txBody>
      </p:sp>
      <p:pic>
        <p:nvPicPr>
          <p:cNvPr id="5" name="图片 4"/>
          <p:cNvPicPr>
            <a:picLocks noChangeAspect="1"/>
          </p:cNvPicPr>
          <p:nvPr/>
        </p:nvPicPr>
        <p:blipFill>
          <a:blip r:embed="rId2"/>
          <a:stretch>
            <a:fillRect/>
          </a:stretch>
        </p:blipFill>
        <p:spPr>
          <a:xfrm>
            <a:off x="6657975" y="1376363"/>
            <a:ext cx="4695825" cy="4438650"/>
          </a:xfrm>
          <a:prstGeom prst="rect">
            <a:avLst/>
          </a:prstGeom>
        </p:spPr>
      </p:pic>
      <p:pic>
        <p:nvPicPr>
          <p:cNvPr id="6" name="图片 5"/>
          <p:cNvPicPr>
            <a:picLocks noChangeAspect="1"/>
          </p:cNvPicPr>
          <p:nvPr/>
        </p:nvPicPr>
        <p:blipFill>
          <a:blip r:embed="rId3"/>
          <a:stretch>
            <a:fillRect/>
          </a:stretch>
        </p:blipFill>
        <p:spPr>
          <a:xfrm>
            <a:off x="838200" y="1376363"/>
            <a:ext cx="4491038" cy="5451549"/>
          </a:xfrm>
          <a:prstGeom prst="rect">
            <a:avLst/>
          </a:prstGeom>
        </p:spPr>
      </p:pic>
      <p:sp>
        <p:nvSpPr>
          <p:cNvPr id="7" name="文本框 6"/>
          <p:cNvSpPr txBox="1"/>
          <p:nvPr/>
        </p:nvSpPr>
        <p:spPr>
          <a:xfrm>
            <a:off x="2414305" y="1037194"/>
            <a:ext cx="1338828" cy="369332"/>
          </a:xfrm>
          <a:prstGeom prst="rect">
            <a:avLst/>
          </a:prstGeom>
          <a:noFill/>
        </p:spPr>
        <p:txBody>
          <a:bodyPr wrap="none" rtlCol="0">
            <a:spAutoFit/>
          </a:bodyPr>
          <a:lstStyle/>
          <a:p>
            <a:r>
              <a:rPr lang="zh-CN" altLang="en-US" dirty="0" smtClean="0"/>
              <a:t>第一次聚类</a:t>
            </a:r>
            <a:endParaRPr lang="zh-CN" altLang="en-US" dirty="0"/>
          </a:p>
        </p:txBody>
      </p:sp>
      <p:sp>
        <p:nvSpPr>
          <p:cNvPr id="8" name="文本框 7"/>
          <p:cNvSpPr txBox="1"/>
          <p:nvPr/>
        </p:nvSpPr>
        <p:spPr>
          <a:xfrm>
            <a:off x="7790743" y="1041957"/>
            <a:ext cx="1338828" cy="369332"/>
          </a:xfrm>
          <a:prstGeom prst="rect">
            <a:avLst/>
          </a:prstGeom>
          <a:noFill/>
        </p:spPr>
        <p:txBody>
          <a:bodyPr wrap="none" rtlCol="0">
            <a:spAutoFit/>
          </a:bodyPr>
          <a:lstStyle/>
          <a:p>
            <a:r>
              <a:rPr lang="zh-CN" altLang="en-US" dirty="0" smtClean="0"/>
              <a:t>第二次聚类</a:t>
            </a:r>
            <a:endParaRPr lang="zh-CN" altLang="en-US" dirty="0"/>
          </a:p>
        </p:txBody>
      </p:sp>
    </p:spTree>
    <p:extLst>
      <p:ext uri="{BB962C8B-B14F-4D97-AF65-F5344CB8AC3E}">
        <p14:creationId xmlns:p14="http://schemas.microsoft.com/office/powerpoint/2010/main" val="748910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lang="zh-CN" altLang="en-US" dirty="0"/>
              <a:t>基于</a:t>
            </a:r>
            <a:r>
              <a:rPr lang="en-US" altLang="zh-CN" dirty="0"/>
              <a:t>TF-IDF</a:t>
            </a:r>
            <a:r>
              <a:rPr lang="zh-CN" altLang="en-US" dirty="0"/>
              <a:t>的类簇的话题</a:t>
            </a:r>
            <a:r>
              <a:rPr lang="zh-CN" altLang="en-US" dirty="0" smtClean="0"/>
              <a:t>识别</a:t>
            </a:r>
            <a:endParaRPr lang="zh-CN" altLang="en-US" dirty="0"/>
          </a:p>
        </p:txBody>
      </p:sp>
      <p:sp>
        <p:nvSpPr>
          <p:cNvPr id="8" name="文本框 7"/>
          <p:cNvSpPr txBox="1"/>
          <p:nvPr/>
        </p:nvSpPr>
        <p:spPr>
          <a:xfrm>
            <a:off x="838200" y="1225689"/>
            <a:ext cx="10782300" cy="5632311"/>
          </a:xfrm>
          <a:prstGeom prst="rect">
            <a:avLst/>
          </a:prstGeom>
          <a:noFill/>
        </p:spPr>
        <p:txBody>
          <a:bodyPr wrap="square" rtlCol="0">
            <a:spAutoFit/>
          </a:bodyPr>
          <a:lstStyle/>
          <a:p>
            <a:r>
              <a:rPr lang="zh-CN" altLang="en-US" dirty="0"/>
              <a:t>当将新闻文本都聚到各自话题后，则有各话题集的集合，每个话题则含有大量的新闻，此时则需要提取关键词来代表这个话题，本文采用</a:t>
            </a:r>
            <a:r>
              <a:rPr lang="en-US" altLang="zh-CN" dirty="0"/>
              <a:t>TF-IDF</a:t>
            </a:r>
            <a:r>
              <a:rPr lang="zh-CN" altLang="en-US" dirty="0"/>
              <a:t>权重来提取关键词，因为</a:t>
            </a:r>
            <a:r>
              <a:rPr lang="en-US" altLang="zh-CN" dirty="0"/>
              <a:t>TF-IDF</a:t>
            </a:r>
            <a:r>
              <a:rPr lang="zh-CN" altLang="en-US" dirty="0"/>
              <a:t>在提取关键词时可以过滤掉很多无用但是在文本中经常出现的词语，已提取出真正的核心关键词。本节则展示如何用</a:t>
            </a:r>
            <a:r>
              <a:rPr lang="en-US" altLang="zh-CN" dirty="0"/>
              <a:t>TF-IDF</a:t>
            </a:r>
            <a:r>
              <a:rPr lang="zh-CN" altLang="en-US" dirty="0"/>
              <a:t>来提取新闻文本的关键词来表示话题。</a:t>
            </a:r>
          </a:p>
          <a:p>
            <a:r>
              <a:rPr lang="en-US" altLang="zh-CN" dirty="0" smtClean="0"/>
              <a:t>TF-IDF</a:t>
            </a:r>
            <a:r>
              <a:rPr lang="zh-CN" altLang="en-US" dirty="0" smtClean="0"/>
              <a:t>是</a:t>
            </a:r>
            <a:r>
              <a:rPr lang="zh-CN" altLang="en-US" dirty="0"/>
              <a:t>一种对文本数据挖掘中的十分流行的加权技术。词频（</a:t>
            </a:r>
            <a:r>
              <a:rPr lang="en-US" altLang="zh-CN" dirty="0"/>
              <a:t>TF</a:t>
            </a:r>
            <a:r>
              <a:rPr lang="zh-CN" altLang="en-US" dirty="0"/>
              <a:t>）指的是某词语在该文本中出现的频率。对于某一特定文本的词语；来说</a:t>
            </a:r>
            <a:r>
              <a:rPr lang="zh-CN" altLang="en-US" dirty="0" smtClean="0"/>
              <a:t>，</a:t>
            </a:r>
            <a:endParaRPr lang="en-US" altLang="zh-CN" dirty="0" smtClean="0"/>
          </a:p>
          <a:p>
            <a:endParaRPr lang="en-US" altLang="zh-CN" dirty="0"/>
          </a:p>
          <a:p>
            <a:endParaRPr lang="en-US" altLang="zh-CN" dirty="0" smtClean="0"/>
          </a:p>
          <a:p>
            <a:endParaRPr lang="en-US" altLang="zh-CN" dirty="0" smtClean="0"/>
          </a:p>
          <a:p>
            <a:r>
              <a:rPr lang="zh-CN" altLang="en-US" dirty="0" smtClean="0"/>
              <a:t>其中</a:t>
            </a:r>
            <a:r>
              <a:rPr lang="en-US" altLang="zh-CN" dirty="0"/>
              <a:t>n.</a:t>
            </a:r>
            <a:r>
              <a:rPr lang="zh-CN" altLang="en-US" dirty="0"/>
              <a:t>；是词</a:t>
            </a:r>
            <a:r>
              <a:rPr lang="en-US" altLang="zh-CN" dirty="0"/>
              <a:t>t</a:t>
            </a:r>
            <a:r>
              <a:rPr lang="zh-CN" altLang="en-US" dirty="0"/>
              <a:t>在文件</a:t>
            </a:r>
            <a:r>
              <a:rPr lang="en-US" altLang="zh-CN" dirty="0"/>
              <a:t>d</a:t>
            </a:r>
            <a:r>
              <a:rPr lang="zh-CN" altLang="en-US" dirty="0"/>
              <a:t>，中的出现次数，而分母则是文件</a:t>
            </a:r>
            <a:r>
              <a:rPr lang="en-US" altLang="zh-CN" dirty="0"/>
              <a:t>d</a:t>
            </a:r>
            <a:r>
              <a:rPr lang="zh-CN" altLang="en-US" dirty="0"/>
              <a:t>，中所有词出现次数之和。</a:t>
            </a:r>
          </a:p>
          <a:p>
            <a:r>
              <a:rPr lang="zh-CN" altLang="en-US" dirty="0"/>
              <a:t>逆向文件频率（</a:t>
            </a:r>
            <a:r>
              <a:rPr lang="en-US" altLang="zh-CN" dirty="0"/>
              <a:t>IDF</a:t>
            </a:r>
            <a:r>
              <a:rPr lang="zh-CN" altLang="en-US" dirty="0"/>
              <a:t>）是一个词语普遍重要性的度量。其公式为</a:t>
            </a:r>
            <a:r>
              <a:rPr lang="zh-CN" altLang="en-US" dirty="0" smtClean="0"/>
              <a:t>：</a:t>
            </a:r>
            <a:endParaRPr lang="en-US" altLang="zh-CN" dirty="0" smtClean="0"/>
          </a:p>
          <a:p>
            <a:endParaRPr lang="en-US" altLang="zh-CN" dirty="0"/>
          </a:p>
          <a:p>
            <a:endParaRPr lang="en-US" altLang="zh-CN" dirty="0" smtClean="0"/>
          </a:p>
          <a:p>
            <a:endParaRPr lang="en-US" altLang="zh-CN" dirty="0"/>
          </a:p>
          <a:p>
            <a:r>
              <a:rPr lang="zh-CN" altLang="en-US" dirty="0"/>
              <a:t>其中</a:t>
            </a:r>
            <a:r>
              <a:rPr lang="en-US" altLang="zh-CN" dirty="0"/>
              <a:t>D</a:t>
            </a:r>
            <a:r>
              <a:rPr lang="zh-CN" altLang="en-US" dirty="0"/>
              <a:t>为语料中的文件总数，</a:t>
            </a:r>
            <a:r>
              <a:rPr lang="en-US" altLang="zh-CN" dirty="0"/>
              <a:t>l{</a:t>
            </a:r>
            <a:r>
              <a:rPr lang="en-US" altLang="zh-CN" dirty="0" err="1"/>
              <a:t>j:t</a:t>
            </a:r>
            <a:r>
              <a:rPr lang="en-US" altLang="zh-CN" dirty="0"/>
              <a:t>=d</a:t>
            </a:r>
            <a:r>
              <a:rPr lang="zh-CN" altLang="en-US" dirty="0"/>
              <a:t>；</a:t>
            </a:r>
            <a:r>
              <a:rPr lang="en-US" altLang="zh-CN" dirty="0"/>
              <a:t>]1</a:t>
            </a:r>
            <a:r>
              <a:rPr lang="zh-CN" altLang="en-US" dirty="0"/>
              <a:t>为包含</a:t>
            </a:r>
            <a:r>
              <a:rPr lang="en-US" altLang="zh-CN" dirty="0"/>
              <a:t>t</a:t>
            </a:r>
            <a:r>
              <a:rPr lang="zh-CN" altLang="en-US" dirty="0"/>
              <a:t>的文件总数。则有公式</a:t>
            </a:r>
            <a:r>
              <a:rPr lang="zh-CN" altLang="en-US" dirty="0" smtClean="0"/>
              <a:t>：</a:t>
            </a:r>
            <a:endParaRPr lang="en-US" altLang="zh-CN" dirty="0" smtClean="0"/>
          </a:p>
          <a:p>
            <a:endParaRPr lang="en-US" altLang="zh-CN" dirty="0"/>
          </a:p>
          <a:p>
            <a:endParaRPr lang="en-US" altLang="zh-CN" dirty="0" smtClean="0"/>
          </a:p>
          <a:p>
            <a:r>
              <a:rPr lang="zh-CN" altLang="en-US" dirty="0" smtClean="0"/>
              <a:t>刚才提到的聚类</a:t>
            </a:r>
            <a:r>
              <a:rPr lang="zh-CN" altLang="en-US" dirty="0"/>
              <a:t>算法可以得到话题簇，但是每个话题里面都是大量的文本信息，如何提取这些文本的关键词来代表话题成为关键，我们可以对聚类后每一个话题计算</a:t>
            </a:r>
            <a:r>
              <a:rPr lang="en-US" altLang="zh-CN" dirty="0" err="1"/>
              <a:t>tfidf</a:t>
            </a:r>
            <a:r>
              <a:rPr lang="zh-CN" altLang="en-US" dirty="0"/>
              <a:t>值，并将每一个话题的</a:t>
            </a:r>
            <a:r>
              <a:rPr lang="en-US" altLang="zh-CN" dirty="0"/>
              <a:t>TF-IDF</a:t>
            </a:r>
            <a:r>
              <a:rPr lang="zh-CN" altLang="en-US" dirty="0"/>
              <a:t>值排序，将</a:t>
            </a:r>
            <a:r>
              <a:rPr lang="en-US" altLang="zh-CN" dirty="0"/>
              <a:t>TFIDF</a:t>
            </a:r>
            <a:r>
              <a:rPr lang="zh-CN" altLang="en-US" dirty="0"/>
              <a:t>权重排名前四的作为该话题的关键词</a:t>
            </a:r>
            <a:r>
              <a:rPr lang="zh-CN" altLang="en-US" dirty="0" smtClean="0"/>
              <a:t>。</a:t>
            </a:r>
            <a:endParaRPr lang="zh-CN" altLang="en-US" dirty="0"/>
          </a:p>
        </p:txBody>
      </p:sp>
      <p:pic>
        <p:nvPicPr>
          <p:cNvPr id="3" name="图片 2"/>
          <p:cNvPicPr>
            <a:picLocks noChangeAspect="1"/>
          </p:cNvPicPr>
          <p:nvPr/>
        </p:nvPicPr>
        <p:blipFill>
          <a:blip r:embed="rId2"/>
          <a:stretch>
            <a:fillRect/>
          </a:stretch>
        </p:blipFill>
        <p:spPr>
          <a:xfrm>
            <a:off x="5233985" y="2739338"/>
            <a:ext cx="1724025" cy="790575"/>
          </a:xfrm>
          <a:prstGeom prst="rect">
            <a:avLst/>
          </a:prstGeom>
        </p:spPr>
      </p:pic>
      <p:pic>
        <p:nvPicPr>
          <p:cNvPr id="4" name="图片 3"/>
          <p:cNvPicPr>
            <a:picLocks noChangeAspect="1"/>
          </p:cNvPicPr>
          <p:nvPr/>
        </p:nvPicPr>
        <p:blipFill>
          <a:blip r:embed="rId3"/>
          <a:stretch>
            <a:fillRect/>
          </a:stretch>
        </p:blipFill>
        <p:spPr>
          <a:xfrm>
            <a:off x="5053009" y="4234453"/>
            <a:ext cx="2085975" cy="840184"/>
          </a:xfrm>
          <a:prstGeom prst="rect">
            <a:avLst/>
          </a:prstGeom>
        </p:spPr>
      </p:pic>
      <p:pic>
        <p:nvPicPr>
          <p:cNvPr id="9" name="图片 8"/>
          <p:cNvPicPr>
            <a:picLocks noChangeAspect="1"/>
          </p:cNvPicPr>
          <p:nvPr/>
        </p:nvPicPr>
        <p:blipFill>
          <a:blip r:embed="rId4"/>
          <a:stretch>
            <a:fillRect/>
          </a:stretch>
        </p:blipFill>
        <p:spPr>
          <a:xfrm>
            <a:off x="5204236" y="5397501"/>
            <a:ext cx="1934748" cy="544510"/>
          </a:xfrm>
          <a:prstGeom prst="rect">
            <a:avLst/>
          </a:prstGeom>
        </p:spPr>
      </p:pic>
    </p:spTree>
    <p:extLst>
      <p:ext uri="{BB962C8B-B14F-4D97-AF65-F5344CB8AC3E}">
        <p14:creationId xmlns:p14="http://schemas.microsoft.com/office/powerpoint/2010/main" val="10139987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850041"/>
          </a:xfrm>
        </p:spPr>
        <p:txBody>
          <a:bodyPr>
            <a:normAutofit/>
          </a:bodyPr>
          <a:lstStyle/>
          <a:p>
            <a:r>
              <a:rPr lang="zh-CN" altLang="en-US" dirty="0" smtClean="0"/>
              <a:t>本项目的研究背景</a:t>
            </a:r>
            <a:endParaRPr lang="zh-CN" altLang="en-US" dirty="0"/>
          </a:p>
        </p:txBody>
      </p:sp>
      <p:sp>
        <p:nvSpPr>
          <p:cNvPr id="3" name="内容占位符 2"/>
          <p:cNvSpPr>
            <a:spLocks noGrp="1"/>
          </p:cNvSpPr>
          <p:nvPr>
            <p:ph idx="1"/>
          </p:nvPr>
        </p:nvSpPr>
        <p:spPr>
          <a:xfrm>
            <a:off x="838200" y="2095500"/>
            <a:ext cx="10515600" cy="4081463"/>
          </a:xfrm>
        </p:spPr>
        <p:txBody>
          <a:bodyPr>
            <a:normAutofit/>
          </a:bodyPr>
          <a:lstStyle/>
          <a:p>
            <a:r>
              <a:rPr lang="zh-CN" altLang="zh-CN" dirty="0"/>
              <a:t>网络媒体上充斥着各种热点话题，同时也蕴含着大量有价值的信息，有些话题之间会隐含着错综复杂的国际关系，尤其国际安全事件之间的内在联系更为敏感重要</a:t>
            </a:r>
            <a:r>
              <a:rPr lang="zh-CN" altLang="zh-CN" dirty="0" smtClean="0"/>
              <a:t>。</a:t>
            </a:r>
            <a:endParaRPr lang="en-US" altLang="zh-CN" dirty="0" smtClean="0"/>
          </a:p>
          <a:p>
            <a:r>
              <a:rPr lang="zh-CN" altLang="en-US" dirty="0" smtClean="0"/>
              <a:t>网络</a:t>
            </a:r>
            <a:r>
              <a:rPr lang="zh-CN" altLang="en-US" dirty="0"/>
              <a:t>新闻在丰富人民生活的同时，也蕴藏了大量的价值，比如网络新闻在舆情</a:t>
            </a:r>
            <a:r>
              <a:rPr lang="zh-CN" altLang="en-US" dirty="0" smtClean="0"/>
              <a:t>、股市预测等方面都有着重要应用。但是网络新闻交错纷杂、杂乱无章，人们往往无法获取及时有效的信息，网络新闻话题检测以及趋势研究则能很好地解决的这一问题，网络新闻话题检测主要是为了从海量的网络新闻中检测热点话题，方便人们</a:t>
            </a:r>
            <a:r>
              <a:rPr lang="zh-CN" altLang="en-US" dirty="0"/>
              <a:t>关注社会焦点</a:t>
            </a:r>
            <a:r>
              <a:rPr lang="zh-CN" altLang="en-US" dirty="0" smtClean="0"/>
              <a:t>。</a:t>
            </a:r>
            <a:endParaRPr lang="zh-CN" altLang="en-US" dirty="0"/>
          </a:p>
        </p:txBody>
      </p:sp>
    </p:spTree>
    <p:extLst>
      <p:ext uri="{BB962C8B-B14F-4D97-AF65-F5344CB8AC3E}">
        <p14:creationId xmlns:p14="http://schemas.microsoft.com/office/powerpoint/2010/main" val="2207676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44500"/>
            <a:ext cx="10515600" cy="1325563"/>
          </a:xfrm>
        </p:spPr>
        <p:txBody>
          <a:bodyPr/>
          <a:lstStyle/>
          <a:p>
            <a:r>
              <a:rPr lang="zh-CN" altLang="en-US" dirty="0" smtClean="0"/>
              <a:t>话题检测结果展示</a:t>
            </a:r>
            <a:endParaRPr lang="zh-CN" altLang="en-US" dirty="0"/>
          </a:p>
        </p:txBody>
      </p:sp>
      <p:pic>
        <p:nvPicPr>
          <p:cNvPr id="3" name="图片 2"/>
          <p:cNvPicPr>
            <a:picLocks noChangeAspect="1"/>
          </p:cNvPicPr>
          <p:nvPr/>
        </p:nvPicPr>
        <p:blipFill rotWithShape="1">
          <a:blip r:embed="rId2"/>
          <a:srcRect t="1666"/>
          <a:stretch/>
        </p:blipFill>
        <p:spPr>
          <a:xfrm>
            <a:off x="1820405" y="2146300"/>
            <a:ext cx="8551190" cy="2741958"/>
          </a:xfrm>
          <a:prstGeom prst="rect">
            <a:avLst/>
          </a:prstGeom>
        </p:spPr>
      </p:pic>
      <p:sp>
        <p:nvSpPr>
          <p:cNvPr id="4" name="矩形 3"/>
          <p:cNvSpPr/>
          <p:nvPr/>
        </p:nvSpPr>
        <p:spPr>
          <a:xfrm>
            <a:off x="838200" y="659800"/>
            <a:ext cx="4838363" cy="769441"/>
          </a:xfrm>
          <a:prstGeom prst="rect">
            <a:avLst/>
          </a:prstGeom>
        </p:spPr>
        <p:txBody>
          <a:bodyPr wrap="square">
            <a:spAutoFit/>
          </a:bodyPr>
          <a:lstStyle/>
          <a:p>
            <a:r>
              <a:rPr lang="zh-CN" altLang="en-US" sz="4400" dirty="0">
                <a:latin typeface="+mj-lt"/>
                <a:ea typeface="+mj-ea"/>
                <a:cs typeface="+mj-cs"/>
              </a:rPr>
              <a:t>后面需要做的东西</a:t>
            </a:r>
          </a:p>
        </p:txBody>
      </p:sp>
      <p:sp>
        <p:nvSpPr>
          <p:cNvPr id="5" name="内容占位符 2"/>
          <p:cNvSpPr>
            <a:spLocks noGrp="1"/>
          </p:cNvSpPr>
          <p:nvPr>
            <p:ph idx="1"/>
          </p:nvPr>
        </p:nvSpPr>
        <p:spPr>
          <a:xfrm>
            <a:off x="7860323" y="1661746"/>
            <a:ext cx="4255477" cy="3833446"/>
          </a:xfrm>
        </p:spPr>
        <p:txBody>
          <a:bodyPr>
            <a:normAutofit fontScale="92500"/>
          </a:bodyPr>
          <a:lstStyle/>
          <a:p>
            <a:r>
              <a:rPr lang="zh-CN" altLang="en-US" dirty="0" smtClean="0"/>
              <a:t>话题</a:t>
            </a:r>
            <a:r>
              <a:rPr lang="zh-CN" altLang="en-US" dirty="0"/>
              <a:t>检测</a:t>
            </a:r>
            <a:r>
              <a:rPr lang="zh-CN" altLang="en-US" dirty="0" smtClean="0"/>
              <a:t>结果可视化，展现一段时间内的热点话题</a:t>
            </a:r>
            <a:endParaRPr lang="en-US" altLang="zh-CN" dirty="0" smtClean="0"/>
          </a:p>
          <a:p>
            <a:endParaRPr lang="en-US" altLang="zh-CN" dirty="0" smtClean="0"/>
          </a:p>
          <a:p>
            <a:r>
              <a:rPr lang="zh-CN" altLang="en-US" dirty="0"/>
              <a:t>完成热点话题热度度量及趋势</a:t>
            </a:r>
            <a:r>
              <a:rPr lang="zh-CN" altLang="en-US" dirty="0" smtClean="0"/>
              <a:t>研究</a:t>
            </a:r>
            <a:endParaRPr lang="en-US" altLang="zh-CN" dirty="0" smtClean="0"/>
          </a:p>
          <a:p>
            <a:endParaRPr lang="en-US" altLang="zh-CN" dirty="0" smtClean="0"/>
          </a:p>
          <a:p>
            <a:r>
              <a:rPr lang="zh-CN" altLang="en-US" dirty="0" smtClean="0"/>
              <a:t>完成单个话题的可视化，展现单个话题在一周内的趋势</a:t>
            </a:r>
            <a:endParaRPr lang="zh-CN" altLang="en-US" dirty="0"/>
          </a:p>
        </p:txBody>
      </p:sp>
    </p:spTree>
    <p:extLst>
      <p:ext uri="{BB962C8B-B14F-4D97-AF65-F5344CB8AC3E}">
        <p14:creationId xmlns:p14="http://schemas.microsoft.com/office/powerpoint/2010/main" val="3652194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0 -1.48148E-6 L -0.19062 0.00023 " pathEditMode="relative" rAng="0" ptsTypes="AA">
                                      <p:cBhvr>
                                        <p:cTn id="11" dur="2000" fill="hold"/>
                                        <p:tgtEl>
                                          <p:spTgt spid="3"/>
                                        </p:tgtEl>
                                        <p:attrNameLst>
                                          <p:attrName>ppt_x</p:attrName>
                                          <p:attrName>ppt_y</p:attrName>
                                        </p:attrNameLst>
                                      </p:cBhvr>
                                      <p:rCtr x="-9531" y="0"/>
                                    </p:animMotion>
                                  </p:childTnLst>
                                </p:cTn>
                              </p:par>
                              <p:par>
                                <p:cTn id="12" presetID="10" presetClass="exit" presetSubtype="0" fill="hold" grpId="0" nodeType="withEffect">
                                  <p:stCondLst>
                                    <p:cond delay="0"/>
                                  </p:stCondLst>
                                  <p:childTnLst>
                                    <p:animEffect transition="out" filter="fade">
                                      <p:cBhvr>
                                        <p:cTn id="13" dur="500"/>
                                        <p:tgtEl>
                                          <p:spTgt spid="2"/>
                                        </p:tgtEl>
                                      </p:cBhvr>
                                    </p:animEffect>
                                    <p:set>
                                      <p:cBhvr>
                                        <p:cTn id="14" dur="1" fill="hold">
                                          <p:stCondLst>
                                            <p:cond delay="499"/>
                                          </p:stCondLst>
                                        </p:cTn>
                                        <p:tgtEl>
                                          <p:spTgt spid="2"/>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500"/>
                                        <p:tgtEl>
                                          <p:spTgt spid="5">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92415" y="3021379"/>
            <a:ext cx="3971192" cy="592260"/>
          </a:xfrm>
        </p:spPr>
        <p:txBody>
          <a:bodyPr>
            <a:normAutofit fontScale="85000" lnSpcReduction="10000"/>
          </a:bodyPr>
          <a:lstStyle/>
          <a:p>
            <a:pPr marL="0" indent="0">
              <a:buNone/>
            </a:pPr>
            <a:r>
              <a:rPr lang="en-US" altLang="zh-CN" dirty="0" smtClean="0"/>
              <a:t>Thanks for your patience^_^</a:t>
            </a:r>
            <a:endParaRPr lang="zh-CN" altLang="en-US" dirty="0"/>
          </a:p>
        </p:txBody>
      </p:sp>
    </p:spTree>
    <p:extLst>
      <p:ext uri="{BB962C8B-B14F-4D97-AF65-F5344CB8AC3E}">
        <p14:creationId xmlns:p14="http://schemas.microsoft.com/office/powerpoint/2010/main" val="31811097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文本话题检测与趋势研究流程</a:t>
            </a:r>
            <a:endParaRPr lang="zh-CN" altLang="en-US" dirty="0"/>
          </a:p>
        </p:txBody>
      </p:sp>
      <p:sp>
        <p:nvSpPr>
          <p:cNvPr id="5" name="矩形 4"/>
          <p:cNvSpPr/>
          <p:nvPr/>
        </p:nvSpPr>
        <p:spPr>
          <a:xfrm>
            <a:off x="1262130" y="2021983"/>
            <a:ext cx="2678805" cy="837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新闻网页</a:t>
            </a:r>
            <a:endParaRPr lang="zh-CN" altLang="en-US" dirty="0"/>
          </a:p>
        </p:txBody>
      </p:sp>
      <p:sp>
        <p:nvSpPr>
          <p:cNvPr id="6" name="矩形 5"/>
          <p:cNvSpPr/>
          <p:nvPr/>
        </p:nvSpPr>
        <p:spPr>
          <a:xfrm>
            <a:off x="1262129" y="3517444"/>
            <a:ext cx="2678806" cy="837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Python</a:t>
            </a:r>
            <a:r>
              <a:rPr lang="zh-CN" altLang="en-US" dirty="0" smtClean="0"/>
              <a:t>信息采集</a:t>
            </a:r>
            <a:endParaRPr lang="zh-CN" altLang="en-US" dirty="0"/>
          </a:p>
        </p:txBody>
      </p:sp>
      <p:cxnSp>
        <p:nvCxnSpPr>
          <p:cNvPr id="9" name="直接箭头连接符 8"/>
          <p:cNvCxnSpPr>
            <a:endCxn id="6" idx="0"/>
          </p:cNvCxnSpPr>
          <p:nvPr/>
        </p:nvCxnSpPr>
        <p:spPr>
          <a:xfrm>
            <a:off x="2597597" y="2859112"/>
            <a:ext cx="3935" cy="658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665926" y="4335000"/>
            <a:ext cx="0" cy="620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318581" y="4253628"/>
            <a:ext cx="512294" cy="2151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文本预处理</a:t>
            </a:r>
            <a:endParaRPr lang="zh-CN" altLang="en-US" dirty="0"/>
          </a:p>
        </p:txBody>
      </p:sp>
      <p:sp>
        <p:nvSpPr>
          <p:cNvPr id="22" name="矩形 21"/>
          <p:cNvSpPr/>
          <p:nvPr/>
        </p:nvSpPr>
        <p:spPr>
          <a:xfrm>
            <a:off x="5109158" y="4253628"/>
            <a:ext cx="512294" cy="2151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文本表示模型</a:t>
            </a:r>
            <a:endParaRPr lang="zh-CN" altLang="en-US" dirty="0"/>
          </a:p>
        </p:txBody>
      </p:sp>
      <p:sp>
        <p:nvSpPr>
          <p:cNvPr id="23" name="矩形 22"/>
          <p:cNvSpPr/>
          <p:nvPr/>
        </p:nvSpPr>
        <p:spPr>
          <a:xfrm>
            <a:off x="5924952" y="4253628"/>
            <a:ext cx="512294" cy="2151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文本分类</a:t>
            </a:r>
            <a:endParaRPr lang="zh-CN" altLang="en-US" dirty="0"/>
          </a:p>
        </p:txBody>
      </p:sp>
      <p:sp>
        <p:nvSpPr>
          <p:cNvPr id="24" name="矩形 23"/>
          <p:cNvSpPr/>
          <p:nvPr/>
        </p:nvSpPr>
        <p:spPr>
          <a:xfrm>
            <a:off x="6725251" y="4253627"/>
            <a:ext cx="512294" cy="2151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文本聚类</a:t>
            </a:r>
            <a:endParaRPr lang="zh-CN" altLang="en-US" dirty="0"/>
          </a:p>
        </p:txBody>
      </p:sp>
      <p:sp>
        <p:nvSpPr>
          <p:cNvPr id="19" name="流程图: 磁盘 18"/>
          <p:cNvSpPr/>
          <p:nvPr/>
        </p:nvSpPr>
        <p:spPr>
          <a:xfrm>
            <a:off x="1803847" y="4955295"/>
            <a:ext cx="1724157" cy="74773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网络新闻库</a:t>
            </a:r>
            <a:endParaRPr lang="zh-CN" altLang="en-US" dirty="0"/>
          </a:p>
        </p:txBody>
      </p:sp>
      <p:cxnSp>
        <p:nvCxnSpPr>
          <p:cNvPr id="25" name="直接箭头连接符 24"/>
          <p:cNvCxnSpPr>
            <a:stCxn id="19" idx="4"/>
          </p:cNvCxnSpPr>
          <p:nvPr/>
        </p:nvCxnSpPr>
        <p:spPr>
          <a:xfrm>
            <a:off x="3528004" y="5329160"/>
            <a:ext cx="7905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22" idx="1"/>
          </p:cNvCxnSpPr>
          <p:nvPr/>
        </p:nvCxnSpPr>
        <p:spPr>
          <a:xfrm>
            <a:off x="4776362" y="5329159"/>
            <a:ext cx="33279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5616167" y="5329159"/>
            <a:ext cx="33279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6420029" y="5329158"/>
            <a:ext cx="33279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流程图: 磁盘 31"/>
          <p:cNvSpPr/>
          <p:nvPr/>
        </p:nvSpPr>
        <p:spPr>
          <a:xfrm>
            <a:off x="7648593" y="4955295"/>
            <a:ext cx="1724157" cy="74773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话题</a:t>
            </a:r>
            <a:r>
              <a:rPr lang="zh-CN" altLang="en-US" dirty="0" smtClean="0"/>
              <a:t>库</a:t>
            </a:r>
            <a:endParaRPr lang="zh-CN" altLang="en-US" dirty="0"/>
          </a:p>
        </p:txBody>
      </p:sp>
      <p:cxnSp>
        <p:nvCxnSpPr>
          <p:cNvPr id="33" name="直接箭头连接符 32"/>
          <p:cNvCxnSpPr>
            <a:endCxn id="32" idx="2"/>
          </p:cNvCxnSpPr>
          <p:nvPr/>
        </p:nvCxnSpPr>
        <p:spPr>
          <a:xfrm>
            <a:off x="7260396" y="5329158"/>
            <a:ext cx="3881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圆角矩形 34"/>
          <p:cNvSpPr/>
          <p:nvPr/>
        </p:nvSpPr>
        <p:spPr>
          <a:xfrm>
            <a:off x="9760947" y="4860063"/>
            <a:ext cx="1664106" cy="938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话题趋势分析</a:t>
            </a:r>
            <a:endParaRPr lang="zh-CN" altLang="en-US" dirty="0"/>
          </a:p>
        </p:txBody>
      </p:sp>
      <p:cxnSp>
        <p:nvCxnSpPr>
          <p:cNvPr id="36" name="直接箭头连接符 35"/>
          <p:cNvCxnSpPr>
            <a:endCxn id="35" idx="1"/>
          </p:cNvCxnSpPr>
          <p:nvPr/>
        </p:nvCxnSpPr>
        <p:spPr>
          <a:xfrm>
            <a:off x="9372750" y="5329157"/>
            <a:ext cx="38819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554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3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up)">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3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wipe(left)">
                                      <p:cBhvr>
                                        <p:cTn id="44" dur="500"/>
                                        <p:tgtEl>
                                          <p:spTgt spid="3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left)">
                                      <p:cBhvr>
                                        <p:cTn id="52" dur="500"/>
                                        <p:tgtEl>
                                          <p:spTgt spid="3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left)">
                                      <p:cBhvr>
                                        <p:cTn id="60" dur="500"/>
                                        <p:tgtEl>
                                          <p:spTgt spid="3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wipe(left)">
                                      <p:cBhvr>
                                        <p:cTn id="68" dur="500"/>
                                        <p:tgtEl>
                                          <p:spTgt spid="3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fade">
                                      <p:cBhvr>
                                        <p:cTn id="7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4" grpId="0" animBg="1"/>
      <p:bldP spid="22" grpId="0" animBg="1"/>
      <p:bldP spid="23" grpId="0" animBg="1"/>
      <p:bldP spid="24" grpId="0" animBg="1"/>
      <p:bldP spid="19" grpId="0" animBg="1"/>
      <p:bldP spid="32" grpId="0" animBg="1"/>
      <p:bldP spid="3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目前的主要创新点</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a:t>（</a:t>
            </a:r>
            <a:r>
              <a:rPr lang="en-US" altLang="zh-CN" dirty="0"/>
              <a:t>1</a:t>
            </a:r>
            <a:r>
              <a:rPr lang="zh-CN" altLang="en-US" dirty="0"/>
              <a:t>）新闻话题模型的</a:t>
            </a:r>
            <a:r>
              <a:rPr lang="zh-CN" altLang="en-US" dirty="0" smtClean="0"/>
              <a:t>创新</a:t>
            </a:r>
            <a:endParaRPr lang="en-US" altLang="zh-CN" dirty="0" smtClean="0"/>
          </a:p>
          <a:p>
            <a:pPr marL="0" indent="0">
              <a:buNone/>
            </a:pPr>
            <a:endParaRPr lang="en-US" altLang="zh-CN" dirty="0" smtClean="0"/>
          </a:p>
          <a:p>
            <a:pPr marL="0" indent="0">
              <a:buNone/>
            </a:pPr>
            <a:r>
              <a:rPr lang="zh-CN" altLang="en-US" dirty="0" smtClean="0"/>
              <a:t>新闻</a:t>
            </a:r>
            <a:r>
              <a:rPr lang="zh-CN" altLang="en-US" dirty="0"/>
              <a:t>话题模型是话题检测的核心之一，目前广泛使用的方法有向量空间模型与主题模型，本文</a:t>
            </a:r>
            <a:r>
              <a:rPr lang="zh-CN" altLang="en-US" dirty="0" smtClean="0"/>
              <a:t>引入</a:t>
            </a:r>
            <a:r>
              <a:rPr lang="en-US" altLang="zh-CN" dirty="0" smtClean="0"/>
              <a:t>word2Vec</a:t>
            </a:r>
            <a:r>
              <a:rPr lang="zh-CN" altLang="en-US" dirty="0"/>
              <a:t>模型，并与传统的主题模型</a:t>
            </a:r>
            <a:r>
              <a:rPr lang="en-US" altLang="zh-CN" dirty="0"/>
              <a:t>LDA</a:t>
            </a:r>
            <a:r>
              <a:rPr lang="zh-CN" altLang="en-US" dirty="0"/>
              <a:t>联合建模的方式应用到话题检测</a:t>
            </a:r>
            <a:r>
              <a:rPr lang="zh-CN" altLang="en-US" dirty="0" smtClean="0"/>
              <a:t>中。</a:t>
            </a:r>
            <a:endParaRPr lang="en-US" altLang="zh-CN" dirty="0"/>
          </a:p>
          <a:p>
            <a:pPr marL="0" indent="0">
              <a:buNone/>
            </a:pPr>
            <a:endParaRPr lang="zh-CN" altLang="en-US" dirty="0"/>
          </a:p>
        </p:txBody>
      </p:sp>
    </p:spTree>
    <p:extLst>
      <p:ext uri="{BB962C8B-B14F-4D97-AF65-F5344CB8AC3E}">
        <p14:creationId xmlns:p14="http://schemas.microsoft.com/office/powerpoint/2010/main" val="512491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目前的主要创新点</a:t>
            </a:r>
          </a:p>
        </p:txBody>
      </p:sp>
      <p:sp>
        <p:nvSpPr>
          <p:cNvPr id="3" name="内容占位符 2"/>
          <p:cNvSpPr>
            <a:spLocks noGrp="1"/>
          </p:cNvSpPr>
          <p:nvPr>
            <p:ph idx="1"/>
          </p:nvPr>
        </p:nvSpPr>
        <p:spPr>
          <a:xfrm>
            <a:off x="838200" y="1825625"/>
            <a:ext cx="5676900" cy="4351338"/>
          </a:xfrm>
        </p:spPr>
        <p:txBody>
          <a:bodyPr>
            <a:normAutofit lnSpcReduction="10000"/>
          </a:bodyPr>
          <a:lstStyle/>
          <a:p>
            <a:pPr marL="0" indent="0">
              <a:buNone/>
            </a:pPr>
            <a:r>
              <a:rPr lang="zh-CN" altLang="en-US" dirty="0"/>
              <a:t>（</a:t>
            </a:r>
            <a:r>
              <a:rPr lang="en-US" altLang="zh-CN" dirty="0"/>
              <a:t>2</a:t>
            </a:r>
            <a:r>
              <a:rPr lang="zh-CN" altLang="en-US" dirty="0"/>
              <a:t>）聚类算法的创新</a:t>
            </a:r>
          </a:p>
          <a:p>
            <a:pPr marL="0" indent="0">
              <a:buNone/>
            </a:pPr>
            <a:r>
              <a:rPr lang="zh-CN" altLang="en-US" dirty="0" smtClean="0"/>
              <a:t>对于传统文本聚类只是对于一个固定的数据集，数据并不会增长，然而新闻数据是按照时间连续增长的。</a:t>
            </a:r>
            <a:endParaRPr lang="en-US" altLang="zh-CN" dirty="0" smtClean="0"/>
          </a:p>
          <a:p>
            <a:pPr marL="0" indent="0">
              <a:buNone/>
            </a:pPr>
            <a:endParaRPr lang="en-US" altLang="zh-CN" dirty="0" smtClean="0"/>
          </a:p>
          <a:p>
            <a:pPr marL="0" indent="0">
              <a:buNone/>
            </a:pPr>
            <a:r>
              <a:rPr lang="zh-CN" altLang="en-US" dirty="0" smtClean="0"/>
              <a:t>为了解决这一问题，在</a:t>
            </a:r>
            <a:r>
              <a:rPr lang="en-US" altLang="zh-CN" dirty="0" smtClean="0"/>
              <a:t>Single-Pass</a:t>
            </a:r>
            <a:r>
              <a:rPr lang="zh-CN" altLang="en-US" dirty="0" smtClean="0"/>
              <a:t>聚类的基础上设计双层</a:t>
            </a:r>
            <a:r>
              <a:rPr lang="en-US" altLang="zh-CN" dirty="0" smtClean="0"/>
              <a:t>Single-Pass</a:t>
            </a:r>
            <a:r>
              <a:rPr lang="zh-CN" altLang="en-US" dirty="0" smtClean="0"/>
              <a:t>聚类算法，初次聚类得到单位时间（某一天）的热点话题，二次聚类则合并单位时间的热点话题得到整个集合的热点话题。</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6705600" y="1027906"/>
            <a:ext cx="4491038" cy="5451549"/>
          </a:xfrm>
          <a:prstGeom prst="rect">
            <a:avLst/>
          </a:prstGeom>
        </p:spPr>
      </p:pic>
    </p:spTree>
    <p:extLst>
      <p:ext uri="{BB962C8B-B14F-4D97-AF65-F5344CB8AC3E}">
        <p14:creationId xmlns:p14="http://schemas.microsoft.com/office/powerpoint/2010/main" val="3234362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文本</a:t>
            </a:r>
            <a:r>
              <a:rPr lang="zh-CN" altLang="en-US" dirty="0" smtClean="0"/>
              <a:t>话题检测，话题趋势研究</a:t>
            </a:r>
            <a:endParaRPr lang="zh-CN" altLang="en-US" dirty="0"/>
          </a:p>
        </p:txBody>
      </p:sp>
      <p:sp>
        <p:nvSpPr>
          <p:cNvPr id="3" name="内容占位符 2"/>
          <p:cNvSpPr>
            <a:spLocks noGrp="1"/>
          </p:cNvSpPr>
          <p:nvPr>
            <p:ph idx="1"/>
          </p:nvPr>
        </p:nvSpPr>
        <p:spPr>
          <a:xfrm>
            <a:off x="736600" y="1876425"/>
            <a:ext cx="10515600" cy="4206876"/>
          </a:xfrm>
        </p:spPr>
        <p:txBody>
          <a:bodyPr>
            <a:normAutofit/>
          </a:bodyPr>
          <a:lstStyle/>
          <a:p>
            <a:pPr marL="0" indent="0">
              <a:buNone/>
            </a:pPr>
            <a:r>
              <a:rPr lang="zh-CN" altLang="zh-CN" dirty="0" smtClean="0"/>
              <a:t>完成</a:t>
            </a:r>
            <a:r>
              <a:rPr lang="zh-CN" altLang="zh-CN" dirty="0"/>
              <a:t>了新闻内容</a:t>
            </a:r>
            <a:r>
              <a:rPr lang="zh-CN" altLang="zh-CN" dirty="0" smtClean="0"/>
              <a:t>爬虫、</a:t>
            </a:r>
            <a:r>
              <a:rPr lang="zh-CN" altLang="en-US" dirty="0" smtClean="0"/>
              <a:t>文本分词预处理、</a:t>
            </a:r>
            <a:r>
              <a:rPr lang="en-US" altLang="zh-CN" dirty="0"/>
              <a:t> </a:t>
            </a:r>
            <a:r>
              <a:rPr lang="en-US" altLang="zh-CN" dirty="0" smtClean="0"/>
              <a:t>word2Vec</a:t>
            </a:r>
            <a:r>
              <a:rPr lang="zh-CN" altLang="en-US" dirty="0" smtClean="0"/>
              <a:t>和</a:t>
            </a:r>
            <a:r>
              <a:rPr lang="en-US" altLang="zh-CN" dirty="0" smtClean="0"/>
              <a:t>LDA</a:t>
            </a:r>
            <a:r>
              <a:rPr lang="zh-CN" altLang="en-US" dirty="0" smtClean="0"/>
              <a:t>联合建模的词向量计算</a:t>
            </a:r>
            <a:r>
              <a:rPr lang="zh-CN" altLang="en-US" dirty="0" smtClean="0"/>
              <a:t>、文本分类以及完成</a:t>
            </a:r>
            <a:r>
              <a:rPr lang="en-US" altLang="zh-CN" dirty="0" smtClean="0"/>
              <a:t>Single-Pass</a:t>
            </a:r>
            <a:r>
              <a:rPr lang="zh-CN" altLang="en-US" dirty="0" smtClean="0"/>
              <a:t>双层聚类，</a:t>
            </a:r>
            <a:r>
              <a:rPr lang="en-US" altLang="zh-CN" dirty="0" smtClean="0"/>
              <a:t>TF-IDF</a:t>
            </a:r>
            <a:r>
              <a:rPr lang="zh-CN" altLang="en-US" dirty="0" smtClean="0"/>
              <a:t>打标签</a:t>
            </a:r>
            <a:r>
              <a:rPr lang="zh-CN" altLang="zh-CN" dirty="0" smtClean="0"/>
              <a:t>。</a:t>
            </a:r>
            <a:endParaRPr lang="zh-CN" altLang="zh-CN" dirty="0"/>
          </a:p>
          <a:p>
            <a:pPr marL="0" indent="0">
              <a:buNone/>
            </a:pPr>
            <a:r>
              <a:rPr lang="zh-CN" altLang="zh-CN" dirty="0"/>
              <a:t>（1</a:t>
            </a:r>
            <a:r>
              <a:rPr lang="zh-CN" altLang="zh-CN" dirty="0"/>
              <a:t>）爬虫、</a:t>
            </a:r>
            <a:r>
              <a:rPr lang="zh-CN" altLang="en-US" dirty="0"/>
              <a:t>文本分词预处理、</a:t>
            </a:r>
            <a:r>
              <a:rPr lang="en-US" altLang="zh-CN" dirty="0"/>
              <a:t> word2Vec</a:t>
            </a:r>
            <a:r>
              <a:rPr lang="zh-CN" altLang="en-US" dirty="0"/>
              <a:t>和</a:t>
            </a:r>
            <a:r>
              <a:rPr lang="en-US" altLang="zh-CN" dirty="0"/>
              <a:t>LDA</a:t>
            </a:r>
            <a:r>
              <a:rPr lang="zh-CN" altLang="en-US" dirty="0"/>
              <a:t>联合建模的词向量</a:t>
            </a:r>
            <a:r>
              <a:rPr lang="zh-CN" altLang="en-US" dirty="0" smtClean="0"/>
              <a:t>计算</a:t>
            </a:r>
            <a:endParaRPr lang="en-US" altLang="zh-CN" dirty="0" smtClean="0"/>
          </a:p>
          <a:p>
            <a:pPr marL="0" indent="0">
              <a:buNone/>
            </a:pPr>
            <a:r>
              <a:rPr lang="zh-CN" altLang="zh-CN" dirty="0" smtClean="0"/>
              <a:t>首先利用python爬取新浪、网易、搜狐等门户网站八个类别下的语料，分别为：国内、国际、社会、体育、财经、科技、娱乐、军事，其次对新闻数据文档的建模，采取LDA与</a:t>
            </a:r>
            <a:r>
              <a:rPr lang="en-US" altLang="zh-CN" dirty="0" smtClean="0"/>
              <a:t>w</a:t>
            </a:r>
            <a:r>
              <a:rPr lang="zh-CN" altLang="zh-CN" dirty="0" smtClean="0"/>
              <a:t>ord2</a:t>
            </a:r>
            <a:r>
              <a:rPr lang="en-US" altLang="zh-CN" dirty="0" smtClean="0"/>
              <a:t>V</a:t>
            </a:r>
            <a:r>
              <a:rPr lang="zh-CN" altLang="zh-CN" dirty="0" smtClean="0"/>
              <a:t>ec相结合的方式进行新闻文档向量计算。</a:t>
            </a:r>
            <a:endParaRPr lang="zh-CN" altLang="zh-CN" dirty="0"/>
          </a:p>
        </p:txBody>
      </p:sp>
    </p:spTree>
    <p:extLst>
      <p:ext uri="{BB962C8B-B14F-4D97-AF65-F5344CB8AC3E}">
        <p14:creationId xmlns:p14="http://schemas.microsoft.com/office/powerpoint/2010/main" val="2309379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文本</a:t>
            </a:r>
            <a:r>
              <a:rPr lang="zh-CN" altLang="en-US" dirty="0" smtClean="0"/>
              <a:t>话题检测，话题趋势研究</a:t>
            </a:r>
            <a:endParaRPr lang="zh-CN" altLang="en-US" dirty="0"/>
          </a:p>
        </p:txBody>
      </p:sp>
      <p:sp>
        <p:nvSpPr>
          <p:cNvPr id="3" name="内容占位符 2"/>
          <p:cNvSpPr>
            <a:spLocks noGrp="1"/>
          </p:cNvSpPr>
          <p:nvPr>
            <p:ph idx="1"/>
          </p:nvPr>
        </p:nvSpPr>
        <p:spPr>
          <a:xfrm>
            <a:off x="838200" y="1825624"/>
            <a:ext cx="10515600" cy="5032376"/>
          </a:xfrm>
        </p:spPr>
        <p:txBody>
          <a:bodyPr>
            <a:normAutofit/>
          </a:bodyPr>
          <a:lstStyle/>
          <a:p>
            <a:pPr marL="0" indent="0">
              <a:buNone/>
            </a:pPr>
            <a:r>
              <a:rPr lang="zh-CN" altLang="zh-CN" dirty="0"/>
              <a:t>（2</a:t>
            </a:r>
            <a:r>
              <a:rPr lang="zh-CN" altLang="zh-CN" dirty="0" smtClean="0"/>
              <a:t>）</a:t>
            </a:r>
            <a:r>
              <a:rPr lang="zh-CN" altLang="en-US" dirty="0"/>
              <a:t>文本分类以及完成</a:t>
            </a:r>
            <a:r>
              <a:rPr lang="en-US" altLang="zh-CN" dirty="0"/>
              <a:t>Single-Pass</a:t>
            </a:r>
            <a:r>
              <a:rPr lang="zh-CN" altLang="en-US" dirty="0"/>
              <a:t>双层聚类，</a:t>
            </a:r>
            <a:r>
              <a:rPr lang="en-US" altLang="zh-CN" dirty="0"/>
              <a:t>TF-IDF</a:t>
            </a:r>
            <a:r>
              <a:rPr lang="zh-CN" altLang="en-US" dirty="0"/>
              <a:t>打标签</a:t>
            </a:r>
            <a:r>
              <a:rPr lang="zh-CN" altLang="zh-CN" dirty="0" smtClean="0"/>
              <a:t>。</a:t>
            </a:r>
            <a:endParaRPr lang="en-US" altLang="zh-CN" dirty="0" smtClean="0"/>
          </a:p>
          <a:p>
            <a:pPr marL="0" indent="0">
              <a:buNone/>
            </a:pPr>
            <a:r>
              <a:rPr lang="zh-CN" altLang="zh-CN" dirty="0" smtClean="0"/>
              <a:t>通过</a:t>
            </a:r>
            <a:r>
              <a:rPr lang="zh-CN" altLang="zh-CN" dirty="0" smtClean="0"/>
              <a:t>设计双层</a:t>
            </a:r>
            <a:r>
              <a:rPr lang="zh-CN" altLang="zh-CN" dirty="0"/>
              <a:t>Single-Pass聚类找出某一段时间内各个类别的热门</a:t>
            </a:r>
            <a:r>
              <a:rPr lang="zh-CN" altLang="zh-CN" dirty="0" smtClean="0"/>
              <a:t>话题</a:t>
            </a:r>
            <a:r>
              <a:rPr lang="zh-CN" altLang="en-US" dirty="0" smtClean="0"/>
              <a:t>。</a:t>
            </a:r>
            <a:r>
              <a:rPr lang="zh-CN" altLang="en-US" dirty="0" smtClean="0"/>
              <a:t>并且使用</a:t>
            </a:r>
            <a:r>
              <a:rPr lang="en-US" altLang="zh-CN" dirty="0" smtClean="0"/>
              <a:t>TF-IDF</a:t>
            </a:r>
            <a:r>
              <a:rPr lang="zh-CN" altLang="en-US" dirty="0" smtClean="0"/>
              <a:t>给新闻打</a:t>
            </a:r>
            <a:r>
              <a:rPr lang="zh-CN" altLang="en-US" dirty="0" smtClean="0"/>
              <a:t>标签，表示出该时间段的话题。</a:t>
            </a:r>
            <a:endParaRPr lang="en-US" altLang="zh-CN" dirty="0" smtClean="0"/>
          </a:p>
          <a:p>
            <a:pPr marL="0" indent="0">
              <a:buNone/>
            </a:pPr>
            <a:r>
              <a:rPr lang="zh-CN" altLang="zh-CN" dirty="0" smtClean="0"/>
              <a:t>（</a:t>
            </a:r>
            <a:r>
              <a:rPr lang="en-US" altLang="zh-CN" dirty="0" smtClean="0"/>
              <a:t>3</a:t>
            </a:r>
            <a:r>
              <a:rPr lang="zh-CN" altLang="zh-CN" dirty="0" smtClean="0"/>
              <a:t>）主要</a:t>
            </a:r>
            <a:r>
              <a:rPr lang="zh-CN" altLang="en-US" dirty="0" smtClean="0"/>
              <a:t>过程</a:t>
            </a:r>
            <a:endParaRPr lang="zh-CN" altLang="zh-CN" dirty="0" smtClean="0"/>
          </a:p>
          <a:p>
            <a:pPr marL="0" indent="0">
              <a:buNone/>
            </a:pPr>
            <a:r>
              <a:rPr lang="en-US" altLang="zh-CN" dirty="0"/>
              <a:t>1</a:t>
            </a:r>
            <a:r>
              <a:rPr lang="zh-CN" altLang="zh-CN" dirty="0" smtClean="0"/>
              <a:t>、</a:t>
            </a:r>
            <a:r>
              <a:rPr lang="en-US" altLang="zh-CN" dirty="0" smtClean="0"/>
              <a:t>word2Vec</a:t>
            </a:r>
            <a:r>
              <a:rPr lang="zh-CN" altLang="zh-CN" dirty="0" smtClean="0"/>
              <a:t>用于词语相似度计算：使用</a:t>
            </a:r>
            <a:r>
              <a:rPr lang="en-US" altLang="zh-CN" dirty="0" smtClean="0"/>
              <a:t>word2Vec</a:t>
            </a:r>
            <a:r>
              <a:rPr lang="zh-CN" altLang="zh-CN" dirty="0" smtClean="0"/>
              <a:t>来训练以重新建构语言学的词文本，训练完成后，</a:t>
            </a:r>
            <a:r>
              <a:rPr lang="en-US" altLang="zh-CN" dirty="0" smtClean="0"/>
              <a:t>word2Vec</a:t>
            </a:r>
            <a:r>
              <a:rPr lang="zh-CN" altLang="zh-CN" dirty="0" smtClean="0"/>
              <a:t>模型可用来映射每个词到一个向量，进而表示词对词之间的关系。</a:t>
            </a:r>
            <a:endParaRPr lang="en-US" altLang="zh-CN" dirty="0" smtClean="0"/>
          </a:p>
          <a:p>
            <a:pPr marL="0" indent="0">
              <a:buNone/>
            </a:pPr>
            <a:r>
              <a:rPr lang="en-US" altLang="zh-CN" dirty="0"/>
              <a:t>1</a:t>
            </a:r>
            <a:r>
              <a:rPr lang="zh-CN" altLang="zh-CN" dirty="0"/>
              <a:t>、文档相似度计算</a:t>
            </a:r>
            <a:r>
              <a:rPr lang="zh-CN" altLang="zh-CN" dirty="0" smtClean="0"/>
              <a:t>：</a:t>
            </a:r>
            <a:r>
              <a:rPr lang="zh-CN" altLang="en-US" dirty="0" smtClean="0"/>
              <a:t>使</a:t>
            </a:r>
            <a:r>
              <a:rPr lang="zh-CN" altLang="zh-CN" dirty="0" smtClean="0"/>
              <a:t>用</a:t>
            </a:r>
            <a:r>
              <a:rPr lang="zh-CN" altLang="zh-CN" dirty="0"/>
              <a:t>文档向量公式进行计算</a:t>
            </a:r>
            <a:r>
              <a:rPr lang="zh-CN" altLang="en-US" dirty="0" smtClean="0"/>
              <a:t>，</a:t>
            </a:r>
            <a:r>
              <a:rPr lang="zh-CN" altLang="zh-CN" dirty="0" smtClean="0"/>
              <a:t>把</a:t>
            </a:r>
            <a:r>
              <a:rPr lang="zh-CN" altLang="zh-CN" dirty="0"/>
              <a:t>词向量转换为句向量。</a:t>
            </a:r>
          </a:p>
          <a:p>
            <a:pPr marL="0" indent="0">
              <a:buNone/>
            </a:pPr>
            <a:r>
              <a:rPr lang="en-US" altLang="zh-CN" dirty="0" smtClean="0"/>
              <a:t>3</a:t>
            </a:r>
            <a:r>
              <a:rPr lang="zh-CN" altLang="zh-CN" dirty="0" smtClean="0"/>
              <a:t>、</a:t>
            </a:r>
            <a:r>
              <a:rPr lang="en-US" altLang="zh-CN" dirty="0" smtClean="0"/>
              <a:t>Single-Pass</a:t>
            </a:r>
            <a:r>
              <a:rPr lang="zh-CN" altLang="en-US" dirty="0" smtClean="0"/>
              <a:t>双层聚类：</a:t>
            </a:r>
            <a:r>
              <a:rPr lang="zh-CN" altLang="en-US" dirty="0"/>
              <a:t>初次聚类得到单位时间窗口的热点话题，二次聚类则合并单位时间的热点话题得到更大时间窗口的热点话题。</a:t>
            </a:r>
          </a:p>
          <a:p>
            <a:pPr marL="0" indent="0">
              <a:buNone/>
            </a:pPr>
            <a:endParaRPr lang="zh-CN" altLang="en-US" dirty="0"/>
          </a:p>
        </p:txBody>
      </p:sp>
    </p:spTree>
    <p:extLst>
      <p:ext uri="{BB962C8B-B14F-4D97-AF65-F5344CB8AC3E}">
        <p14:creationId xmlns:p14="http://schemas.microsoft.com/office/powerpoint/2010/main" val="327011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项目的架构图</a:t>
            </a:r>
            <a:endParaRPr lang="zh-CN" altLang="en-US" dirty="0"/>
          </a:p>
        </p:txBody>
      </p:sp>
      <p:sp>
        <p:nvSpPr>
          <p:cNvPr id="4" name="矩形 3"/>
          <p:cNvSpPr/>
          <p:nvPr/>
        </p:nvSpPr>
        <p:spPr>
          <a:xfrm>
            <a:off x="2360815" y="1557050"/>
            <a:ext cx="1255222" cy="374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数据爬取</a:t>
            </a:r>
            <a:endParaRPr lang="zh-CN" altLang="en-US" dirty="0"/>
          </a:p>
        </p:txBody>
      </p:sp>
      <p:sp>
        <p:nvSpPr>
          <p:cNvPr id="7" name="矩形 6"/>
          <p:cNvSpPr/>
          <p:nvPr/>
        </p:nvSpPr>
        <p:spPr>
          <a:xfrm>
            <a:off x="2360815" y="2241929"/>
            <a:ext cx="1255222" cy="374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分词</a:t>
            </a:r>
            <a:endParaRPr lang="zh-CN" altLang="en-US" dirty="0"/>
          </a:p>
        </p:txBody>
      </p:sp>
      <p:sp>
        <p:nvSpPr>
          <p:cNvPr id="8" name="矩形 7"/>
          <p:cNvSpPr/>
          <p:nvPr/>
        </p:nvSpPr>
        <p:spPr>
          <a:xfrm>
            <a:off x="1878895" y="2869593"/>
            <a:ext cx="2211185" cy="588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word2Vec</a:t>
            </a:r>
            <a:r>
              <a:rPr lang="zh-CN" altLang="en-US" dirty="0" smtClean="0"/>
              <a:t>和</a:t>
            </a:r>
            <a:r>
              <a:rPr lang="en-US" altLang="zh-CN" dirty="0" smtClean="0"/>
              <a:t>LDA</a:t>
            </a:r>
            <a:r>
              <a:rPr lang="zh-CN" altLang="en-US" dirty="0" smtClean="0"/>
              <a:t>联合词向量计算</a:t>
            </a:r>
            <a:endParaRPr lang="zh-CN" altLang="en-US" dirty="0"/>
          </a:p>
        </p:txBody>
      </p:sp>
      <p:sp>
        <p:nvSpPr>
          <p:cNvPr id="9" name="矩形 8"/>
          <p:cNvSpPr/>
          <p:nvPr/>
        </p:nvSpPr>
        <p:spPr>
          <a:xfrm>
            <a:off x="2306999" y="3681101"/>
            <a:ext cx="1354975" cy="374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句向量计算</a:t>
            </a:r>
            <a:endParaRPr lang="zh-CN" altLang="en-US" dirty="0"/>
          </a:p>
        </p:txBody>
      </p:sp>
      <p:sp>
        <p:nvSpPr>
          <p:cNvPr id="10" name="矩形 9"/>
          <p:cNvSpPr/>
          <p:nvPr/>
        </p:nvSpPr>
        <p:spPr>
          <a:xfrm>
            <a:off x="4426855" y="3109510"/>
            <a:ext cx="2186247" cy="37407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双层</a:t>
            </a:r>
            <a:r>
              <a:rPr lang="en-US" altLang="zh-CN" dirty="0" smtClean="0"/>
              <a:t>Single-pass</a:t>
            </a:r>
            <a:r>
              <a:rPr lang="zh-CN" altLang="en-US" dirty="0" smtClean="0"/>
              <a:t>聚类</a:t>
            </a:r>
            <a:endParaRPr lang="zh-CN" altLang="en-US" dirty="0"/>
          </a:p>
        </p:txBody>
      </p:sp>
      <p:sp>
        <p:nvSpPr>
          <p:cNvPr id="11" name="矩形 10"/>
          <p:cNvSpPr/>
          <p:nvPr/>
        </p:nvSpPr>
        <p:spPr>
          <a:xfrm>
            <a:off x="4769591" y="3843428"/>
            <a:ext cx="1500774" cy="37407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TF-IDF</a:t>
            </a:r>
            <a:r>
              <a:rPr lang="zh-CN" altLang="en-US" dirty="0" smtClean="0"/>
              <a:t>打标签</a:t>
            </a:r>
            <a:endParaRPr lang="zh-CN" altLang="en-US" dirty="0"/>
          </a:p>
        </p:txBody>
      </p:sp>
      <p:sp>
        <p:nvSpPr>
          <p:cNvPr id="12" name="矩形 11"/>
          <p:cNvSpPr/>
          <p:nvPr/>
        </p:nvSpPr>
        <p:spPr>
          <a:xfrm>
            <a:off x="7240712" y="3082410"/>
            <a:ext cx="1294014" cy="58010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热点话题可视化</a:t>
            </a:r>
            <a:endParaRPr lang="zh-CN" altLang="en-US" dirty="0"/>
          </a:p>
        </p:txBody>
      </p:sp>
      <p:sp>
        <p:nvSpPr>
          <p:cNvPr id="13" name="矩形 12"/>
          <p:cNvSpPr/>
          <p:nvPr/>
        </p:nvSpPr>
        <p:spPr>
          <a:xfrm>
            <a:off x="7308599" y="4761828"/>
            <a:ext cx="1255222" cy="59617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话题趋势可视化</a:t>
            </a:r>
            <a:endParaRPr lang="zh-CN" altLang="en-US" dirty="0"/>
          </a:p>
        </p:txBody>
      </p:sp>
      <p:sp>
        <p:nvSpPr>
          <p:cNvPr id="16" name="矩形 15"/>
          <p:cNvSpPr/>
          <p:nvPr/>
        </p:nvSpPr>
        <p:spPr>
          <a:xfrm>
            <a:off x="6782127" y="3885999"/>
            <a:ext cx="2211185" cy="621844"/>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热点话题热度度量及趋势研究</a:t>
            </a:r>
            <a:endParaRPr lang="en-US" altLang="zh-CN" dirty="0"/>
          </a:p>
        </p:txBody>
      </p:sp>
      <p:cxnSp>
        <p:nvCxnSpPr>
          <p:cNvPr id="17" name="直接箭头连接符 16"/>
          <p:cNvCxnSpPr/>
          <p:nvPr/>
        </p:nvCxnSpPr>
        <p:spPr>
          <a:xfrm>
            <a:off x="2984488" y="1889691"/>
            <a:ext cx="3938" cy="340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2984488" y="2622453"/>
            <a:ext cx="3936" cy="247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2984487" y="3458528"/>
            <a:ext cx="3937" cy="228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660697" y="3296546"/>
            <a:ext cx="766158" cy="589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0" idx="2"/>
            <a:endCxn id="11" idx="0"/>
          </p:cNvCxnSpPr>
          <p:nvPr/>
        </p:nvCxnSpPr>
        <p:spPr>
          <a:xfrm flipH="1">
            <a:off x="5519978" y="3483583"/>
            <a:ext cx="1" cy="359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1" idx="3"/>
          </p:cNvCxnSpPr>
          <p:nvPr/>
        </p:nvCxnSpPr>
        <p:spPr>
          <a:xfrm flipV="1">
            <a:off x="6270365" y="3372462"/>
            <a:ext cx="970347" cy="658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2" idx="2"/>
            <a:endCxn id="16" idx="0"/>
          </p:cNvCxnSpPr>
          <p:nvPr/>
        </p:nvCxnSpPr>
        <p:spPr>
          <a:xfrm>
            <a:off x="7887719" y="3662513"/>
            <a:ext cx="1" cy="223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6" idx="2"/>
          </p:cNvCxnSpPr>
          <p:nvPr/>
        </p:nvCxnSpPr>
        <p:spPr>
          <a:xfrm>
            <a:off x="7887720" y="4507843"/>
            <a:ext cx="1" cy="256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8290886" y="1398820"/>
            <a:ext cx="1255222" cy="374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已完成</a:t>
            </a:r>
            <a:endParaRPr lang="zh-CN" altLang="en-US" dirty="0"/>
          </a:p>
        </p:txBody>
      </p:sp>
      <p:sp>
        <p:nvSpPr>
          <p:cNvPr id="39" name="矩形 38"/>
          <p:cNvSpPr/>
          <p:nvPr/>
        </p:nvSpPr>
        <p:spPr>
          <a:xfrm>
            <a:off x="8290886" y="1892038"/>
            <a:ext cx="1255222" cy="37407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进行中</a:t>
            </a:r>
            <a:endParaRPr lang="zh-CN" altLang="en-US" dirty="0"/>
          </a:p>
        </p:txBody>
      </p:sp>
      <p:sp>
        <p:nvSpPr>
          <p:cNvPr id="40" name="矩形 39"/>
          <p:cNvSpPr/>
          <p:nvPr/>
        </p:nvSpPr>
        <p:spPr>
          <a:xfrm>
            <a:off x="8290886" y="2385256"/>
            <a:ext cx="1255222" cy="37407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未</a:t>
            </a:r>
            <a:r>
              <a:rPr lang="zh-CN" altLang="en-US" dirty="0" smtClean="0"/>
              <a:t>完成</a:t>
            </a:r>
            <a:endParaRPr lang="zh-CN" altLang="en-US" dirty="0"/>
          </a:p>
        </p:txBody>
      </p:sp>
    </p:spTree>
    <p:extLst>
      <p:ext uri="{BB962C8B-B14F-4D97-AF65-F5344CB8AC3E}">
        <p14:creationId xmlns:p14="http://schemas.microsoft.com/office/powerpoint/2010/main" val="2168479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par>
                                <p:cTn id="50" presetID="10" presetClass="entr" presetSubtype="0" fill="hold"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500"/>
                                        <p:tgtEl>
                                          <p:spTgt spid="35"/>
                                        </p:tgtEl>
                                      </p:cBhvr>
                                    </p:animEffect>
                                  </p:childTnLst>
                                </p:cTn>
                              </p:par>
                              <p:par>
                                <p:cTn id="53" presetID="10" presetClass="entr" presetSubtype="0"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500"/>
                                        <p:tgtEl>
                                          <p:spTgt spid="3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500"/>
                                        <p:tgtEl>
                                          <p:spTgt spid="3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fade">
                                      <p:cBhvr>
                                        <p:cTn id="61" dur="500"/>
                                        <p:tgtEl>
                                          <p:spTgt spid="3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16" grpId="0" animBg="1"/>
      <p:bldP spid="38" grpId="0" animBg="1"/>
      <p:bldP spid="39" grpId="0" animBg="1"/>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1124"/>
            <a:ext cx="10515600" cy="1325563"/>
          </a:xfrm>
        </p:spPr>
        <p:txBody>
          <a:bodyPr/>
          <a:lstStyle/>
          <a:p>
            <a:r>
              <a:rPr lang="zh-CN" altLang="en-US" dirty="0" smtClean="0"/>
              <a:t>爬取数据展示</a:t>
            </a:r>
            <a:endParaRPr lang="zh-CN" altLang="en-US" dirty="0"/>
          </a:p>
        </p:txBody>
      </p:sp>
      <p:sp>
        <p:nvSpPr>
          <p:cNvPr id="7" name="文本框 6"/>
          <p:cNvSpPr txBox="1"/>
          <p:nvPr/>
        </p:nvSpPr>
        <p:spPr>
          <a:xfrm>
            <a:off x="838200" y="1790700"/>
            <a:ext cx="10515600" cy="3911600"/>
          </a:xfrm>
          <a:prstGeom prst="rect">
            <a:avLst/>
          </a:prstGeom>
          <a:noFill/>
        </p:spPr>
        <p:txBody>
          <a:bodyPr wrap="square" rtlCol="0">
            <a:spAutoFit/>
          </a:bodyPr>
          <a:lstStyle/>
          <a:p>
            <a:endParaRPr lang="zh-CN" altLang="en-US" dirty="0"/>
          </a:p>
        </p:txBody>
      </p:sp>
      <p:pic>
        <p:nvPicPr>
          <p:cNvPr id="8" name="图片 7"/>
          <p:cNvPicPr>
            <a:picLocks noChangeAspect="1"/>
          </p:cNvPicPr>
          <p:nvPr/>
        </p:nvPicPr>
        <p:blipFill>
          <a:blip r:embed="rId2"/>
          <a:stretch>
            <a:fillRect/>
          </a:stretch>
        </p:blipFill>
        <p:spPr>
          <a:xfrm>
            <a:off x="838200" y="1076065"/>
            <a:ext cx="10363200" cy="5523637"/>
          </a:xfrm>
          <a:prstGeom prst="rect">
            <a:avLst/>
          </a:prstGeom>
        </p:spPr>
      </p:pic>
    </p:spTree>
    <p:extLst>
      <p:ext uri="{BB962C8B-B14F-4D97-AF65-F5344CB8AC3E}">
        <p14:creationId xmlns:p14="http://schemas.microsoft.com/office/powerpoint/2010/main" val="184646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1383</Words>
  <Application>Microsoft Office PowerPoint</Application>
  <PresentationFormat>宽屏</PresentationFormat>
  <Paragraphs>103</Paragraphs>
  <Slides>21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Gill Sans MT</vt:lpstr>
      <vt:lpstr>宋体</vt:lpstr>
      <vt:lpstr>Arial</vt:lpstr>
      <vt:lpstr>Calibri</vt:lpstr>
      <vt:lpstr>Calibri Light</vt:lpstr>
      <vt:lpstr>Cambria Math</vt:lpstr>
      <vt:lpstr>Office 主题</vt:lpstr>
      <vt:lpstr>热门事件影响态势感知、 波及预测的研究</vt:lpstr>
      <vt:lpstr>本项目的研究背景</vt:lpstr>
      <vt:lpstr>文本话题检测与趋势研究流程</vt:lpstr>
      <vt:lpstr>目前的主要创新点</vt:lpstr>
      <vt:lpstr>目前的主要创新点</vt:lpstr>
      <vt:lpstr>文本话题检测，话题趋势研究</vt:lpstr>
      <vt:lpstr>文本话题检测，话题趋势研究</vt:lpstr>
      <vt:lpstr>项目的架构图</vt:lpstr>
      <vt:lpstr>爬取数据展示</vt:lpstr>
      <vt:lpstr>对数据预处理的介绍</vt:lpstr>
      <vt:lpstr>分词后关联词展示</vt:lpstr>
      <vt:lpstr>文档距离计算</vt:lpstr>
      <vt:lpstr>部分结果如下</vt:lpstr>
      <vt:lpstr>计算文档距离</vt:lpstr>
      <vt:lpstr>结果如下</vt:lpstr>
      <vt:lpstr>相似文档展示</vt:lpstr>
      <vt:lpstr>双层Single-Pass聚类的大致过程阐述</vt:lpstr>
      <vt:lpstr>双层Single-Pass聚类流程</vt:lpstr>
      <vt:lpstr>基于TF-IDF的类簇的话题识别</vt:lpstr>
      <vt:lpstr>话题检测结果展示</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基于并行计算的时空数据的特征提取算法</dc:title>
  <dc:creator>yyl</dc:creator>
  <cp:lastModifiedBy>Chan Trayvon</cp:lastModifiedBy>
  <cp:revision>86</cp:revision>
  <dcterms:created xsi:type="dcterms:W3CDTF">2016-11-08T14:31:57Z</dcterms:created>
  <dcterms:modified xsi:type="dcterms:W3CDTF">2019-05-03T15:25:48Z</dcterms:modified>
</cp:coreProperties>
</file>